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85" r:id="rId3"/>
    <p:sldId id="286" r:id="rId4"/>
    <p:sldId id="288" r:id="rId5"/>
    <p:sldId id="330" r:id="rId6"/>
    <p:sldId id="290" r:id="rId7"/>
    <p:sldId id="292" r:id="rId8"/>
    <p:sldId id="327" r:id="rId9"/>
    <p:sldId id="328" r:id="rId10"/>
    <p:sldId id="291" r:id="rId11"/>
    <p:sldId id="329" r:id="rId12"/>
    <p:sldId id="289" r:id="rId13"/>
    <p:sldId id="322" r:id="rId14"/>
    <p:sldId id="293" r:id="rId15"/>
    <p:sldId id="323" r:id="rId16"/>
    <p:sldId id="315" r:id="rId17"/>
    <p:sldId id="324" r:id="rId18"/>
    <p:sldId id="331" r:id="rId19"/>
    <p:sldId id="325" r:id="rId20"/>
    <p:sldId id="326" r:id="rId21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9945" autoAdjust="0"/>
    <p:restoredTop sz="94660"/>
  </p:normalViewPr>
  <p:slideViewPr>
    <p:cSldViewPr snapToGrid="0">
      <p:cViewPr varScale="1">
        <p:scale>
          <a:sx n="81" d="100"/>
          <a:sy n="81" d="100"/>
        </p:scale>
        <p:origin x="62" y="206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9/23/2021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9/23/2021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LET’S MOVE TO BP DEBATE!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Jim Hanson</a:t>
            </a:r>
          </a:p>
        </p:txBody>
      </p:sp>
    </p:spTree>
    <p:extLst>
      <p:ext uri="{BB962C8B-B14F-4D97-AF65-F5344CB8AC3E}">
        <p14:creationId xmlns:p14="http://schemas.microsoft.com/office/powerpoint/2010/main" val="2152324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853684-FF8B-416D-80E4-943A82E17A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b="1" dirty="0"/>
              <a:t>BP debate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03C0DC-B8D3-45BE-BEB7-87D991F4D2D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This debate format is used throughout the United States and the World</a:t>
            </a:r>
          </a:p>
          <a:p>
            <a:r>
              <a:rPr lang="en-US" sz="3200" b="1" dirty="0"/>
              <a:t>It focuses on </a:t>
            </a:r>
          </a:p>
          <a:p>
            <a:pPr lvl="1"/>
            <a:r>
              <a:rPr lang="en-US" sz="3000" b="1" dirty="0"/>
              <a:t>Logic and reasoning</a:t>
            </a:r>
          </a:p>
          <a:p>
            <a:pPr lvl="1"/>
            <a:r>
              <a:rPr lang="en-US" sz="3000" b="1" dirty="0"/>
              <a:t>Strong arguments that you/your team uniquely make in the debate</a:t>
            </a:r>
          </a:p>
          <a:p>
            <a:pPr lvl="1"/>
            <a:r>
              <a:rPr lang="en-US" sz="3000" b="1" dirty="0"/>
              <a:t>Less emphasis on refutation and rebuilding</a:t>
            </a:r>
          </a:p>
          <a:p>
            <a:r>
              <a:rPr lang="en-US" sz="3200" b="1" dirty="0"/>
              <a:t>And . . . </a:t>
            </a:r>
          </a:p>
        </p:txBody>
      </p:sp>
    </p:spTree>
    <p:extLst>
      <p:ext uri="{BB962C8B-B14F-4D97-AF65-F5344CB8AC3E}">
        <p14:creationId xmlns:p14="http://schemas.microsoft.com/office/powerpoint/2010/main" val="34339289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BP debate is similar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8" y="2011680"/>
            <a:ext cx="10387719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Sides in a Debate? Gov/Prop and </a:t>
            </a:r>
            <a:r>
              <a:rPr lang="en-US" sz="3200" b="1" dirty="0" err="1"/>
              <a:t>Opp</a:t>
            </a:r>
            <a:endParaRPr lang="en-US" sz="3200" b="1" dirty="0"/>
          </a:p>
          <a:p>
            <a:r>
              <a:rPr lang="en-US" sz="3200" b="1" dirty="0"/>
              <a:t>Teams? Yes, but four teams</a:t>
            </a:r>
          </a:p>
          <a:p>
            <a:r>
              <a:rPr lang="en-US" sz="3200" b="1" dirty="0"/>
              <a:t>Flowing? Yes</a:t>
            </a:r>
          </a:p>
          <a:p>
            <a:r>
              <a:rPr lang="en-US" sz="3200" b="1" dirty="0"/>
              <a:t>Contentions? Yes (called “New Material”)</a:t>
            </a:r>
          </a:p>
          <a:p>
            <a:r>
              <a:rPr lang="en-US" sz="3200" b="1" dirty="0"/>
              <a:t>Weighing? Yes but more like LD debate</a:t>
            </a:r>
          </a:p>
          <a:p>
            <a:r>
              <a:rPr lang="en-US" sz="3200" b="1" dirty="0"/>
              <a:t>So . . . </a:t>
            </a:r>
          </a:p>
        </p:txBody>
      </p:sp>
    </p:spTree>
    <p:extLst>
      <p:ext uri="{BB962C8B-B14F-4D97-AF65-F5344CB8AC3E}">
        <p14:creationId xmlns:p14="http://schemas.microsoft.com/office/powerpoint/2010/main" val="159206119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What is different about </a:t>
            </a:r>
            <a:br>
              <a:rPr lang="en-US" b="1" dirty="0"/>
            </a:br>
            <a:r>
              <a:rPr lang="en-US" b="1" dirty="0"/>
              <a:t>BP DEBATE?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8" y="2011680"/>
            <a:ext cx="10387719" cy="4206240"/>
          </a:xfrm>
        </p:spPr>
        <p:txBody>
          <a:bodyPr>
            <a:normAutofit fontScale="92500" lnSpcReduction="20000"/>
          </a:bodyPr>
          <a:lstStyle/>
          <a:p>
            <a:r>
              <a:rPr lang="en-US" sz="3200" b="1" dirty="0"/>
              <a:t>1. 4 Teams of TWO PEOPLE</a:t>
            </a:r>
          </a:p>
          <a:p>
            <a:r>
              <a:rPr lang="en-US" sz="3200" b="1" dirty="0"/>
              <a:t>2. Speaking Order is different</a:t>
            </a:r>
          </a:p>
          <a:p>
            <a:r>
              <a:rPr lang="en-US" sz="3200" b="1" dirty="0"/>
              <a:t>3.  Winning/Being Ranked Top Team</a:t>
            </a:r>
          </a:p>
          <a:p>
            <a:r>
              <a:rPr lang="en-US" sz="3200" b="1" dirty="0"/>
              <a:t>4. Debate Arguments are based on reasoning and logic rather than stats and experts</a:t>
            </a:r>
          </a:p>
          <a:p>
            <a:r>
              <a:rPr lang="en-US" sz="3200" b="1" dirty="0"/>
              <a:t>5. The Topics (called Motions)</a:t>
            </a:r>
          </a:p>
          <a:p>
            <a:r>
              <a:rPr lang="en-US" sz="3200" b="1" dirty="0"/>
              <a:t>6. POIs (Points of Information) instead of Cross-Examination and Crossfire</a:t>
            </a:r>
          </a:p>
          <a:p>
            <a:r>
              <a:rPr lang="en-US" sz="3200" b="1" dirty="0"/>
              <a:t>7. What your Cases need to include.</a:t>
            </a:r>
          </a:p>
        </p:txBody>
      </p:sp>
    </p:spTree>
    <p:extLst>
      <p:ext uri="{BB962C8B-B14F-4D97-AF65-F5344CB8AC3E}">
        <p14:creationId xmlns:p14="http://schemas.microsoft.com/office/powerpoint/2010/main" val="37855409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GIVING bp debate A TRY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8" y="2011680"/>
            <a:ext cx="10387719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Will you be open to a new kind of debate?</a:t>
            </a:r>
          </a:p>
          <a:p>
            <a:r>
              <a:rPr lang="en-US" sz="3200" b="1" dirty="0"/>
              <a:t>Let’s say it doesn’t work out for you . . . </a:t>
            </a:r>
          </a:p>
          <a:p>
            <a:r>
              <a:rPr lang="en-US" sz="3200" b="1" dirty="0"/>
              <a:t>After U Alaska Online Tournament </a:t>
            </a:r>
          </a:p>
          <a:p>
            <a:r>
              <a:rPr lang="en-US" sz="3200" b="1" dirty="0"/>
              <a:t>You can switch to IPDA (kind of like </a:t>
            </a:r>
            <a:r>
              <a:rPr lang="en-US" sz="3200" b="1" dirty="0" err="1"/>
              <a:t>Extemp</a:t>
            </a:r>
            <a:r>
              <a:rPr lang="en-US" sz="3200" b="1" dirty="0"/>
              <a:t> LD/CX) or College Public Forum.</a:t>
            </a:r>
          </a:p>
        </p:txBody>
      </p:sp>
    </p:spTree>
    <p:extLst>
      <p:ext uri="{BB962C8B-B14F-4D97-AF65-F5344CB8AC3E}">
        <p14:creationId xmlns:p14="http://schemas.microsoft.com/office/powerpoint/2010/main" val="29713836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5653" y="340737"/>
            <a:ext cx="9784080" cy="1508760"/>
          </a:xfrm>
        </p:spPr>
        <p:txBody>
          <a:bodyPr/>
          <a:lstStyle/>
          <a:p>
            <a:r>
              <a:rPr lang="en-US" b="1" dirty="0"/>
              <a:t>1. FOUR 2-person teams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16507" y="2011680"/>
            <a:ext cx="5875362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You debate with a partner</a:t>
            </a:r>
          </a:p>
          <a:p>
            <a:r>
              <a:rPr lang="en-US" sz="3200" b="1" dirty="0"/>
              <a:t>Two Gov/Prop Teams</a:t>
            </a:r>
          </a:p>
          <a:p>
            <a:r>
              <a:rPr lang="en-US" sz="3200" b="1" dirty="0"/>
              <a:t>Two </a:t>
            </a:r>
            <a:r>
              <a:rPr lang="en-US" sz="3200" b="1" dirty="0" err="1"/>
              <a:t>Opp</a:t>
            </a:r>
            <a:r>
              <a:rPr lang="en-US" sz="3200" b="1" dirty="0"/>
              <a:t> Teams</a:t>
            </a:r>
          </a:p>
          <a:p>
            <a:r>
              <a:rPr lang="en-US" sz="3200" b="1" dirty="0"/>
              <a:t>Each debater gives one speech</a:t>
            </a:r>
          </a:p>
          <a:p>
            <a:r>
              <a:rPr lang="en-US" sz="3200" b="1" dirty="0"/>
              <a:t>Here is a room setup for a BP debate.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2A8C83A-04BA-4E15-A3A5-90271D5DD5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18798" y="548483"/>
            <a:ext cx="5824037" cy="58240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79810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8" y="284176"/>
            <a:ext cx="10519523" cy="1508760"/>
          </a:xfrm>
        </p:spPr>
        <p:txBody>
          <a:bodyPr/>
          <a:lstStyle/>
          <a:p>
            <a:r>
              <a:rPr lang="en-US" b="1" dirty="0"/>
              <a:t>2. speaking order—opening half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6562" y="1792936"/>
            <a:ext cx="11395880" cy="4650377"/>
          </a:xfrm>
        </p:spPr>
        <p:txBody>
          <a:bodyPr>
            <a:noAutofit/>
          </a:bodyPr>
          <a:lstStyle/>
          <a:p>
            <a:r>
              <a:rPr lang="en-US" sz="2800" b="1" dirty="0"/>
              <a:t>Gov Prime Minister—presents case</a:t>
            </a:r>
          </a:p>
          <a:p>
            <a:endParaRPr lang="en-US" sz="2800" b="1" dirty="0"/>
          </a:p>
          <a:p>
            <a:r>
              <a:rPr lang="en-US" sz="2800" b="1" dirty="0" err="1"/>
              <a:t>Opp</a:t>
            </a:r>
            <a:r>
              <a:rPr lang="en-US" sz="2800" b="1" dirty="0"/>
              <a:t> Leader of </a:t>
            </a:r>
            <a:r>
              <a:rPr lang="en-US" sz="2800" b="1" dirty="0" err="1"/>
              <a:t>Opp</a:t>
            </a:r>
            <a:r>
              <a:rPr lang="en-US" sz="2800" b="1" dirty="0"/>
              <a:t>—presents </a:t>
            </a:r>
            <a:r>
              <a:rPr lang="en-US" sz="2800" b="1" dirty="0" err="1"/>
              <a:t>opp</a:t>
            </a:r>
            <a:r>
              <a:rPr lang="en-US" sz="2800" b="1" dirty="0"/>
              <a:t> case, refutes gov case</a:t>
            </a:r>
          </a:p>
          <a:p>
            <a:endParaRPr lang="en-US" sz="2800" b="1" dirty="0"/>
          </a:p>
          <a:p>
            <a:r>
              <a:rPr lang="en-US" sz="2800" b="1" dirty="0"/>
              <a:t>Gov Deputy Prime Minister—defends case, refutes </a:t>
            </a:r>
            <a:r>
              <a:rPr lang="en-US" sz="2800" b="1" dirty="0" err="1"/>
              <a:t>opp</a:t>
            </a:r>
            <a:r>
              <a:rPr lang="en-US" sz="2800" b="1" dirty="0"/>
              <a:t> case, makes new </a:t>
            </a:r>
            <a:r>
              <a:rPr lang="en-US" sz="2800" b="1" dirty="0" err="1"/>
              <a:t>args</a:t>
            </a:r>
            <a:endParaRPr lang="en-US" sz="2800" b="1" dirty="0"/>
          </a:p>
          <a:p>
            <a:endParaRPr lang="en-US" sz="2800" b="1" dirty="0"/>
          </a:p>
          <a:p>
            <a:r>
              <a:rPr lang="en-US" sz="2800" b="1" dirty="0" err="1"/>
              <a:t>Opp</a:t>
            </a:r>
            <a:r>
              <a:rPr lang="en-US" sz="2800" b="1" dirty="0"/>
              <a:t> Deputy Leader of </a:t>
            </a:r>
            <a:r>
              <a:rPr lang="en-US" sz="2800" b="1" dirty="0" err="1"/>
              <a:t>Opp</a:t>
            </a:r>
            <a:r>
              <a:rPr lang="en-US" sz="2800" b="1" dirty="0"/>
              <a:t>—defends case, refutes gov new </a:t>
            </a:r>
            <a:r>
              <a:rPr lang="en-US" sz="2800" b="1" dirty="0" err="1"/>
              <a:t>args</a:t>
            </a:r>
            <a:r>
              <a:rPr lang="en-US" sz="2800" b="1" dirty="0"/>
              <a:t>, makes new </a:t>
            </a:r>
            <a:r>
              <a:rPr lang="en-US" sz="2800" b="1" dirty="0" err="1"/>
              <a:t>args</a:t>
            </a: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40707395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2. speaking order—closing half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6562" y="1792936"/>
            <a:ext cx="11395880" cy="4650377"/>
          </a:xfrm>
        </p:spPr>
        <p:txBody>
          <a:bodyPr>
            <a:noAutofit/>
          </a:bodyPr>
          <a:lstStyle/>
          <a:p>
            <a:r>
              <a:rPr lang="en-US" sz="2800" b="1" dirty="0"/>
              <a:t>Gov Member of Gov—refutes </a:t>
            </a:r>
            <a:r>
              <a:rPr lang="en-US" sz="2800" b="1" dirty="0" err="1"/>
              <a:t>opp</a:t>
            </a:r>
            <a:r>
              <a:rPr lang="en-US" sz="2800" b="1" dirty="0"/>
              <a:t> new </a:t>
            </a:r>
            <a:r>
              <a:rPr lang="en-US" sz="2800" b="1" dirty="0" err="1"/>
              <a:t>args</a:t>
            </a:r>
            <a:r>
              <a:rPr lang="en-US" sz="2800" b="1" dirty="0"/>
              <a:t>, lightly defends opening gov </a:t>
            </a:r>
            <a:r>
              <a:rPr lang="en-US" sz="2800" b="1" dirty="0" err="1"/>
              <a:t>args</a:t>
            </a:r>
            <a:r>
              <a:rPr lang="en-US" sz="2800" b="1" dirty="0"/>
              <a:t>, makes new arguments</a:t>
            </a:r>
          </a:p>
          <a:p>
            <a:r>
              <a:rPr lang="en-US" sz="2800" b="1" dirty="0" err="1"/>
              <a:t>Opp</a:t>
            </a:r>
            <a:r>
              <a:rPr lang="en-US" sz="2800" b="1" dirty="0"/>
              <a:t> Member of </a:t>
            </a:r>
            <a:r>
              <a:rPr lang="en-US" sz="2800" b="1" dirty="0" err="1"/>
              <a:t>Opp</a:t>
            </a:r>
            <a:r>
              <a:rPr lang="en-US" sz="2800" b="1" dirty="0"/>
              <a:t>—refutes gov new </a:t>
            </a:r>
            <a:r>
              <a:rPr lang="en-US" sz="2800" b="1" dirty="0" err="1"/>
              <a:t>args</a:t>
            </a:r>
            <a:r>
              <a:rPr lang="en-US" sz="2800" b="1" dirty="0"/>
              <a:t>, lightly defends opening </a:t>
            </a:r>
            <a:r>
              <a:rPr lang="en-US" sz="2800" b="1" dirty="0" err="1"/>
              <a:t>opp</a:t>
            </a:r>
            <a:r>
              <a:rPr lang="en-US" sz="2800" b="1" dirty="0"/>
              <a:t> </a:t>
            </a:r>
            <a:r>
              <a:rPr lang="en-US" sz="2800" b="1" dirty="0" err="1"/>
              <a:t>args</a:t>
            </a:r>
            <a:r>
              <a:rPr lang="en-US" sz="2800" b="1" dirty="0"/>
              <a:t>, makes new arguments</a:t>
            </a:r>
          </a:p>
          <a:p>
            <a:r>
              <a:rPr lang="en-US" sz="2800" b="1" dirty="0"/>
              <a:t>Gov Whip—shows why the gov especially the closing gov has made the strongest, most important arguments</a:t>
            </a:r>
          </a:p>
          <a:p>
            <a:r>
              <a:rPr lang="en-US" sz="2800" b="1" dirty="0" err="1"/>
              <a:t>Opp</a:t>
            </a:r>
            <a:r>
              <a:rPr lang="en-US" sz="2800" b="1" dirty="0"/>
              <a:t> Whip—shows why the </a:t>
            </a:r>
            <a:r>
              <a:rPr lang="en-US" sz="2800" b="1" dirty="0" err="1"/>
              <a:t>opp</a:t>
            </a:r>
            <a:r>
              <a:rPr lang="en-US" sz="2800" b="1" dirty="0"/>
              <a:t> especially the closing </a:t>
            </a:r>
            <a:r>
              <a:rPr lang="en-US" sz="2800" b="1" dirty="0" err="1"/>
              <a:t>opp</a:t>
            </a:r>
            <a:r>
              <a:rPr lang="en-US" sz="2800" b="1" dirty="0"/>
              <a:t> has made the strongest, most important arguments.</a:t>
            </a:r>
          </a:p>
          <a:p>
            <a:pPr marL="0" indent="0">
              <a:buNone/>
            </a:pPr>
            <a:r>
              <a:rPr lang="en-US" sz="2800" b="1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5104337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3. THE POINT IS TO BE THE TOP RANKED TEAM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8" y="2011680"/>
            <a:ext cx="10387719" cy="4206240"/>
          </a:xfrm>
        </p:spPr>
        <p:txBody>
          <a:bodyPr>
            <a:normAutofit fontScale="85000" lnSpcReduction="10000"/>
          </a:bodyPr>
          <a:lstStyle/>
          <a:p>
            <a:r>
              <a:rPr lang="en-US" sz="3200" b="1" dirty="0"/>
              <a:t>You don’t “win” a BP Debate</a:t>
            </a:r>
          </a:p>
          <a:p>
            <a:r>
              <a:rPr lang="en-US" sz="3200" b="1" dirty="0"/>
              <a:t>You get ranked 1</a:t>
            </a:r>
            <a:r>
              <a:rPr lang="en-US" sz="3200" b="1" baseline="30000" dirty="0"/>
              <a:t>st</a:t>
            </a:r>
            <a:r>
              <a:rPr lang="en-US" sz="3200" b="1" dirty="0"/>
              <a:t>, 2</a:t>
            </a:r>
            <a:r>
              <a:rPr lang="en-US" sz="3200" b="1" baseline="30000" dirty="0"/>
              <a:t>nd</a:t>
            </a:r>
            <a:r>
              <a:rPr lang="en-US" sz="3200" b="1" dirty="0"/>
              <a:t>, 3</a:t>
            </a:r>
            <a:r>
              <a:rPr lang="en-US" sz="3200" b="1" baseline="30000" dirty="0"/>
              <a:t>rd</a:t>
            </a:r>
            <a:r>
              <a:rPr lang="en-US" sz="3200" b="1" dirty="0"/>
              <a:t>, 4</a:t>
            </a:r>
            <a:r>
              <a:rPr lang="en-US" sz="3200" b="1" baseline="30000" dirty="0"/>
              <a:t>th</a:t>
            </a:r>
            <a:r>
              <a:rPr lang="en-US" sz="3200" b="1" dirty="0"/>
              <a:t> best team</a:t>
            </a:r>
          </a:p>
          <a:p>
            <a:r>
              <a:rPr lang="en-US" sz="3200" b="1" dirty="0"/>
              <a:t>Mostly, you are ranked based on which team made the strongest unique argument(s) in the debate</a:t>
            </a:r>
          </a:p>
          <a:p>
            <a:r>
              <a:rPr lang="en-US" sz="3200" b="1" dirty="0"/>
              <a:t>So—make arguments that</a:t>
            </a:r>
          </a:p>
          <a:p>
            <a:r>
              <a:rPr lang="en-US" sz="3200" b="1" dirty="0"/>
              <a:t>1) no other team has made (unique)</a:t>
            </a:r>
          </a:p>
          <a:p>
            <a:r>
              <a:rPr lang="en-US" sz="3200" b="1" dirty="0"/>
              <a:t>2) have the most impact (best meet the burdens/stakeholders)</a:t>
            </a:r>
          </a:p>
          <a:p>
            <a:r>
              <a:rPr lang="en-US" sz="3200" b="1" dirty="0"/>
              <a:t>3) Usually this is New Material—but can be refutation.</a:t>
            </a:r>
            <a:endParaRPr lang="en-US" sz="2400" b="1" dirty="0"/>
          </a:p>
        </p:txBody>
      </p:sp>
    </p:spTree>
    <p:extLst>
      <p:ext uri="{BB962C8B-B14F-4D97-AF65-F5344CB8AC3E}">
        <p14:creationId xmlns:p14="http://schemas.microsoft.com/office/powerpoint/2010/main" val="7694041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4. DEBATE arguments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8" y="2011680"/>
            <a:ext cx="10387719" cy="4206240"/>
          </a:xfrm>
        </p:spPr>
        <p:txBody>
          <a:bodyPr>
            <a:normAutofit fontScale="92500" lnSpcReduction="20000"/>
          </a:bodyPr>
          <a:lstStyle/>
          <a:p>
            <a:r>
              <a:rPr lang="en-US" sz="3200" b="1" dirty="0"/>
              <a:t>The strength of your arguments is NOT based on</a:t>
            </a:r>
          </a:p>
          <a:p>
            <a:r>
              <a:rPr lang="en-US" sz="3200" b="1" dirty="0"/>
              <a:t>--statistics/”facts”</a:t>
            </a:r>
          </a:p>
          <a:p>
            <a:r>
              <a:rPr lang="en-US" sz="3200" b="1" dirty="0"/>
              <a:t>--experts/citations/studies</a:t>
            </a:r>
          </a:p>
          <a:p>
            <a:endParaRPr lang="en-US" sz="3200" b="1" dirty="0"/>
          </a:p>
          <a:p>
            <a:r>
              <a:rPr lang="en-US" sz="3200" b="1" dirty="0"/>
              <a:t>The strength of your arguments IS BASED ON </a:t>
            </a:r>
          </a:p>
          <a:p>
            <a:r>
              <a:rPr lang="en-US" sz="3200" b="1" dirty="0"/>
              <a:t>--your ethos and credibility</a:t>
            </a:r>
          </a:p>
          <a:p>
            <a:r>
              <a:rPr lang="en-US" sz="3200" b="1" dirty="0"/>
              <a:t>--your explanation</a:t>
            </a:r>
          </a:p>
          <a:p>
            <a:r>
              <a:rPr lang="en-US" sz="3200" b="1" dirty="0"/>
              <a:t>--your logic and reasoning.</a:t>
            </a:r>
            <a:endParaRPr lang="en-US" sz="2400" b="1" dirty="0"/>
          </a:p>
        </p:txBody>
      </p:sp>
    </p:spTree>
    <p:extLst>
      <p:ext uri="{BB962C8B-B14F-4D97-AF65-F5344CB8AC3E}">
        <p14:creationId xmlns:p14="http://schemas.microsoft.com/office/powerpoint/2010/main" val="9940771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LD DEBATE arguments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8" y="2011680"/>
            <a:ext cx="10387719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So—”Your 35% stat beat the claim incidents are dropping.” IS NOT GOING TO WORK</a:t>
            </a:r>
          </a:p>
          <a:p>
            <a:endParaRPr lang="en-US" sz="3200" b="1" dirty="0"/>
          </a:p>
          <a:p>
            <a:r>
              <a:rPr lang="en-US" sz="3200" b="1" dirty="0"/>
              <a:t>“1/3 of people get sick—because covid is in the air—people breath it—and then they are infected.” IS GOING TO WORK.</a:t>
            </a:r>
            <a:endParaRPr lang="en-US" sz="2400" b="1" dirty="0"/>
          </a:p>
        </p:txBody>
      </p:sp>
    </p:spTree>
    <p:extLst>
      <p:ext uri="{BB962C8B-B14F-4D97-AF65-F5344CB8AC3E}">
        <p14:creationId xmlns:p14="http://schemas.microsoft.com/office/powerpoint/2010/main" val="6871744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Typical bp argument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76F92F7-2C48-40EC-8897-F63AEDCF3C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20" y="2011680"/>
            <a:ext cx="3072518" cy="4206240"/>
          </a:xfrm>
        </p:spPr>
        <p:txBody>
          <a:bodyPr>
            <a:normAutofit/>
          </a:bodyPr>
          <a:lstStyle/>
          <a:p>
            <a:r>
              <a:rPr lang="en-US" sz="2800" b="1" dirty="0"/>
              <a:t>Claim</a:t>
            </a:r>
          </a:p>
          <a:p>
            <a:endParaRPr lang="en-US" sz="2800" b="1" dirty="0"/>
          </a:p>
          <a:p>
            <a:br>
              <a:rPr lang="en-US" sz="1050" b="1" dirty="0"/>
            </a:br>
            <a:r>
              <a:rPr lang="en-US" sz="2800" b="1" dirty="0"/>
              <a:t>Support (Warrant)</a:t>
            </a:r>
          </a:p>
          <a:p>
            <a:pPr marL="0" indent="0">
              <a:buNone/>
            </a:pPr>
            <a:br>
              <a:rPr lang="en-US" sz="2800" b="1" dirty="0"/>
            </a:br>
            <a:r>
              <a:rPr lang="en-US" sz="2800" b="1" dirty="0"/>
              <a:t>Importance (Impact)</a:t>
            </a: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065D167F-B7FB-4194-A952-1EF1FF37AB51}"/>
              </a:ext>
            </a:extLst>
          </p:cNvPr>
          <p:cNvSpPr txBox="1">
            <a:spLocks/>
          </p:cNvSpPr>
          <p:nvPr/>
        </p:nvSpPr>
        <p:spPr>
          <a:xfrm>
            <a:off x="3945924" y="2011680"/>
            <a:ext cx="7776519" cy="420624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tx1"/>
              </a:buClr>
              <a:buFont typeface="Wingdings" pitchFamily="2" charset="2"/>
              <a:buChar char=""/>
              <a:defRPr sz="22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1pPr>
            <a:lvl2pPr marL="4114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20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2pPr>
            <a:lvl3pPr marL="6400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8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3pPr>
            <a:lvl4pPr marL="8686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4pPr>
            <a:lvl5pPr marL="10972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5pPr>
            <a:lvl6pPr marL="12846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718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290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062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800" b="1" dirty="0"/>
              <a:t>Year Long Schooling makes school less stressful</a:t>
            </a:r>
          </a:p>
          <a:p>
            <a:r>
              <a:rPr lang="en-US" sz="2800" b="1" dirty="0"/>
              <a:t>It means not cramming everything in 9 nearly non-stop months; instead, you get 9 weeks of classes and then a 3 week break four times a year</a:t>
            </a:r>
          </a:p>
          <a:p>
            <a:r>
              <a:rPr lang="en-US" sz="2800" b="1" dirty="0"/>
              <a:t>That’s important to get time off and reduce school stress</a:t>
            </a:r>
          </a:p>
        </p:txBody>
      </p:sp>
    </p:spTree>
    <p:extLst>
      <p:ext uri="{BB962C8B-B14F-4D97-AF65-F5344CB8AC3E}">
        <p14:creationId xmlns:p14="http://schemas.microsoft.com/office/powerpoint/2010/main" val="29995999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TRY IT!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733" y="1945956"/>
            <a:ext cx="10975733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Give a logical argument for why background checks on gun sales would be good (or bad)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Include a Claim, Support, Importance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32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40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What did you get?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32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50069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5. The </a:t>
            </a:r>
            <a:r>
              <a:rPr lang="en-US" b="1" dirty="0" err="1"/>
              <a:t>topicS</a:t>
            </a:r>
            <a:r>
              <a:rPr lang="en-US" b="1" dirty="0"/>
              <a:t>/MOTIONS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47288" y="2011680"/>
            <a:ext cx="10743349" cy="4206240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Tournaments announce the Motion (topic) 15 minutes before each round starts</a:t>
            </a:r>
          </a:p>
          <a:p>
            <a:r>
              <a:rPr lang="en-US" sz="3200" b="1" dirty="0"/>
              <a:t>Motions are very diverse. For example . . . </a:t>
            </a:r>
          </a:p>
          <a:p>
            <a:r>
              <a:rPr lang="en-US" sz="3200" b="1" dirty="0"/>
              <a:t>“Political art is the best art.”</a:t>
            </a:r>
          </a:p>
          <a:p>
            <a:r>
              <a:rPr lang="en-US" sz="3200" b="1" dirty="0"/>
              <a:t>“The United States should take stronger action against China’s violation of rights.”</a:t>
            </a:r>
          </a:p>
          <a:p>
            <a:r>
              <a:rPr lang="en-US" sz="3200" b="1" dirty="0"/>
              <a:t>“News Media should be required to cover missing people of color.”</a:t>
            </a:r>
          </a:p>
        </p:txBody>
      </p:sp>
    </p:spTree>
    <p:extLst>
      <p:ext uri="{BB962C8B-B14F-4D97-AF65-F5344CB8AC3E}">
        <p14:creationId xmlns:p14="http://schemas.microsoft.com/office/powerpoint/2010/main" val="14595439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What would you argue?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47288" y="2011680"/>
            <a:ext cx="10743349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“THB Labor strikes are good.”</a:t>
            </a:r>
          </a:p>
          <a:p>
            <a:r>
              <a:rPr lang="en-US" sz="3200" b="1" dirty="0"/>
              <a:t>Gov?</a:t>
            </a:r>
          </a:p>
          <a:p>
            <a:r>
              <a:rPr lang="en-US" sz="3200" b="1" dirty="0" err="1"/>
              <a:t>Opp</a:t>
            </a:r>
            <a:r>
              <a:rPr lang="en-US" sz="3200" b="1" dirty="0"/>
              <a:t>?</a:t>
            </a:r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24180074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6. POINTS OF INFORMATION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8" y="2011680"/>
            <a:ext cx="10387719" cy="4206240"/>
          </a:xfrm>
        </p:spPr>
        <p:txBody>
          <a:bodyPr>
            <a:normAutofit fontScale="92500" lnSpcReduction="10000"/>
          </a:bodyPr>
          <a:lstStyle/>
          <a:p>
            <a:r>
              <a:rPr lang="en-US" sz="3200" b="1" dirty="0"/>
              <a:t>During the middle 5 minutes of the speeches . . . </a:t>
            </a:r>
          </a:p>
          <a:p>
            <a:r>
              <a:rPr lang="en-US" sz="3200" b="1" dirty="0"/>
              <a:t>Debaters can raise their hand or call out “POI”</a:t>
            </a:r>
          </a:p>
          <a:p>
            <a:r>
              <a:rPr lang="en-US" sz="3200" b="1" dirty="0"/>
              <a:t>DURING OPPOSING SPEECHES</a:t>
            </a:r>
          </a:p>
          <a:p>
            <a:r>
              <a:rPr lang="en-US" sz="3200" b="1" dirty="0"/>
              <a:t>If the speaker says okay (and should twice during their speech usually between arguments) . . . </a:t>
            </a:r>
          </a:p>
          <a:p>
            <a:r>
              <a:rPr lang="en-US" sz="3200" b="1" dirty="0"/>
              <a:t>Debaters then can ask a concise question or make a concise argument</a:t>
            </a:r>
          </a:p>
          <a:p>
            <a:r>
              <a:rPr lang="en-US" sz="3200" b="1" dirty="0"/>
              <a:t>The Speaker responds and returns to their speech.</a:t>
            </a:r>
            <a:endParaRPr lang="en-US" sz="4000" b="1" dirty="0"/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29617852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7. CASEs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357110" cy="4707902"/>
          </a:xfrm>
        </p:spPr>
        <p:txBody>
          <a:bodyPr>
            <a:normAutofit/>
          </a:bodyPr>
          <a:lstStyle/>
          <a:p>
            <a:r>
              <a:rPr lang="en-US" sz="3200" b="1" dirty="0"/>
              <a:t>Prime Minister and Leader of </a:t>
            </a:r>
            <a:r>
              <a:rPr lang="en-US" sz="3200" b="1" dirty="0" err="1"/>
              <a:t>Opp</a:t>
            </a:r>
            <a:r>
              <a:rPr lang="en-US" sz="3200" b="1" dirty="0"/>
              <a:t> present their case</a:t>
            </a:r>
          </a:p>
          <a:p>
            <a:r>
              <a:rPr lang="en-US" sz="3200" b="1" dirty="0"/>
              <a:t>Intro</a:t>
            </a:r>
          </a:p>
          <a:p>
            <a:r>
              <a:rPr lang="en-US" sz="3200" b="1" dirty="0"/>
              <a:t>State the Motion</a:t>
            </a:r>
          </a:p>
          <a:p>
            <a:r>
              <a:rPr lang="en-US" sz="3200" b="1" dirty="0"/>
              <a:t>Frame the Debate—what is it about?</a:t>
            </a:r>
          </a:p>
          <a:p>
            <a:r>
              <a:rPr lang="en-US" sz="3200" b="1" dirty="0"/>
              <a:t>Don’t get “strategic”—think more what would be the best debate for both sides on the motion?</a:t>
            </a:r>
          </a:p>
        </p:txBody>
      </p:sp>
    </p:spTree>
    <p:extLst>
      <p:ext uri="{BB962C8B-B14F-4D97-AF65-F5344CB8AC3E}">
        <p14:creationId xmlns:p14="http://schemas.microsoft.com/office/powerpoint/2010/main" val="16956554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CASEs PART 2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357110" cy="4707902"/>
          </a:xfrm>
        </p:spPr>
        <p:txBody>
          <a:bodyPr>
            <a:normAutofit fontScale="92500" lnSpcReduction="10000"/>
          </a:bodyPr>
          <a:lstStyle/>
          <a:p>
            <a:r>
              <a:rPr lang="en-US" sz="3200" b="1" dirty="0"/>
              <a:t>Model: Explain what you support (kind of like a plan but you have to support the entire motion—tell us the actor, what they will do, what arguments are and aren’t relevant)</a:t>
            </a:r>
          </a:p>
          <a:p>
            <a:r>
              <a:rPr lang="en-US" sz="3200" b="1" dirty="0"/>
              <a:t>Burdens/Weighing Mechanism/Stakeholders—explain who is most important to this motion and how we should determine whether those stakeholders are most benefited/impacted</a:t>
            </a:r>
          </a:p>
          <a:p>
            <a:r>
              <a:rPr lang="en-US" sz="3200" b="1" dirty="0"/>
              <a:t>Present “New Materials” aka Contentions that support the Model and Burdens</a:t>
            </a:r>
          </a:p>
          <a:p>
            <a:r>
              <a:rPr lang="en-US" sz="3200" b="1" dirty="0"/>
              <a:t>Conclusion.</a:t>
            </a:r>
          </a:p>
        </p:txBody>
      </p:sp>
    </p:spTree>
    <p:extLst>
      <p:ext uri="{BB962C8B-B14F-4D97-AF65-F5344CB8AC3E}">
        <p14:creationId xmlns:p14="http://schemas.microsoft.com/office/powerpoint/2010/main" val="35668781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VALUE-CRITERIA—LET’S TRY IT!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357110" cy="4707902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Your Topic: The government has a responsibility to reduce poverty.</a:t>
            </a:r>
          </a:p>
          <a:p>
            <a:r>
              <a:rPr lang="en-US" sz="3200" b="1" i="1" dirty="0"/>
              <a:t>You want to argue that the government can reduce malnutrition among children.</a:t>
            </a:r>
          </a:p>
          <a:p>
            <a:r>
              <a:rPr lang="en-US" sz="3200" b="1" dirty="0"/>
              <a:t>1) the goal/the ideal (value)</a:t>
            </a:r>
          </a:p>
          <a:p>
            <a:r>
              <a:rPr lang="en-US" sz="3200" b="1" dirty="0"/>
              <a:t>2) the way to achieve that value (criteria)</a:t>
            </a:r>
          </a:p>
          <a:p>
            <a:r>
              <a:rPr lang="en-US" sz="3200" b="1" dirty="0"/>
              <a:t>3) the importance of meeting that value</a:t>
            </a:r>
          </a:p>
          <a:p>
            <a:r>
              <a:rPr lang="en-US" sz="3200" b="1" dirty="0"/>
              <a:t>Your Contentions should link/impact to that Value-Criteria.</a:t>
            </a: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13193721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VALUE-CRITERIA—answer!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357110" cy="4707902"/>
          </a:xfrm>
        </p:spPr>
        <p:txBody>
          <a:bodyPr>
            <a:normAutofit fontScale="92500" lnSpcReduction="20000"/>
          </a:bodyPr>
          <a:lstStyle/>
          <a:p>
            <a:r>
              <a:rPr lang="en-US" sz="3200" b="1" dirty="0"/>
              <a:t>Your Topic: The government has a responsibility to reduce poverty.</a:t>
            </a:r>
          </a:p>
          <a:p>
            <a:r>
              <a:rPr lang="en-US" sz="3200" b="1" i="1" dirty="0"/>
              <a:t>You want to argue that the government can reduce malnutrition among children.</a:t>
            </a:r>
          </a:p>
          <a:p>
            <a:r>
              <a:rPr lang="en-US" sz="3200" b="1" dirty="0"/>
              <a:t>1) the goal/the ideal (value) REDUCE MALNUTRITION</a:t>
            </a:r>
          </a:p>
          <a:p>
            <a:r>
              <a:rPr lang="en-US" sz="3200" b="1" dirty="0"/>
              <a:t>2) the way to achieve that value (criteria) GOVERNMENT ACTION</a:t>
            </a:r>
          </a:p>
          <a:p>
            <a:r>
              <a:rPr lang="en-US" sz="3200" b="1" dirty="0"/>
              <a:t>3) the importance of meeting that value MALNUTRITION IS PAINFUL, HARMS HEALTH, CAN CAUSE DEATH.</a:t>
            </a: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5336289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1412</TotalTime>
  <Words>1102</Words>
  <Application>Microsoft Office PowerPoint</Application>
  <PresentationFormat>Widescreen</PresentationFormat>
  <Paragraphs>124</Paragraphs>
  <Slides>20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5" baseType="lpstr">
      <vt:lpstr>Arial</vt:lpstr>
      <vt:lpstr>Tahoma</vt:lpstr>
      <vt:lpstr>Verdana</vt:lpstr>
      <vt:lpstr>Wingdings</vt:lpstr>
      <vt:lpstr>Banded</vt:lpstr>
      <vt:lpstr>LET’S MOVE TO BP DEBATE!</vt:lpstr>
      <vt:lpstr>BP debate</vt:lpstr>
      <vt:lpstr>BP debate is similar</vt:lpstr>
      <vt:lpstr>What is different about  BP DEBATE?</vt:lpstr>
      <vt:lpstr>GIVING bp debate A TRY . . . </vt:lpstr>
      <vt:lpstr>1. FOUR 2-person teams</vt:lpstr>
      <vt:lpstr>2. speaking order—opening half</vt:lpstr>
      <vt:lpstr>2. speaking order—closing half</vt:lpstr>
      <vt:lpstr>3. THE POINT IS TO BE THE TOP RANKED TEAM</vt:lpstr>
      <vt:lpstr>4. DEBATE arguments</vt:lpstr>
      <vt:lpstr>LD DEBATE arguments</vt:lpstr>
      <vt:lpstr>Typical bp argument</vt:lpstr>
      <vt:lpstr>TRY IT!</vt:lpstr>
      <vt:lpstr>5. The topicS/MOTIONS</vt:lpstr>
      <vt:lpstr>What would you argue?</vt:lpstr>
      <vt:lpstr>6. POINTS OF INFORMATION</vt:lpstr>
      <vt:lpstr>7. CASEs</vt:lpstr>
      <vt:lpstr>CASEs PART 2</vt:lpstr>
      <vt:lpstr>VALUE-CRITERIA—LET’S TRY IT!</vt:lpstr>
      <vt:lpstr>VALUE-CRITERIA—answer!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239</cp:revision>
  <dcterms:created xsi:type="dcterms:W3CDTF">2019-10-15T19:44:54Z</dcterms:created>
  <dcterms:modified xsi:type="dcterms:W3CDTF">2021-09-24T04:04:32Z</dcterms:modified>
</cp:coreProperties>
</file>