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4"/>
  </p:sldMasterIdLst>
  <p:notesMasterIdLst>
    <p:notesMasterId r:id="rId13"/>
  </p:notesMasterIdLst>
  <p:sldIdLst>
    <p:sldId id="277" r:id="rId5"/>
    <p:sldId id="278" r:id="rId6"/>
    <p:sldId id="279" r:id="rId7"/>
    <p:sldId id="280" r:id="rId8"/>
    <p:sldId id="281" r:id="rId9"/>
    <p:sldId id="282" r:id="rId10"/>
    <p:sldId id="283" r:id="rId11"/>
    <p:sldId id="285" r:id="rId1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988" autoAdjust="0"/>
    <p:restoredTop sz="94660"/>
  </p:normalViewPr>
  <p:slideViewPr>
    <p:cSldViewPr snapToGrid="0">
      <p:cViewPr varScale="1">
        <p:scale>
          <a:sx n="61" d="100"/>
          <a:sy n="61" d="100"/>
        </p:scale>
        <p:origin x="82" y="638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viewProps" Target="viewProps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81EC09C-9CDC-48F0-BB82-ED223F986966}" type="datetimeFigureOut">
              <a:rPr lang="en-US" smtClean="0"/>
              <a:t>10/5/2021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946CEE3-4835-4F73-BA0B-02C09C03871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90889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Title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62399" y="1964267"/>
            <a:ext cx="7197726" cy="2421464"/>
          </a:xfrm>
        </p:spPr>
        <p:txBody>
          <a:bodyPr anchor="b">
            <a:normAutofit/>
          </a:bodyPr>
          <a:lstStyle>
            <a:lvl1pPr algn="r">
              <a:defRPr sz="4800">
                <a:effectLst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62399" y="4385732"/>
            <a:ext cx="7197726" cy="1405467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cap="all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932558" y="5870575"/>
            <a:ext cx="1600200" cy="377825"/>
          </a:xfrm>
        </p:spPr>
        <p:txBody>
          <a:bodyPr/>
          <a:lstStyle/>
          <a:p>
            <a:fld id="{9D874152-028B-486A-9CCC-467A5536A7DC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962399" y="5870575"/>
            <a:ext cx="4893958" cy="3778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08958" y="5870575"/>
            <a:ext cx="551167" cy="3778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6DC824-D0E7-4046-8B44-4AAD1C4DE2CF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3308581"/>
            <a:ext cx="10131427" cy="1468800"/>
          </a:xfrm>
        </p:spPr>
        <p:txBody>
          <a:bodyPr anchor="b"/>
          <a:lstStyle>
            <a:lvl1pPr algn="l">
              <a:defRPr sz="4000" b="0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7381"/>
            <a:ext cx="10131428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 cap="all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EFC221C-17A4-4F42-9F54-9F7E03AA1BBB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2" y="2142067"/>
            <a:ext cx="4995334" cy="3649134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21895" y="2142067"/>
            <a:ext cx="4995332" cy="3649133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CD7CBA-5256-42F3-BAB5-33F095514AE3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3670" y="2218267"/>
            <a:ext cx="470905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5801" y="2870201"/>
            <a:ext cx="4996923" cy="2920998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96003" y="2226734"/>
            <a:ext cx="4722813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23483" y="2870201"/>
            <a:ext cx="4995334" cy="2920998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B80C04-2E33-403B-B014-7E203A57326C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92A49D-7D7F-4D69-A8AA-65D6B58C15F2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E02903-36C1-4F6B-9F27-EA2305255204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2074333"/>
            <a:ext cx="3680885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48201" y="609601"/>
            <a:ext cx="6169026" cy="5181600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445933"/>
            <a:ext cx="3680885" cy="1828800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E8BBFA8-C775-4121-A7F6-6851C8035873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600200"/>
            <a:ext cx="6164653" cy="13716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536253" y="914400"/>
            <a:ext cx="3280974" cy="4572000"/>
          </a:xfrm>
          <a:prstGeom prst="roundRect">
            <a:avLst>
              <a:gd name="adj" fmla="val 42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2971800"/>
            <a:ext cx="6164653" cy="1828800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C01760-8EEC-4A4C-BD0D-3CDAAA80A266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4732865"/>
            <a:ext cx="1013142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371600" y="932112"/>
            <a:ext cx="8759827" cy="3164976"/>
          </a:xfrm>
          <a:prstGeom prst="roundRect">
            <a:avLst>
              <a:gd name="adj" fmla="val 43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5299603"/>
            <a:ext cx="10131427" cy="49371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1558FF-9F53-4DAD-84A1-1EEE4F190FF1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3124199"/>
          </a:xfrm>
        </p:spPr>
        <p:txBody>
          <a:bodyPr anchor="ctr">
            <a:normAutofit/>
          </a:bodyPr>
          <a:lstStyle>
            <a:lvl1pPr algn="l">
              <a:defRPr sz="32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78FA1A6-D89D-4E0B-ACDC-F92429034F56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097875" y="3352800"/>
            <a:ext cx="9339184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7465" y="4343400"/>
            <a:ext cx="10152367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A382F0-6EA8-4D82-951F-1579D6A93CC4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2" y="3308581"/>
            <a:ext cx="10131425" cy="1468800"/>
          </a:xfrm>
        </p:spPr>
        <p:txBody>
          <a:bodyPr anchor="b">
            <a:normAutofit/>
          </a:bodyPr>
          <a:lstStyle>
            <a:lvl1pPr algn="l">
              <a:defRPr sz="32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4777381"/>
            <a:ext cx="10131426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E913C-F349-4CE3-A910-0EA13427FE0D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0" y="3886200"/>
            <a:ext cx="10135436" cy="8890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5200"/>
            <a:ext cx="10135436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D4C5C7-4D27-4EBE-9DB8-92F5F0F40B34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2743199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en-US"/>
              <a:t>Click to edit Master title style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1" y="3505200"/>
            <a:ext cx="10131428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8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CDAF82-EDB2-4FBF-83F4-247A1B3455CB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5E59DB-4C5A-44A3-897C-FF6803F94296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58675" y="609599"/>
            <a:ext cx="2158552" cy="51816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7832116" cy="5181600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F6B6E0-E0F8-4800-BD74-7D33DFE5ED7E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2142067"/>
            <a:ext cx="10131425" cy="364913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589660" y="5870575"/>
            <a:ext cx="1600200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B183DE74-4CAD-4852-95E7-A055FD779420}" type="datetime1">
              <a:rPr lang="en-US" smtClean="0"/>
              <a:t>10/5/2021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5870575"/>
            <a:ext cx="7827659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266060" y="5870575"/>
            <a:ext cx="551167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60" r:id="rId9"/>
    <p:sldLayoutId id="2147483657" r:id="rId10"/>
    <p:sldLayoutId id="2147483663" r:id="rId11"/>
    <p:sldLayoutId id="2147483664" r:id="rId12"/>
    <p:sldLayoutId id="2147483665" r:id="rId13"/>
    <p:sldLayoutId id="2147483668" r:id="rId14"/>
    <p:sldLayoutId id="2147483667" r:id="rId15"/>
    <p:sldLayoutId id="2147483658" r:id="rId16"/>
    <p:sldLayoutId id="2147483659" r:id="rId17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8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6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9" name="Rectangle 88">
            <a:extLst>
              <a:ext uri="{FF2B5EF4-FFF2-40B4-BE49-F238E27FC236}">
                <a16:creationId xmlns:a16="http://schemas.microsoft.com/office/drawing/2014/main" id="{3D1E5586-8BB5-40F6-96C3-2E87DD7CE5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63E3F80-D945-4490-916D-6384E6895E6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93805" y="1354668"/>
            <a:ext cx="8204391" cy="2346475"/>
          </a:xfrm>
        </p:spPr>
        <p:txBody>
          <a:bodyPr>
            <a:normAutofit/>
          </a:bodyPr>
          <a:lstStyle/>
          <a:p>
            <a:pPr algn="ctr"/>
            <a:r>
              <a:rPr lang="en-US" sz="6000" dirty="0"/>
              <a:t>POSITIVE MATERIAL</a:t>
            </a:r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8A832D40-B9E2-4CE7-9E0A-B35591EA203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5845629" y="3810000"/>
            <a:ext cx="500743" cy="0"/>
          </a:xfrm>
          <a:prstGeom prst="line">
            <a:avLst/>
          </a:prstGeom>
          <a:ln w="190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Subtitle 2">
            <a:extLst>
              <a:ext uri="{FF2B5EF4-FFF2-40B4-BE49-F238E27FC236}">
                <a16:creationId xmlns:a16="http://schemas.microsoft.com/office/drawing/2014/main" id="{616351BD-4BE1-47AD-8B65-1472A3BE63E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497137" y="3940629"/>
            <a:ext cx="7197726" cy="1240970"/>
          </a:xfrm>
        </p:spPr>
        <p:txBody>
          <a:bodyPr>
            <a:normAutofit/>
          </a:bodyPr>
          <a:lstStyle/>
          <a:p>
            <a:pPr algn="ctr"/>
            <a:r>
              <a:rPr lang="en-US" dirty="0"/>
              <a:t>LET’S DO IT RIGHT!</a:t>
            </a:r>
          </a:p>
        </p:txBody>
      </p:sp>
    </p:spTree>
    <p:extLst>
      <p:ext uri="{BB962C8B-B14F-4D97-AF65-F5344CB8AC3E}">
        <p14:creationId xmlns:p14="http://schemas.microsoft.com/office/powerpoint/2010/main" val="280313620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6282266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MAKE IT GOOD OR BAD!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9747502" cy="4498847"/>
          </a:xfrm>
        </p:spPr>
        <p:txBody>
          <a:bodyPr>
            <a:normAutofit/>
          </a:bodyPr>
          <a:lstStyle/>
          <a:p>
            <a:r>
              <a:rPr lang="en-US" sz="2800" dirty="0"/>
              <a:t>Get on the Offense! </a:t>
            </a:r>
          </a:p>
          <a:p>
            <a:r>
              <a:rPr lang="en-US" sz="2800" dirty="0"/>
              <a:t>Show the Motion is Good—leads to benefits—is true (gov)</a:t>
            </a:r>
          </a:p>
          <a:p>
            <a:r>
              <a:rPr lang="en-US" sz="2800" dirty="0"/>
              <a:t>Show the Motion is Bad—leads to harm—is false (</a:t>
            </a:r>
            <a:r>
              <a:rPr lang="en-US" sz="2800" dirty="0" err="1"/>
              <a:t>opp</a:t>
            </a:r>
            <a:r>
              <a:rPr lang="en-US" sz="2800" dirty="0"/>
              <a:t>).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764963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6282266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Today’s motion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9747502" cy="4498847"/>
          </a:xfrm>
        </p:spPr>
        <p:txBody>
          <a:bodyPr>
            <a:normAutofit/>
          </a:bodyPr>
          <a:lstStyle/>
          <a:p>
            <a:r>
              <a:rPr lang="en-US" sz="2800" dirty="0"/>
              <a:t>But don’t start preparing yet</a:t>
            </a:r>
          </a:p>
          <a:p>
            <a:r>
              <a:rPr lang="en-US" sz="3600" b="1" dirty="0"/>
              <a:t>THB Facebook’s content algorithms should be regulated by the government.</a:t>
            </a:r>
          </a:p>
          <a:p>
            <a:r>
              <a:rPr lang="en-US" sz="2800" dirty="0"/>
              <a:t>What is a positive material for the Gov? (Motion Good-True)</a:t>
            </a:r>
          </a:p>
          <a:p>
            <a:r>
              <a:rPr lang="en-US" sz="2800" dirty="0"/>
              <a:t>What is a positive material for the </a:t>
            </a:r>
            <a:r>
              <a:rPr lang="en-US" sz="2800" dirty="0" err="1"/>
              <a:t>Opp</a:t>
            </a:r>
            <a:r>
              <a:rPr lang="en-US" sz="2800" dirty="0"/>
              <a:t>? (Motion Bad-False)</a:t>
            </a:r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942961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372984"/>
            <a:ext cx="10011425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Support positive material: government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0" y="1391015"/>
            <a:ext cx="4487447" cy="4498847"/>
          </a:xfrm>
        </p:spPr>
        <p:txBody>
          <a:bodyPr>
            <a:normAutofit/>
          </a:bodyPr>
          <a:lstStyle/>
          <a:p>
            <a:r>
              <a:rPr lang="en-US" sz="2800" b="1" dirty="0"/>
              <a:t>First Positive Material ____</a:t>
            </a:r>
          </a:p>
          <a:p>
            <a:r>
              <a:rPr lang="en-US" sz="2800" b="1" dirty="0"/>
              <a:t>---There is a Problem</a:t>
            </a:r>
            <a:endParaRPr lang="en-US" sz="2800" dirty="0"/>
          </a:p>
          <a:p>
            <a:r>
              <a:rPr lang="en-US" sz="2800" b="1" dirty="0"/>
              <a:t>---The Motion solves the Problem</a:t>
            </a:r>
            <a:endParaRPr lang="en-US" sz="2800" dirty="0"/>
          </a:p>
          <a:p>
            <a:r>
              <a:rPr lang="en-US" sz="2800" b="1" dirty="0"/>
              <a:t>---Solving the Problem is key to the stakeholders, your burdens and to helping people</a:t>
            </a:r>
            <a:endParaRPr lang="en-US" sz="2800" dirty="0"/>
          </a:p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9367F35-DD0D-45B4-B445-E6A494474F8A}"/>
              </a:ext>
            </a:extLst>
          </p:cNvPr>
          <p:cNvSpPr txBox="1"/>
          <p:nvPr/>
        </p:nvSpPr>
        <p:spPr>
          <a:xfrm>
            <a:off x="5691513" y="1472310"/>
            <a:ext cx="5674290" cy="39133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>
              <a:lnSpc>
                <a:spcPct val="115000"/>
              </a:lnSpc>
              <a:spcBef>
                <a:spcPts val="0"/>
              </a:spcBef>
              <a:spcAft>
                <a:spcPts val="300"/>
              </a:spcAft>
            </a:pPr>
            <a:r>
              <a:rPr lang="en-US" sz="2800" b="1" dirty="0">
                <a:effectLst/>
                <a:ea typeface="Times New Roman" panose="02020603050405020304" pitchFamily="18" charset="0"/>
                <a:cs typeface="Times New Roman" panose="02020603050405020304" pitchFamily="18" charset="0"/>
              </a:rPr>
              <a:t>First Material is UBI Reduces Poverty</a:t>
            </a:r>
          </a:p>
          <a:p>
            <a:pPr marL="0" marR="0">
              <a:lnSpc>
                <a:spcPct val="115000"/>
              </a:lnSpc>
              <a:spcBef>
                <a:spcPts val="0"/>
              </a:spcBef>
              <a:spcAft>
                <a:spcPts val="300"/>
              </a:spcAft>
            </a:pPr>
            <a:r>
              <a:rPr lang="en-US" sz="2800" b="1" dirty="0">
                <a:effectLst/>
                <a:ea typeface="Times New Roman" panose="02020603050405020304" pitchFamily="18" charset="0"/>
                <a:cs typeface="Times New Roman" panose="02020603050405020304" pitchFamily="18" charset="0"/>
              </a:rPr>
              <a:t>--There is growing poverty</a:t>
            </a:r>
            <a:endParaRPr lang="en-US" sz="2800" dirty="0">
              <a:effectLst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>
              <a:lnSpc>
                <a:spcPct val="115000"/>
              </a:lnSpc>
              <a:spcBef>
                <a:spcPts val="0"/>
              </a:spcBef>
              <a:spcAft>
                <a:spcPts val="300"/>
              </a:spcAft>
            </a:pPr>
            <a:r>
              <a:rPr lang="en-US" sz="2800" b="1" dirty="0">
                <a:effectLst/>
                <a:ea typeface="Times New Roman" panose="02020603050405020304" pitchFamily="18" charset="0"/>
                <a:cs typeface="Times New Roman" panose="02020603050405020304" pitchFamily="18" charset="0"/>
              </a:rPr>
              <a:t>--Universal Basic Income reduces poverty</a:t>
            </a:r>
            <a:endParaRPr lang="en-US" sz="2800" dirty="0">
              <a:effectLst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b="1" dirty="0">
                <a:effectLst/>
                <a:ea typeface="Times New Roman" panose="02020603050405020304" pitchFamily="18" charset="0"/>
                <a:cs typeface="Times New Roman" panose="02020603050405020304" pitchFamily="18" charset="0"/>
              </a:rPr>
              <a:t>--Reducing poverty helps those most in the need (the stakeholders) and reduces malnutrition, illness, and suffering</a:t>
            </a:r>
            <a:endParaRPr lang="en-US" sz="2800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3B12BFE7-F56F-4157-8ED3-F00101EF5E7E}"/>
              </a:ext>
            </a:extLst>
          </p:cNvPr>
          <p:cNvSpPr txBox="1">
            <a:spLocks/>
          </p:cNvSpPr>
          <p:nvPr/>
        </p:nvSpPr>
        <p:spPr>
          <a:xfrm>
            <a:off x="1090287" y="5466985"/>
            <a:ext cx="10011425" cy="1018031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 cap="all">
                <a:ln w="3175" cmpd="sng">
                  <a:noFill/>
                </a:ln>
                <a:solidFill>
                  <a:schemeClr val="tx1"/>
                </a:solidFill>
                <a:effectLst/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b="1" dirty="0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Now—you make a gov positive material</a:t>
            </a:r>
          </a:p>
        </p:txBody>
      </p:sp>
    </p:spTree>
    <p:extLst>
      <p:ext uri="{BB962C8B-B14F-4D97-AF65-F5344CB8AC3E}">
        <p14:creationId xmlns:p14="http://schemas.microsoft.com/office/powerpoint/2010/main" val="7966716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0286" y="368809"/>
            <a:ext cx="10011425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Support positive material: opposition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1" y="1179576"/>
            <a:ext cx="4487447" cy="4498847"/>
          </a:xfrm>
        </p:spPr>
        <p:txBody>
          <a:bodyPr>
            <a:normAutofit/>
          </a:bodyPr>
          <a:lstStyle/>
          <a:p>
            <a:r>
              <a:rPr lang="en-US" sz="2800" b="1" dirty="0"/>
              <a:t>First Positive Material ____</a:t>
            </a:r>
          </a:p>
          <a:p>
            <a:r>
              <a:rPr lang="en-US" sz="2800" b="1" dirty="0"/>
              <a:t>---The Motion will cause/increase a Problem</a:t>
            </a:r>
            <a:endParaRPr lang="en-US" sz="2800" dirty="0"/>
          </a:p>
          <a:p>
            <a:r>
              <a:rPr lang="en-US" sz="2800" b="1" dirty="0"/>
              <a:t>---Causing/Increasing the Problem harms stakeholders, fails the burdens and hurts people</a:t>
            </a:r>
            <a:endParaRPr lang="en-US" sz="2800" dirty="0"/>
          </a:p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9367F35-DD0D-45B4-B445-E6A494474F8A}"/>
              </a:ext>
            </a:extLst>
          </p:cNvPr>
          <p:cNvSpPr txBox="1"/>
          <p:nvPr/>
        </p:nvSpPr>
        <p:spPr>
          <a:xfrm>
            <a:off x="5691513" y="1495144"/>
            <a:ext cx="6032849" cy="4104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>
              <a:lnSpc>
                <a:spcPct val="115000"/>
              </a:lnSpc>
              <a:spcBef>
                <a:spcPts val="0"/>
              </a:spcBef>
              <a:spcAft>
                <a:spcPts val="300"/>
              </a:spcAft>
            </a:pPr>
            <a:r>
              <a:rPr lang="en-US" sz="2800" b="1" dirty="0">
                <a:effectLst/>
                <a:ea typeface="Times New Roman" panose="02020603050405020304" pitchFamily="18" charset="0"/>
                <a:cs typeface="Times New Roman" panose="02020603050405020304" pitchFamily="18" charset="0"/>
              </a:rPr>
              <a:t>First Material is Cutting welfare hurts disabilities</a:t>
            </a:r>
          </a:p>
          <a:p>
            <a:pPr>
              <a:lnSpc>
                <a:spcPct val="115000"/>
              </a:lnSpc>
              <a:spcAft>
                <a:spcPts val="300"/>
              </a:spcAft>
            </a:pPr>
            <a:r>
              <a:rPr lang="en-US" sz="2800" b="1" dirty="0">
                <a:ea typeface="Times New Roman" panose="02020603050405020304" pitchFamily="18" charset="0"/>
                <a:cs typeface="Times New Roman" panose="02020603050405020304" pitchFamily="18" charset="0"/>
              </a:rPr>
              <a:t>--Cutting welfare programs harms those with disabilities</a:t>
            </a:r>
          </a:p>
          <a:p>
            <a:pPr>
              <a:lnSpc>
                <a:spcPct val="115000"/>
              </a:lnSpc>
              <a:spcAft>
                <a:spcPts val="300"/>
              </a:spcAft>
            </a:pPr>
            <a:r>
              <a:rPr lang="en-US" sz="2800" b="1" dirty="0">
                <a:ea typeface="Times New Roman" panose="02020603050405020304" pitchFamily="18" charset="0"/>
                <a:cs typeface="Times New Roman" panose="02020603050405020304" pitchFamily="18" charset="0"/>
              </a:rPr>
              <a:t>--Harming people with disabilities harms those most in need (the stakeholders) and will cause pain, exclusion, and suffering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CB8A0618-D875-4462-AA29-BD52AFB2DCD4}"/>
              </a:ext>
            </a:extLst>
          </p:cNvPr>
          <p:cNvSpPr txBox="1">
            <a:spLocks/>
          </p:cNvSpPr>
          <p:nvPr/>
        </p:nvSpPr>
        <p:spPr>
          <a:xfrm>
            <a:off x="1090287" y="5466985"/>
            <a:ext cx="10011425" cy="1018031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 cap="all">
                <a:ln w="3175" cmpd="sng">
                  <a:noFill/>
                </a:ln>
                <a:solidFill>
                  <a:schemeClr val="tx1"/>
                </a:solidFill>
                <a:effectLst/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b="1" dirty="0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Now—you make an </a:t>
            </a:r>
            <a:r>
              <a:rPr lang="en-US" b="1" dirty="0" err="1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opp</a:t>
            </a:r>
            <a:r>
              <a:rPr lang="en-US" b="1" dirty="0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 positive material</a:t>
            </a:r>
          </a:p>
        </p:txBody>
      </p:sp>
    </p:spTree>
    <p:extLst>
      <p:ext uri="{BB962C8B-B14F-4D97-AF65-F5344CB8AC3E}">
        <p14:creationId xmlns:p14="http://schemas.microsoft.com/office/powerpoint/2010/main" val="171126524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8723" y="368809"/>
            <a:ext cx="11135639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Mechanize your gov arguments with how, why ...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1" y="1179576"/>
            <a:ext cx="4487447" cy="4498847"/>
          </a:xfrm>
        </p:spPr>
        <p:txBody>
          <a:bodyPr>
            <a:normAutofit/>
          </a:bodyPr>
          <a:lstStyle/>
          <a:p>
            <a:r>
              <a:rPr lang="en-US" sz="2800" b="1" dirty="0"/>
              <a:t>Show the problem is widespread and how/why it is harmful/a problem</a:t>
            </a:r>
          </a:p>
          <a:p>
            <a:r>
              <a:rPr lang="en-US" sz="2800" b="1" dirty="0"/>
              <a:t>Show how/why the motion solves the problem</a:t>
            </a:r>
          </a:p>
          <a:p>
            <a:r>
              <a:rPr lang="en-US" sz="2800" b="1" dirty="0"/>
              <a:t>Examples, show how the motion works!</a:t>
            </a:r>
            <a:endParaRPr lang="en-US" sz="2800" dirty="0"/>
          </a:p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9367F35-DD0D-45B4-B445-E6A494474F8A}"/>
              </a:ext>
            </a:extLst>
          </p:cNvPr>
          <p:cNvSpPr txBox="1"/>
          <p:nvPr/>
        </p:nvSpPr>
        <p:spPr>
          <a:xfrm>
            <a:off x="5289637" y="1495144"/>
            <a:ext cx="6434726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--There is growing poverty</a:t>
            </a:r>
            <a:endParaRPr lang="en-US" sz="2800" dirty="0"/>
          </a:p>
          <a:p>
            <a:r>
              <a:rPr lang="en-US" sz="2800" dirty="0"/>
              <a:t>Millions live in poverty. Poverty means stress from being unable to pay bills. It means forgoing medical care. It means missing meals.</a:t>
            </a:r>
          </a:p>
          <a:p>
            <a:r>
              <a:rPr lang="en-US" sz="2800" b="1" dirty="0"/>
              <a:t>--Universal Basic Income reduces poverty</a:t>
            </a:r>
            <a:endParaRPr lang="en-US" sz="2800" dirty="0"/>
          </a:p>
          <a:p>
            <a:r>
              <a:rPr lang="en-US" sz="2800" dirty="0"/>
              <a:t>UBI reduces poverty directly—it gives a monthly income to families. Income that is spent on bills, medical care, and meals.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CB8A0618-D875-4462-AA29-BD52AFB2DCD4}"/>
              </a:ext>
            </a:extLst>
          </p:cNvPr>
          <p:cNvSpPr txBox="1">
            <a:spLocks/>
          </p:cNvSpPr>
          <p:nvPr/>
        </p:nvSpPr>
        <p:spPr>
          <a:xfrm>
            <a:off x="1917006" y="5566877"/>
            <a:ext cx="10011425" cy="1018031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 cap="all">
                <a:ln w="3175" cmpd="sng">
                  <a:noFill/>
                </a:ln>
                <a:solidFill>
                  <a:schemeClr val="tx1"/>
                </a:solidFill>
                <a:effectLst/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b="1" dirty="0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Now—mechanize your arguments!</a:t>
            </a:r>
          </a:p>
        </p:txBody>
      </p:sp>
    </p:spTree>
    <p:extLst>
      <p:ext uri="{BB962C8B-B14F-4D97-AF65-F5344CB8AC3E}">
        <p14:creationId xmlns:p14="http://schemas.microsoft.com/office/powerpoint/2010/main" val="4242597711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0286" y="368809"/>
            <a:ext cx="10897122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Mechanize your </a:t>
            </a:r>
            <a:r>
              <a:rPr lang="en-US" b="1" dirty="0" err="1">
                <a:latin typeface="+mn-lt"/>
              </a:rPr>
              <a:t>opp</a:t>
            </a:r>
            <a:r>
              <a:rPr lang="en-US" b="1" dirty="0">
                <a:latin typeface="+mn-lt"/>
              </a:rPr>
              <a:t> materials with </a:t>
            </a:r>
            <a:r>
              <a:rPr lang="en-US" b="1" dirty="0" err="1">
                <a:latin typeface="+mn-lt"/>
              </a:rPr>
              <a:t>hows</a:t>
            </a:r>
            <a:r>
              <a:rPr lang="en-US" b="1" dirty="0">
                <a:latin typeface="+mn-lt"/>
              </a:rPr>
              <a:t>, whys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1" y="1179576"/>
            <a:ext cx="4487447" cy="4498847"/>
          </a:xfrm>
        </p:spPr>
        <p:txBody>
          <a:bodyPr>
            <a:normAutofit/>
          </a:bodyPr>
          <a:lstStyle/>
          <a:p>
            <a:r>
              <a:rPr lang="en-US" sz="2800" b="1" dirty="0"/>
              <a:t>Show how/why the Motion will cause/increase a Problem</a:t>
            </a:r>
            <a:endParaRPr lang="en-US" sz="2800" dirty="0"/>
          </a:p>
          <a:p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9367F35-DD0D-45B4-B445-E6A494474F8A}"/>
              </a:ext>
            </a:extLst>
          </p:cNvPr>
          <p:cNvSpPr txBox="1"/>
          <p:nvPr/>
        </p:nvSpPr>
        <p:spPr>
          <a:xfrm>
            <a:off x="5691513" y="1495144"/>
            <a:ext cx="6032849" cy="40658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15000"/>
              </a:lnSpc>
              <a:spcAft>
                <a:spcPts val="300"/>
              </a:spcAft>
            </a:pPr>
            <a:r>
              <a:rPr lang="en-US" sz="2800" b="1" dirty="0">
                <a:ea typeface="Times New Roman" panose="02020603050405020304" pitchFamily="18" charset="0"/>
                <a:cs typeface="Times New Roman" panose="02020603050405020304" pitchFamily="18" charset="0"/>
              </a:rPr>
              <a:t>--Cutting welfare programs harms those with disabilities</a:t>
            </a:r>
          </a:p>
          <a:p>
            <a:pPr>
              <a:lnSpc>
                <a:spcPct val="115000"/>
              </a:lnSpc>
              <a:spcAft>
                <a:spcPts val="300"/>
              </a:spcAft>
            </a:pPr>
            <a:r>
              <a:rPr lang="en-US" sz="2800" b="1" dirty="0">
                <a:ea typeface="Times New Roman" panose="02020603050405020304" pitchFamily="18" charset="0"/>
                <a:cs typeface="Times New Roman" panose="02020603050405020304" pitchFamily="18" charset="0"/>
              </a:rPr>
              <a:t>This motion cuts these programs—programs that provide money way beyond a UBI—for scooters, wheelchairs, hearing aids, physical therapy, medical help. All of that would be gone if we cut welfare programs.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CB8A0618-D875-4462-AA29-BD52AFB2DCD4}"/>
              </a:ext>
            </a:extLst>
          </p:cNvPr>
          <p:cNvSpPr txBox="1">
            <a:spLocks/>
          </p:cNvSpPr>
          <p:nvPr/>
        </p:nvSpPr>
        <p:spPr>
          <a:xfrm>
            <a:off x="1090287" y="5466985"/>
            <a:ext cx="10011425" cy="1018031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 cap="all">
                <a:ln w="3175" cmpd="sng">
                  <a:noFill/>
                </a:ln>
                <a:solidFill>
                  <a:schemeClr val="tx1"/>
                </a:solidFill>
                <a:effectLst/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b="1" dirty="0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Now—you make an </a:t>
            </a:r>
            <a:r>
              <a:rPr lang="en-US" b="1" dirty="0" err="1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opp</a:t>
            </a:r>
            <a:r>
              <a:rPr lang="en-US" b="1" dirty="0">
                <a:solidFill>
                  <a:schemeClr val="bg2">
                    <a:lumMod val="75000"/>
                  </a:schemeClr>
                </a:solidFill>
                <a:highlight>
                  <a:srgbClr val="FFFF00"/>
                </a:highlight>
                <a:latin typeface="+mn-lt"/>
              </a:rPr>
              <a:t> positive material</a:t>
            </a:r>
          </a:p>
        </p:txBody>
      </p:sp>
    </p:spTree>
    <p:extLst>
      <p:ext uri="{BB962C8B-B14F-4D97-AF65-F5344CB8AC3E}">
        <p14:creationId xmlns:p14="http://schemas.microsoft.com/office/powerpoint/2010/main" val="267702551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59A64C-EA0D-4DC2-A8C5-C88EFBF64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09600"/>
            <a:ext cx="6282266" cy="1018031"/>
          </a:xfrm>
        </p:spPr>
        <p:txBody>
          <a:bodyPr>
            <a:normAutofit/>
          </a:bodyPr>
          <a:lstStyle/>
          <a:p>
            <a:r>
              <a:rPr lang="en-US" b="1" dirty="0">
                <a:latin typeface="+mn-lt"/>
              </a:rPr>
              <a:t>Short debate!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AADCBA-8B92-4FBD-B325-3AA53CFF95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2" y="1837944"/>
            <a:ext cx="9747502" cy="4498847"/>
          </a:xfrm>
        </p:spPr>
        <p:txBody>
          <a:bodyPr>
            <a:normAutofit/>
          </a:bodyPr>
          <a:lstStyle/>
          <a:p>
            <a:r>
              <a:rPr lang="en-US" sz="2800" dirty="0"/>
              <a:t>10 more minutes of Prep</a:t>
            </a:r>
          </a:p>
          <a:p>
            <a:r>
              <a:rPr lang="en-US" sz="2800" dirty="0"/>
              <a:t>Use the positive material you have prepared</a:t>
            </a:r>
          </a:p>
          <a:p>
            <a:r>
              <a:rPr lang="en-US" sz="3600" b="1" dirty="0"/>
              <a:t>THB Facebook’s content algorithms should be regulated by the government.</a:t>
            </a:r>
          </a:p>
          <a:p>
            <a:r>
              <a:rPr lang="en-US" sz="2800" dirty="0"/>
              <a:t>Speeches will be 5 minutes </a:t>
            </a:r>
            <a:r>
              <a:rPr lang="en-US" sz="2800"/>
              <a:t>for this debate!</a:t>
            </a:r>
            <a:endParaRPr lang="en-US" sz="2800" dirty="0"/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691891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elestial">
  <a:themeElements>
    <a:clrScheme name="Celestial">
      <a:dk1>
        <a:sysClr val="windowText" lastClr="000000"/>
      </a:dk1>
      <a:lt1>
        <a:sysClr val="window" lastClr="FFFFFF"/>
      </a:lt1>
      <a:dk2>
        <a:srgbClr val="18276C"/>
      </a:dk2>
      <a:lt2>
        <a:srgbClr val="EBEBEB"/>
      </a:lt2>
      <a:accent1>
        <a:srgbClr val="AC3EC1"/>
      </a:accent1>
      <a:accent2>
        <a:srgbClr val="477BD1"/>
      </a:accent2>
      <a:accent3>
        <a:srgbClr val="46B298"/>
      </a:accent3>
      <a:accent4>
        <a:srgbClr val="90BA4C"/>
      </a:accent4>
      <a:accent5>
        <a:srgbClr val="DD9D31"/>
      </a:accent5>
      <a:accent6>
        <a:srgbClr val="E25247"/>
      </a:accent6>
      <a:hlink>
        <a:srgbClr val="C573D2"/>
      </a:hlink>
      <a:folHlink>
        <a:srgbClr val="CCAEE8"/>
      </a:folHlink>
    </a:clrScheme>
    <a:fontScheme name="Celestial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elestial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lumMod val="110000"/>
              </a:schemeClr>
            </a:gs>
            <a:gs pos="100000">
              <a:schemeClr val="phClr">
                <a:tint val="82000"/>
                <a:alpha val="74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00000"/>
              </a:schemeClr>
            </a:gs>
            <a:gs pos="100000">
              <a:schemeClr val="phClr">
                <a:shade val="88000"/>
                <a:lumMod val="88000"/>
              </a:schemeClr>
            </a:gs>
          </a:gsLst>
          <a:lin ang="5400000" scaled="1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5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127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shade val="96000"/>
                <a:hueMod val="100000"/>
                <a:satMod val="180000"/>
                <a:lumMod val="110000"/>
              </a:schemeClr>
            </a:gs>
            <a:gs pos="100000">
              <a:schemeClr val="phClr">
                <a:shade val="96000"/>
                <a:satMod val="160000"/>
                <a:lumMod val="100000"/>
              </a:schemeClr>
            </a:gs>
          </a:gsLst>
          <a:lin ang="4740000" scaled="1"/>
        </a:gradFill>
        <a:blipFill>
          <a:blip xmlns:r="http://schemas.openxmlformats.org/officeDocument/2006/relationships" r:embed="rId1"/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elestial" id="{C4BB2A3D-0E93-4C5F-B0D2-9D3FCE089CC5}" vid="{42E5908D-19A2-46FD-89FA-638B126129E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1" ma:contentTypeDescription="Create a new document." ma:contentTypeScope="" ma:versionID="9677210f24a1be23c92c90fd886aa0aa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60e05723c5c1908df1a1a4ebf11d344e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MediaServiceKeyPoints xmlns="71af3243-3dd4-4a8d-8c0d-dd76da1f02a5" xsi:nil="true"/>
  </documentManagement>
</p:properties>
</file>

<file path=customXml/itemProps1.xml><?xml version="1.0" encoding="utf-8"?>
<ds:datastoreItem xmlns:ds="http://schemas.openxmlformats.org/officeDocument/2006/customXml" ds:itemID="{3370F4A1-FC59-4361-989F-6C79533DA565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FE57094B-4684-420B-AFE0-4E41CA2AF714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B26D5668-1971-40BB-BC7C-94C9B101AAB7}">
  <ds:schemaRefs>
    <ds:schemaRef ds:uri="http://schemas.microsoft.com/office/2006/metadata/properties"/>
    <ds:schemaRef ds:uri="http://schemas.microsoft.com/office/infopath/2007/PartnerControls"/>
    <ds:schemaRef ds:uri="71af3243-3dd4-4a8d-8c0d-dd76da1f02a5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Celestial design</Template>
  <TotalTime>76</TotalTime>
  <Words>475</Words>
  <Application>Microsoft Office PowerPoint</Application>
  <PresentationFormat>Widescreen</PresentationFormat>
  <Paragraphs>48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Arial</vt:lpstr>
      <vt:lpstr>Calibri</vt:lpstr>
      <vt:lpstr>Calibri Light</vt:lpstr>
      <vt:lpstr>Celestial</vt:lpstr>
      <vt:lpstr>POSITIVE MATERIAL</vt:lpstr>
      <vt:lpstr>MAKE IT GOOD OR BAD!</vt:lpstr>
      <vt:lpstr>Today’s motion</vt:lpstr>
      <vt:lpstr>Support positive material: government</vt:lpstr>
      <vt:lpstr>Support positive material: opposition</vt:lpstr>
      <vt:lpstr>Mechanize your gov arguments with how, why ...</vt:lpstr>
      <vt:lpstr>Mechanize your opp materials with hows, whys</vt:lpstr>
      <vt:lpstr>Short debate!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POSITIVE MATERIAL</dc:title>
  <dc:creator>Jim Climb the Mountain</dc:creator>
  <cp:lastModifiedBy>Jim Climb the Mountain</cp:lastModifiedBy>
  <cp:revision>15</cp:revision>
  <dcterms:created xsi:type="dcterms:W3CDTF">2021-10-05T23:33:47Z</dcterms:created>
  <dcterms:modified xsi:type="dcterms:W3CDTF">2021-10-06T02:48:33Z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