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4"/>
  </p:sldMasterIdLst>
  <p:notesMasterIdLst>
    <p:notesMasterId r:id="rId20"/>
  </p:notesMasterIdLst>
  <p:sldIdLst>
    <p:sldId id="277" r:id="rId5"/>
    <p:sldId id="295" r:id="rId6"/>
    <p:sldId id="278" r:id="rId7"/>
    <p:sldId id="294" r:id="rId8"/>
    <p:sldId id="296" r:id="rId9"/>
    <p:sldId id="286" r:id="rId10"/>
    <p:sldId id="297" r:id="rId11"/>
    <p:sldId id="298" r:id="rId12"/>
    <p:sldId id="299" r:id="rId13"/>
    <p:sldId id="300" r:id="rId14"/>
    <p:sldId id="301" r:id="rId15"/>
    <p:sldId id="302" r:id="rId16"/>
    <p:sldId id="303" r:id="rId17"/>
    <p:sldId id="304" r:id="rId18"/>
    <p:sldId id="305" r:id="rId19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988" autoAdjust="0"/>
    <p:restoredTop sz="94660"/>
  </p:normalViewPr>
  <p:slideViewPr>
    <p:cSldViewPr snapToGrid="0">
      <p:cViewPr varScale="1">
        <p:scale>
          <a:sx n="84" d="100"/>
          <a:sy n="84" d="100"/>
        </p:scale>
        <p:origin x="91" y="154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presProps" Target="presProp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notesMaster" Target="notesMasters/notes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ableStyles" Target="tableStyle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theme" Target="theme/theme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81EC09C-9CDC-48F0-BB82-ED223F986966}" type="datetimeFigureOut">
              <a:rPr lang="en-US" smtClean="0"/>
              <a:t>10/12/2021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946CEE3-4835-4F73-BA0B-02C09C03871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90889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Title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62399" y="1964267"/>
            <a:ext cx="7197726" cy="2421464"/>
          </a:xfrm>
        </p:spPr>
        <p:txBody>
          <a:bodyPr anchor="b">
            <a:normAutofit/>
          </a:bodyPr>
          <a:lstStyle>
            <a:lvl1pPr algn="r">
              <a:defRPr sz="4800">
                <a:effectLst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62399" y="4385732"/>
            <a:ext cx="7197726" cy="1405467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cap="all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932558" y="5870575"/>
            <a:ext cx="1600200" cy="377825"/>
          </a:xfrm>
        </p:spPr>
        <p:txBody>
          <a:bodyPr/>
          <a:lstStyle/>
          <a:p>
            <a:fld id="{9D874152-028B-486A-9CCC-467A5536A7DC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962399" y="5870575"/>
            <a:ext cx="4893958" cy="3778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958" y="5870575"/>
            <a:ext cx="551167" cy="3778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6DC824-D0E7-4046-8B44-4AAD1C4DE2CF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3308581"/>
            <a:ext cx="10131427" cy="1468800"/>
          </a:xfrm>
        </p:spPr>
        <p:txBody>
          <a:bodyPr anchor="b"/>
          <a:lstStyle>
            <a:lvl1pPr algn="l">
              <a:defRPr sz="4000" b="0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7381"/>
            <a:ext cx="10131428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 cap="all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EFC221C-17A4-4F42-9F54-9F7E03AA1BBB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2" y="2142067"/>
            <a:ext cx="4995334" cy="3649134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21895" y="2142067"/>
            <a:ext cx="4995332" cy="3649133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CD7CBA-5256-42F3-BAB5-33F095514AE3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3670" y="2218267"/>
            <a:ext cx="470905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5801" y="2870201"/>
            <a:ext cx="4996923" cy="2920998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96003" y="2226734"/>
            <a:ext cx="4722813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23483" y="2870201"/>
            <a:ext cx="4995334" cy="2920998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B80C04-2E33-403B-B014-7E203A57326C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92A49D-7D7F-4D69-A8AA-65D6B58C15F2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E02903-36C1-4F6B-9F27-EA2305255204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2074333"/>
            <a:ext cx="3680885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48201" y="609601"/>
            <a:ext cx="6169026" cy="5181600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445933"/>
            <a:ext cx="3680885" cy="1828800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E8BBFA8-C775-4121-A7F6-6851C8035873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600200"/>
            <a:ext cx="6164653" cy="13716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36253" y="914400"/>
            <a:ext cx="3280974" cy="4572000"/>
          </a:xfrm>
          <a:prstGeom prst="roundRect">
            <a:avLst>
              <a:gd name="adj" fmla="val 42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2971800"/>
            <a:ext cx="6164653" cy="1828800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C01760-8EEC-4A4C-BD0D-3CDAAA80A266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4732865"/>
            <a:ext cx="1013142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371600" y="932112"/>
            <a:ext cx="8759827" cy="3164976"/>
          </a:xfrm>
          <a:prstGeom prst="roundRect">
            <a:avLst>
              <a:gd name="adj" fmla="val 43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5299603"/>
            <a:ext cx="10131427" cy="49371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1558FF-9F53-4DAD-84A1-1EEE4F190FF1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3124199"/>
          </a:xfrm>
        </p:spPr>
        <p:txBody>
          <a:bodyPr anchor="ctr">
            <a:normAutofit/>
          </a:bodyPr>
          <a:lstStyle>
            <a:lvl1pPr algn="l">
              <a:defRPr sz="32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8FA1A6-D89D-4E0B-ACDC-F92429034F56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097875" y="3352800"/>
            <a:ext cx="9339184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7465" y="4343400"/>
            <a:ext cx="10152367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A382F0-6EA8-4D82-951F-1579D6A93CC4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2" y="3308581"/>
            <a:ext cx="10131425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4777381"/>
            <a:ext cx="10131426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E913C-F349-4CE3-A910-0EA13427FE0D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0" y="3886200"/>
            <a:ext cx="10135436" cy="8890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5200"/>
            <a:ext cx="10135436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D4C5C7-4D27-4EBE-9DB8-92F5F0F40B34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2743199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1" y="3505200"/>
            <a:ext cx="10131428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8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CDAF82-EDB2-4FBF-83F4-247A1B3455CB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5E59DB-4C5A-44A3-897C-FF6803F94296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58675" y="609599"/>
            <a:ext cx="2158552" cy="51816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7832116" cy="5181600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F6B6E0-E0F8-4800-BD74-7D33DFE5ED7E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2142067"/>
            <a:ext cx="10131425" cy="364913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589660" y="5870575"/>
            <a:ext cx="1600200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B183DE74-4CAD-4852-95E7-A055FD779420}" type="datetime1">
              <a:rPr lang="en-US" smtClean="0"/>
              <a:t>10/12/2021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5870575"/>
            <a:ext cx="7827659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266060" y="5870575"/>
            <a:ext cx="551167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60" r:id="rId9"/>
    <p:sldLayoutId id="2147483657" r:id="rId10"/>
    <p:sldLayoutId id="2147483663" r:id="rId11"/>
    <p:sldLayoutId id="2147483664" r:id="rId12"/>
    <p:sldLayoutId id="2147483665" r:id="rId13"/>
    <p:sldLayoutId id="2147483668" r:id="rId14"/>
    <p:sldLayoutId id="2147483667" r:id="rId15"/>
    <p:sldLayoutId id="2147483658" r:id="rId16"/>
    <p:sldLayoutId id="2147483659" r:id="rId17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8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6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slideLayout" Target="../slideLayouts/slideLayout7.xml"/><Relationship Id="rId1" Type="http://schemas.openxmlformats.org/officeDocument/2006/relationships/video" Target="https://www.youtube.com/embed/Z0x54kob04M?feature=oembed" TargetMode="Externa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slideLayout" Target="../slideLayouts/slideLayout2.xml"/><Relationship Id="rId1" Type="http://schemas.openxmlformats.org/officeDocument/2006/relationships/video" Target="https://www.youtube.com/embed/JuDJWKkICds?feature=oembed" TargetMode="Externa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9" name="Rectangle 88">
            <a:extLst>
              <a:ext uri="{FF2B5EF4-FFF2-40B4-BE49-F238E27FC236}">
                <a16:creationId xmlns:a16="http://schemas.microsoft.com/office/drawing/2014/main" id="{3D1E5586-8BB5-40F6-96C3-2E87DD7CE5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63E3F80-D945-4490-916D-6384E6895E6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93805" y="1354668"/>
            <a:ext cx="8204391" cy="2346475"/>
          </a:xfrm>
        </p:spPr>
        <p:txBody>
          <a:bodyPr>
            <a:normAutofit fontScale="90000"/>
          </a:bodyPr>
          <a:lstStyle/>
          <a:p>
            <a:pPr algn="ctr"/>
            <a:r>
              <a:rPr lang="en-US" sz="6000" dirty="0"/>
              <a:t>OFFENSE, RELEVANCE, FIAT, IMPROMPTU SPEAKING</a:t>
            </a:r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8A832D40-B9E2-4CE7-9E0A-B35591EA203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5845629" y="3810000"/>
            <a:ext cx="500743" cy="0"/>
          </a:xfrm>
          <a:prstGeom prst="line">
            <a:avLst/>
          </a:prstGeom>
          <a:ln w="190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ubtitle 2">
            <a:extLst>
              <a:ext uri="{FF2B5EF4-FFF2-40B4-BE49-F238E27FC236}">
                <a16:creationId xmlns:a16="http://schemas.microsoft.com/office/drawing/2014/main" id="{616351BD-4BE1-47AD-8B65-1472A3BE63E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497137" y="3940629"/>
            <a:ext cx="7197726" cy="1240970"/>
          </a:xfrm>
        </p:spPr>
        <p:txBody>
          <a:bodyPr>
            <a:normAutofit/>
          </a:bodyPr>
          <a:lstStyle/>
          <a:p>
            <a:pPr algn="ctr"/>
            <a:r>
              <a:rPr lang="en-US" dirty="0"/>
              <a:t>4 ZINGIES FOR SUCCESS!</a:t>
            </a:r>
          </a:p>
        </p:txBody>
      </p:sp>
    </p:spTree>
    <p:extLst>
      <p:ext uri="{BB962C8B-B14F-4D97-AF65-F5344CB8AC3E}">
        <p14:creationId xmlns:p14="http://schemas.microsoft.com/office/powerpoint/2010/main" val="280313620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nline Media 1" title="Baylor Defense - Run Stopping">
            <a:hlinkClick r:id="" action="ppaction://media"/>
            <a:extLst>
              <a:ext uri="{FF2B5EF4-FFF2-40B4-BE49-F238E27FC236}">
                <a16:creationId xmlns:a16="http://schemas.microsoft.com/office/drawing/2014/main" id="{21E82737-36D9-4ECC-B614-03A9BCE5554D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3"/>
          <a:stretch>
            <a:fillRect/>
          </a:stretch>
        </p:blipFill>
        <p:spPr>
          <a:xfrm>
            <a:off x="431575" y="228600"/>
            <a:ext cx="10260701" cy="5797296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8E5193F1-5AED-4CA8-879D-CEE7E0CF983C}"/>
              </a:ext>
            </a:extLst>
          </p:cNvPr>
          <p:cNvSpPr txBox="1"/>
          <p:nvPr/>
        </p:nvSpPr>
        <p:spPr>
          <a:xfrm>
            <a:off x="6601968" y="2688336"/>
            <a:ext cx="3694176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b="1" dirty="0"/>
              <a:t>What’s the Score?</a:t>
            </a:r>
          </a:p>
        </p:txBody>
      </p:sp>
    </p:spTree>
    <p:extLst>
      <p:ext uri="{BB962C8B-B14F-4D97-AF65-F5344CB8AC3E}">
        <p14:creationId xmlns:p14="http://schemas.microsoft.com/office/powerpoint/2010/main" val="11360388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  <p:bldLst>
      <p:bldP spid="3" grpId="0" build="allAtOnce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6519670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DEFENSE!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9747502" cy="4498847"/>
          </a:xfrm>
        </p:spPr>
        <p:txBody>
          <a:bodyPr>
            <a:normAutofit/>
          </a:bodyPr>
          <a:lstStyle/>
          <a:p>
            <a:r>
              <a:rPr lang="en-US" sz="3200" dirty="0"/>
              <a:t>The Motion isn’t good, doesn’t lead to benefits, isn’t true.</a:t>
            </a:r>
          </a:p>
          <a:p>
            <a:endParaRPr lang="en-US" sz="3200" dirty="0"/>
          </a:p>
          <a:p>
            <a:r>
              <a:rPr lang="en-US" sz="3200" dirty="0"/>
              <a:t>The Motion isn’t BAD, doesn’t cause harms, does not hurt, is not true.</a:t>
            </a:r>
          </a:p>
          <a:p>
            <a:endParaRPr lang="en-US" sz="3200" dirty="0"/>
          </a:p>
          <a:p>
            <a:r>
              <a:rPr lang="en-US" sz="3200" dirty="0"/>
              <a:t>SCORE 0-0.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96764963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B57E7E-33A8-4F2B-96FC-A1C2691B49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Online Media 3" title="Saquon Barkley Returns Opening Kickoff For TD | #2 Penn St. vs. #6 Ohio St. 2017">
            <a:hlinkClick r:id="" action="ppaction://media"/>
            <a:extLst>
              <a:ext uri="{FF2B5EF4-FFF2-40B4-BE49-F238E27FC236}">
                <a16:creationId xmlns:a16="http://schemas.microsoft.com/office/drawing/2014/main" id="{38D33AFD-DDEC-4105-B575-CD172B18D9A7}"/>
              </a:ext>
            </a:extLst>
          </p:cNvPr>
          <p:cNvPicPr>
            <a:picLocks noGrp="1" noRot="1" noChangeAspect="1"/>
          </p:cNvPicPr>
          <p:nvPr>
            <p:ph idx="1"/>
            <a:videoFile r:link="rId1"/>
          </p:nvPr>
        </p:nvPicPr>
        <p:blipFill>
          <a:blip r:embed="rId3"/>
          <a:stretch>
            <a:fillRect/>
          </a:stretch>
        </p:blipFill>
        <p:spPr>
          <a:xfrm>
            <a:off x="565722" y="385890"/>
            <a:ext cx="10498518" cy="5931701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D08E1493-A971-45A2-8CC1-3F577A277781}"/>
              </a:ext>
            </a:extLst>
          </p:cNvPr>
          <p:cNvSpPr txBox="1"/>
          <p:nvPr/>
        </p:nvSpPr>
        <p:spPr>
          <a:xfrm>
            <a:off x="7370064" y="3314566"/>
            <a:ext cx="3694176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b="1" dirty="0"/>
              <a:t>What’s the Score?</a:t>
            </a:r>
          </a:p>
        </p:txBody>
      </p:sp>
    </p:spTree>
    <p:extLst>
      <p:ext uri="{BB962C8B-B14F-4D97-AF65-F5344CB8AC3E}">
        <p14:creationId xmlns:p14="http://schemas.microsoft.com/office/powerpoint/2010/main" val="26719177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6519670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OFFENSE!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9747502" cy="4498847"/>
          </a:xfrm>
        </p:spPr>
        <p:txBody>
          <a:bodyPr>
            <a:normAutofit/>
          </a:bodyPr>
          <a:lstStyle/>
          <a:p>
            <a:r>
              <a:rPr lang="en-US" sz="3200" dirty="0"/>
              <a:t>The Motion is good, benefits, helps, is true.</a:t>
            </a:r>
          </a:p>
          <a:p>
            <a:endParaRPr lang="en-US" sz="3200" dirty="0"/>
          </a:p>
          <a:p>
            <a:r>
              <a:rPr lang="en-US" sz="3200" dirty="0"/>
              <a:t>The Motion is BAD, causes harms, hurts, is false.</a:t>
            </a:r>
          </a:p>
          <a:p>
            <a:endParaRPr lang="en-US" sz="3200" dirty="0"/>
          </a:p>
          <a:p>
            <a:r>
              <a:rPr lang="en-US" sz="3200" dirty="0"/>
              <a:t>SCORE: You lead 7-0+!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415897765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9034270" cy="1018031"/>
          </a:xfrm>
        </p:spPr>
        <p:txBody>
          <a:bodyPr>
            <a:normAutofit fontScale="90000"/>
          </a:bodyPr>
          <a:lstStyle/>
          <a:p>
            <a:r>
              <a:rPr lang="en-US" b="1" dirty="0">
                <a:latin typeface="+mn-lt"/>
              </a:rPr>
              <a:t>What were your arguments on the motion?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10716766" cy="4498847"/>
          </a:xfrm>
        </p:spPr>
        <p:txBody>
          <a:bodyPr>
            <a:normAutofit/>
          </a:bodyPr>
          <a:lstStyle/>
          <a:p>
            <a:r>
              <a:rPr lang="en-US" sz="3200" b="1" dirty="0"/>
              <a:t>THR the popularity of the death game genre of entertainment.</a:t>
            </a:r>
          </a:p>
          <a:p>
            <a:r>
              <a:rPr lang="en-US" sz="3200" b="1" dirty="0"/>
              <a:t>THR the influence of anthropocentrism in the environmental movement.</a:t>
            </a:r>
          </a:p>
          <a:p>
            <a:r>
              <a:rPr lang="en-US" sz="3200" b="1" dirty="0"/>
              <a:t>TH would establish a Pigouvian tax on social media companies for the harmful effects of posts on their venues.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52151760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9034270" cy="1018031"/>
          </a:xfrm>
        </p:spPr>
        <p:txBody>
          <a:bodyPr>
            <a:normAutofit fontScale="90000"/>
          </a:bodyPr>
          <a:lstStyle/>
          <a:p>
            <a:r>
              <a:rPr lang="en-US" b="1" dirty="0">
                <a:latin typeface="+mn-lt"/>
              </a:rPr>
              <a:t>THR THE POPULARITY OF THE DEATH GAME GENRE OF ENTERTAINMENT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10351006" cy="4498847"/>
          </a:xfrm>
        </p:spPr>
        <p:txBody>
          <a:bodyPr>
            <a:normAutofit/>
          </a:bodyPr>
          <a:lstStyle/>
          <a:p>
            <a:r>
              <a:rPr lang="en-US" sz="3200" b="1" dirty="0"/>
              <a:t>Genre causes violence</a:t>
            </a:r>
          </a:p>
          <a:p>
            <a:r>
              <a:rPr lang="en-US" sz="3200" b="1" dirty="0"/>
              <a:t>Genre encourages dangerous risk taking</a:t>
            </a:r>
          </a:p>
          <a:p>
            <a:r>
              <a:rPr lang="en-US" sz="3200" b="1" dirty="0"/>
              <a:t>Genre discards value of human life.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422513775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9034270" cy="1018031"/>
          </a:xfrm>
        </p:spPr>
        <p:txBody>
          <a:bodyPr>
            <a:normAutofit fontScale="90000"/>
          </a:bodyPr>
          <a:lstStyle/>
          <a:p>
            <a:r>
              <a:rPr lang="en-US" b="1" dirty="0">
                <a:latin typeface="+mn-lt"/>
              </a:rPr>
              <a:t>THR THE INFLUENCE OF ANTHROPOCENTRISM IN THE ENVIRONMENTAL MOVEMENT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10351006" cy="4498847"/>
          </a:xfrm>
        </p:spPr>
        <p:txBody>
          <a:bodyPr>
            <a:normAutofit/>
          </a:bodyPr>
          <a:lstStyle/>
          <a:p>
            <a:r>
              <a:rPr lang="en-US" sz="3200" b="1" dirty="0"/>
              <a:t>Devalues biodiversity—interconnection of species</a:t>
            </a:r>
          </a:p>
          <a:p>
            <a:r>
              <a:rPr lang="en-US" sz="3200" b="1" dirty="0"/>
              <a:t>Devalues of other living beings</a:t>
            </a:r>
          </a:p>
          <a:p>
            <a:r>
              <a:rPr lang="en-US" sz="3200" b="1" dirty="0"/>
              <a:t>Makes humans selfish and self-centered.</a:t>
            </a:r>
            <a:endParaRPr lang="en-US" sz="3200" dirty="0"/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34402763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9034270" cy="1018031"/>
          </a:xfrm>
        </p:spPr>
        <p:txBody>
          <a:bodyPr>
            <a:normAutofit fontScale="90000"/>
          </a:bodyPr>
          <a:lstStyle/>
          <a:p>
            <a:r>
              <a:rPr lang="en-US" sz="3600" b="1" dirty="0">
                <a:latin typeface="+mn-lt"/>
              </a:rPr>
              <a:t>TH would establish a Pigouvian tax on social media companies for the harmful effects of posts on their venues.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10351006" cy="4498847"/>
          </a:xfrm>
        </p:spPr>
        <p:txBody>
          <a:bodyPr>
            <a:normAutofit/>
          </a:bodyPr>
          <a:lstStyle/>
          <a:p>
            <a:r>
              <a:rPr lang="en-US" sz="3200" b="1" dirty="0"/>
              <a:t>Would reduce untruthful information</a:t>
            </a:r>
          </a:p>
          <a:p>
            <a:r>
              <a:rPr lang="en-US" sz="3200" b="1" dirty="0"/>
              <a:t>Would increase control and restriction of harmful content</a:t>
            </a:r>
          </a:p>
          <a:p>
            <a:r>
              <a:rPr lang="en-US" sz="3200" b="1" dirty="0"/>
              <a:t>Body image, Suicidal Thoughts, Covid Misinformation.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423082860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243840"/>
            <a:ext cx="9034270" cy="1018031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+mn-lt"/>
              </a:rPr>
              <a:t>Let’s say you did body images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463040"/>
            <a:ext cx="10917934" cy="5010912"/>
          </a:xfrm>
        </p:spPr>
        <p:txBody>
          <a:bodyPr>
            <a:normAutofit fontScale="77500" lnSpcReduction="20000"/>
          </a:bodyPr>
          <a:lstStyle/>
          <a:p>
            <a:r>
              <a:rPr lang="en-US" sz="3200" b="1" dirty="0"/>
              <a:t>UNIQUENESS Social media is encouraging harmful body images</a:t>
            </a:r>
          </a:p>
          <a:p>
            <a:r>
              <a:rPr lang="en-US" sz="3200" b="1" dirty="0"/>
              <a:t>(examples, how it does that)</a:t>
            </a:r>
          </a:p>
          <a:p>
            <a:r>
              <a:rPr lang="en-US" sz="3200" b="1" dirty="0"/>
              <a:t>LINK Pigouvian tax reduce harmful body images</a:t>
            </a:r>
          </a:p>
          <a:p>
            <a:r>
              <a:rPr lang="en-US" sz="3200" b="1" dirty="0"/>
              <a:t>(show how, explain why, show any examples where this/something like this worked)</a:t>
            </a:r>
          </a:p>
          <a:p>
            <a:r>
              <a:rPr lang="en-US" sz="3200" b="1" dirty="0"/>
              <a:t>IMPACT Harmful body images very bad</a:t>
            </a:r>
          </a:p>
          <a:p>
            <a:r>
              <a:rPr lang="en-US" sz="3200" b="1" dirty="0"/>
              <a:t>(show connection to burdens and stakeholders, give examples, show how hurtful)</a:t>
            </a:r>
          </a:p>
          <a:p>
            <a:r>
              <a:rPr lang="en-US" sz="3200" b="1" dirty="0"/>
              <a:t>NOTICE THE POSITIVE MATERIAL IS ALL REASONS AND SUPPORT ON BODY IMAGES</a:t>
            </a:r>
          </a:p>
          <a:p>
            <a:r>
              <a:rPr lang="en-US" sz="3200" b="1" dirty="0"/>
              <a:t>If you want to also talk about suicides, covid misinformation—that should be SEPARATE material OR change your argument as a whole to Pigouvian can better protect people from harm to their health.</a:t>
            </a:r>
          </a:p>
        </p:txBody>
      </p:sp>
    </p:spTree>
    <p:extLst>
      <p:ext uri="{BB962C8B-B14F-4D97-AF65-F5344CB8AC3E}">
        <p14:creationId xmlns:p14="http://schemas.microsoft.com/office/powerpoint/2010/main" val="52809094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243840"/>
            <a:ext cx="10625326" cy="1018031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+mn-lt"/>
              </a:rPr>
              <a:t>As you do your arguments—stay relevant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463040"/>
            <a:ext cx="10917934" cy="5010912"/>
          </a:xfrm>
        </p:spPr>
        <p:txBody>
          <a:bodyPr>
            <a:normAutofit/>
          </a:bodyPr>
          <a:lstStyle/>
          <a:p>
            <a:r>
              <a:rPr lang="en-US" sz="3200" b="1" dirty="0"/>
              <a:t>Hit at the core of the topic</a:t>
            </a:r>
          </a:p>
          <a:p>
            <a:r>
              <a:rPr lang="en-US" sz="3200" b="1" dirty="0"/>
              <a:t>THR Death Game Shows</a:t>
            </a:r>
          </a:p>
          <a:p>
            <a:r>
              <a:rPr lang="en-US" sz="3200" b="1" dirty="0"/>
              <a:t>What is the core of this? What is NOT at the core of this?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226218329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243840"/>
            <a:ext cx="10625326" cy="1941576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+mn-lt"/>
              </a:rPr>
              <a:t>Let’s take this topic: </a:t>
            </a:r>
            <a:r>
              <a:rPr lang="en-US" sz="3600" b="1" dirty="0"/>
              <a:t>TH would increase the use of nuclear energy.</a:t>
            </a:r>
            <a:br>
              <a:rPr lang="en-US" sz="3600" b="1" dirty="0"/>
            </a:br>
            <a:endParaRPr lang="en-US" sz="3600" b="1" dirty="0">
              <a:latin typeface="+mn-l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463040"/>
            <a:ext cx="10917934" cy="5010912"/>
          </a:xfrm>
        </p:spPr>
        <p:txBody>
          <a:bodyPr>
            <a:normAutofit/>
          </a:bodyPr>
          <a:lstStyle/>
          <a:p>
            <a:r>
              <a:rPr lang="en-US" sz="3200" b="1" dirty="0"/>
              <a:t>What are offensive, relevant gov arguments?</a:t>
            </a:r>
          </a:p>
          <a:p>
            <a:endParaRPr lang="en-US" sz="3200" b="1" dirty="0"/>
          </a:p>
          <a:p>
            <a:r>
              <a:rPr lang="en-US" sz="3200" b="1" dirty="0"/>
              <a:t>What are offensive, relevant </a:t>
            </a:r>
            <a:r>
              <a:rPr lang="en-US" sz="3200" b="1" dirty="0" err="1"/>
              <a:t>opp</a:t>
            </a:r>
            <a:r>
              <a:rPr lang="en-US" sz="3200" b="1" dirty="0"/>
              <a:t> arguments?</a:t>
            </a:r>
          </a:p>
          <a:p>
            <a:endParaRPr lang="en-US" sz="3200" b="1" dirty="0"/>
          </a:p>
          <a:p>
            <a:r>
              <a:rPr lang="en-US" sz="3200" b="1" dirty="0"/>
              <a:t>Can the </a:t>
            </a:r>
            <a:r>
              <a:rPr lang="en-US" sz="3200" b="1" dirty="0" err="1"/>
              <a:t>opp</a:t>
            </a:r>
            <a:r>
              <a:rPr lang="en-US" sz="3200" b="1" dirty="0"/>
              <a:t> run a counterproposal?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339951687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243840"/>
            <a:ext cx="10625326" cy="1072896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+mn-lt"/>
              </a:rPr>
              <a:t>Is this a relevant argument?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463040"/>
            <a:ext cx="10917934" cy="5010912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“Politicians would never vote for nuclear power.”</a:t>
            </a:r>
          </a:p>
          <a:p>
            <a:endParaRPr lang="en-US" sz="3200" b="1" dirty="0"/>
          </a:p>
          <a:p>
            <a:r>
              <a:rPr lang="en-US" sz="3200" b="1" dirty="0"/>
              <a:t>NO! Gov teams have the right of “Fiat” (the power to put the motion into place so it can be debated).</a:t>
            </a:r>
          </a:p>
          <a:p>
            <a:endParaRPr lang="en-US" sz="3200" b="1" dirty="0"/>
          </a:p>
          <a:p>
            <a:r>
              <a:rPr lang="en-US" sz="3200" b="1" dirty="0"/>
              <a:t>“Nuclear power would spark public anger and backlash.”</a:t>
            </a:r>
          </a:p>
          <a:p>
            <a:endParaRPr lang="en-US" sz="3200" b="1" dirty="0"/>
          </a:p>
          <a:p>
            <a:r>
              <a:rPr lang="en-US" sz="3200" b="1" dirty="0"/>
              <a:t>Yes—it is a consequence of putting the motion in place—not denying that the motion could be put in place.</a:t>
            </a:r>
          </a:p>
        </p:txBody>
      </p:sp>
    </p:spTree>
    <p:extLst>
      <p:ext uri="{BB962C8B-B14F-4D97-AF65-F5344CB8AC3E}">
        <p14:creationId xmlns:p14="http://schemas.microsoft.com/office/powerpoint/2010/main" val="200115364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243840"/>
            <a:ext cx="10625326" cy="1072896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+mn-lt"/>
              </a:rPr>
              <a:t>But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463040"/>
            <a:ext cx="10917934" cy="5010912"/>
          </a:xfrm>
        </p:spPr>
        <p:txBody>
          <a:bodyPr>
            <a:normAutofit fontScale="92500" lnSpcReduction="20000"/>
          </a:bodyPr>
          <a:lstStyle/>
          <a:p>
            <a:r>
              <a:rPr lang="en-US" sz="3200" b="1" dirty="0"/>
              <a:t>The Other Team said we can’t do it and the judges more or less agreed.</a:t>
            </a:r>
          </a:p>
          <a:p>
            <a:endParaRPr lang="en-US" sz="3200" b="1" dirty="0"/>
          </a:p>
          <a:p>
            <a:r>
              <a:rPr lang="en-US" sz="3200" b="1" dirty="0"/>
              <a:t>Other teams and judges aren’t always right BUT THEY AREIN CHARGE!</a:t>
            </a:r>
          </a:p>
          <a:p>
            <a:endParaRPr lang="en-US" sz="3200" b="1" dirty="0"/>
          </a:p>
          <a:p>
            <a:r>
              <a:rPr lang="en-US" sz="3200" b="1" dirty="0"/>
              <a:t>One, for purposes of debating, the motion is put into action and then we debate what the motion asks.</a:t>
            </a:r>
          </a:p>
          <a:p>
            <a:r>
              <a:rPr lang="en-US" sz="3200" b="1" dirty="0"/>
              <a:t>Second, in your Prime Minister speech Modeling—make it clear how the motion is put into action. Repeat that when they make “fiat busting” arguments.</a:t>
            </a:r>
          </a:p>
        </p:txBody>
      </p:sp>
    </p:spTree>
    <p:extLst>
      <p:ext uri="{BB962C8B-B14F-4D97-AF65-F5344CB8AC3E}">
        <p14:creationId xmlns:p14="http://schemas.microsoft.com/office/powerpoint/2010/main" val="2528973151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243840"/>
            <a:ext cx="10625326" cy="1072896"/>
          </a:xfrm>
        </p:spPr>
        <p:txBody>
          <a:bodyPr>
            <a:normAutofit/>
          </a:bodyPr>
          <a:lstStyle/>
          <a:p>
            <a:r>
              <a:rPr lang="en-US" sz="3600" b="1" dirty="0">
                <a:latin typeface="+mn-lt"/>
              </a:rPr>
              <a:t>Doing impromptu speaking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463040"/>
            <a:ext cx="10917934" cy="5010912"/>
          </a:xfrm>
        </p:spPr>
        <p:txBody>
          <a:bodyPr>
            <a:normAutofit/>
          </a:bodyPr>
          <a:lstStyle/>
          <a:p>
            <a:r>
              <a:rPr lang="en-US" sz="3200" b="1" dirty="0"/>
              <a:t>1. Choose the Topic</a:t>
            </a:r>
          </a:p>
          <a:p>
            <a:r>
              <a:rPr lang="en-US" sz="3200" b="1" dirty="0"/>
              <a:t>2. Come up with a thesis—your point on the topic</a:t>
            </a:r>
          </a:p>
          <a:p>
            <a:r>
              <a:rPr lang="en-US" sz="3200" b="1" dirty="0"/>
              <a:t>3. Come up with 2 or 3 points that support the topic</a:t>
            </a:r>
          </a:p>
          <a:p>
            <a:r>
              <a:rPr lang="en-US" sz="3200" b="1" dirty="0"/>
              <a:t>4. List out stories, examples, items you’ve read or seen to support those points. MAKE THIS INTERESTING!</a:t>
            </a:r>
          </a:p>
          <a:p>
            <a:r>
              <a:rPr lang="en-US" sz="3200" b="1" dirty="0"/>
              <a:t>5. Add in an intro and conclusion</a:t>
            </a:r>
          </a:p>
          <a:p>
            <a:r>
              <a:rPr lang="en-US" sz="3200" b="1" dirty="0"/>
              <a:t>6. Deliver!</a:t>
            </a:r>
          </a:p>
        </p:txBody>
      </p:sp>
    </p:spTree>
    <p:extLst>
      <p:ext uri="{BB962C8B-B14F-4D97-AF65-F5344CB8AC3E}">
        <p14:creationId xmlns:p14="http://schemas.microsoft.com/office/powerpoint/2010/main" val="376109426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elestial">
  <a:themeElements>
    <a:clrScheme name="Celestial">
      <a:dk1>
        <a:sysClr val="windowText" lastClr="000000"/>
      </a:dk1>
      <a:lt1>
        <a:sysClr val="window" lastClr="FFFFFF"/>
      </a:lt1>
      <a:dk2>
        <a:srgbClr val="18276C"/>
      </a:dk2>
      <a:lt2>
        <a:srgbClr val="EBEBEB"/>
      </a:lt2>
      <a:accent1>
        <a:srgbClr val="AC3EC1"/>
      </a:accent1>
      <a:accent2>
        <a:srgbClr val="477BD1"/>
      </a:accent2>
      <a:accent3>
        <a:srgbClr val="46B298"/>
      </a:accent3>
      <a:accent4>
        <a:srgbClr val="90BA4C"/>
      </a:accent4>
      <a:accent5>
        <a:srgbClr val="DD9D31"/>
      </a:accent5>
      <a:accent6>
        <a:srgbClr val="E25247"/>
      </a:accent6>
      <a:hlink>
        <a:srgbClr val="C573D2"/>
      </a:hlink>
      <a:folHlink>
        <a:srgbClr val="CCAEE8"/>
      </a:folHlink>
    </a:clrScheme>
    <a:fontScheme name="Celestial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elestial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lumMod val="110000"/>
              </a:schemeClr>
            </a:gs>
            <a:gs pos="100000">
              <a:schemeClr val="phClr">
                <a:tint val="82000"/>
                <a:alpha val="74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00000"/>
              </a:schemeClr>
            </a:gs>
            <a:gs pos="100000">
              <a:schemeClr val="phClr">
                <a:shade val="88000"/>
                <a:lumMod val="88000"/>
              </a:schemeClr>
            </a:gs>
          </a:gsLst>
          <a:lin ang="5400000" scaled="1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5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127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shade val="96000"/>
                <a:hueMod val="100000"/>
                <a:satMod val="180000"/>
                <a:lumMod val="110000"/>
              </a:schemeClr>
            </a:gs>
            <a:gs pos="100000">
              <a:schemeClr val="phClr">
                <a:shade val="96000"/>
                <a:satMod val="160000"/>
                <a:lumMod val="100000"/>
              </a:schemeClr>
            </a:gs>
          </a:gsLst>
          <a:lin ang="4740000" scaled="1"/>
        </a:gradFill>
        <a:blipFill>
          <a:blip xmlns:r="http://schemas.openxmlformats.org/officeDocument/2006/relationships" r:embed="rId1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elestial" id="{C4BB2A3D-0E93-4C5F-B0D2-9D3FCE089CC5}" vid="{42E5908D-19A2-46FD-89FA-638B126129E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1" ma:contentTypeDescription="Create a new document." ma:contentTypeScope="" ma:versionID="9677210f24a1be23c92c90fd886aa0aa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60e05723c5c1908df1a1a4ebf11d344e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MediaServiceKeyPoints xmlns="71af3243-3dd4-4a8d-8c0d-dd76da1f02a5" xsi:nil="true"/>
  </documentManagement>
</p:properties>
</file>

<file path=customXml/itemProps1.xml><?xml version="1.0" encoding="utf-8"?>
<ds:datastoreItem xmlns:ds="http://schemas.openxmlformats.org/officeDocument/2006/customXml" ds:itemID="{FE57094B-4684-420B-AFE0-4E41CA2AF714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3370F4A1-FC59-4361-989F-6C79533DA565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B26D5668-1971-40BB-BC7C-94C9B101AAB7}">
  <ds:schemaRefs>
    <ds:schemaRef ds:uri="http://schemas.microsoft.com/office/2006/metadata/properties"/>
    <ds:schemaRef ds:uri="http://schemas.microsoft.com/office/infopath/2007/PartnerControls"/>
    <ds:schemaRef ds:uri="71af3243-3dd4-4a8d-8c0d-dd76da1f02a5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Celestial design</Template>
  <TotalTime>288</TotalTime>
  <Words>647</Words>
  <Application>Microsoft Office PowerPoint</Application>
  <PresentationFormat>Widescreen</PresentationFormat>
  <Paragraphs>73</Paragraphs>
  <Slides>15</Slides>
  <Notes>0</Notes>
  <HiddenSlides>0</HiddenSlides>
  <MMClips>2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9" baseType="lpstr">
      <vt:lpstr>Arial</vt:lpstr>
      <vt:lpstr>Calibri</vt:lpstr>
      <vt:lpstr>Calibri Light</vt:lpstr>
      <vt:lpstr>Celestial</vt:lpstr>
      <vt:lpstr>OFFENSE, RELEVANCE, FIAT, IMPROMPTU SPEAKING</vt:lpstr>
      <vt:lpstr>PowerPoint Presentation</vt:lpstr>
      <vt:lpstr>DEFENSE!</vt:lpstr>
      <vt:lpstr>PowerPoint Presentation</vt:lpstr>
      <vt:lpstr>OFFENSE!</vt:lpstr>
      <vt:lpstr>What were your arguments on the motion?</vt:lpstr>
      <vt:lpstr>THR THE POPULARITY OF THE DEATH GAME GENRE OF ENTERTAINMENT</vt:lpstr>
      <vt:lpstr>THR THE INFLUENCE OF ANTHROPOCENTRISM IN THE ENVIRONMENTAL MOVEMENT</vt:lpstr>
      <vt:lpstr>TH would establish a Pigouvian tax on social media companies for the harmful effects of posts on their venues.</vt:lpstr>
      <vt:lpstr>Let’s say you did body images</vt:lpstr>
      <vt:lpstr>As you do your arguments—stay relevant</vt:lpstr>
      <vt:lpstr>Let’s take this topic: TH would increase the use of nuclear energy. </vt:lpstr>
      <vt:lpstr>Is this a relevant argument?</vt:lpstr>
      <vt:lpstr>But . . . </vt:lpstr>
      <vt:lpstr>Doing impromptu speaking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POSITIVE MATERIAL</dc:title>
  <dc:creator>Jim Climb the Mountain</dc:creator>
  <cp:lastModifiedBy>Jim Climb the Mountain</cp:lastModifiedBy>
  <cp:revision>52</cp:revision>
  <dcterms:created xsi:type="dcterms:W3CDTF">2021-10-05T23:33:47Z</dcterms:created>
  <dcterms:modified xsi:type="dcterms:W3CDTF">2021-10-13T01:48:29Z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