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321" r:id="rId3"/>
    <p:sldId id="348" r:id="rId4"/>
    <p:sldId id="349" r:id="rId5"/>
    <p:sldId id="350" r:id="rId6"/>
    <p:sldId id="351" r:id="rId7"/>
    <p:sldId id="343" r:id="rId8"/>
    <p:sldId id="352" r:id="rId9"/>
    <p:sldId id="353" r:id="rId10"/>
    <p:sldId id="375" r:id="rId11"/>
    <p:sldId id="298" r:id="rId12"/>
    <p:sldId id="312" r:id="rId13"/>
    <p:sldId id="344" r:id="rId14"/>
    <p:sldId id="376" r:id="rId15"/>
    <p:sldId id="346" r:id="rId16"/>
    <p:sldId id="389" r:id="rId17"/>
    <p:sldId id="391" r:id="rId18"/>
    <p:sldId id="390" r:id="rId19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9945" autoAdjust="0"/>
    <p:restoredTop sz="94660"/>
  </p:normalViewPr>
  <p:slideViewPr>
    <p:cSldViewPr snapToGrid="0">
      <p:cViewPr varScale="1">
        <p:scale>
          <a:sx n="69" d="100"/>
          <a:sy n="69" d="100"/>
        </p:scale>
        <p:origin x="82" y="504"/>
      </p:cViewPr>
      <p:guideLst/>
    </p:cSldViewPr>
  </p:slideViewPr>
  <p:notesTextViewPr>
    <p:cViewPr>
      <p:scale>
        <a:sx n="3" d="2"/>
        <a:sy n="3" d="2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65759" y="2166364"/>
            <a:ext cx="11471565" cy="1739347"/>
          </a:xfrm>
        </p:spPr>
        <p:txBody>
          <a:bodyPr tIns="45720" bIns="45720" anchor="ctr">
            <a:normAutofit/>
          </a:bodyPr>
          <a:lstStyle>
            <a:lvl1pPr algn="ctr">
              <a:lnSpc>
                <a:spcPct val="80000"/>
              </a:lnSpc>
              <a:defRPr sz="6000" spc="150" baseline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996250"/>
            <a:ext cx="9144000" cy="1309255"/>
          </a:xfrm>
        </p:spPr>
        <p:txBody>
          <a:bodyPr>
            <a:normAutofit/>
          </a:bodyPr>
          <a:lstStyle>
            <a:lvl1pPr marL="0" indent="0" algn="ctr">
              <a:buNone/>
              <a:defRPr sz="20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20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9184157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83242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-6843" y="2059012"/>
            <a:ext cx="12195668" cy="1828800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3191" y="2208879"/>
            <a:ext cx="10515600" cy="1676400"/>
          </a:xfrm>
        </p:spPr>
        <p:txBody>
          <a:bodyPr anchor="ctr">
            <a:noAutofit/>
          </a:bodyPr>
          <a:lstStyle>
            <a:lvl1pPr algn="ctr">
              <a:lnSpc>
                <a:spcPct val="80000"/>
              </a:lnSpc>
              <a:defRPr sz="6000" b="0" spc="150" baseline="0">
                <a:solidFill>
                  <a:schemeClr val="bg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3191" y="4010334"/>
            <a:ext cx="10515600" cy="1174639"/>
          </a:xfrm>
        </p:spPr>
        <p:txBody>
          <a:bodyPr anchor="t">
            <a:normAutofit/>
          </a:bodyPr>
          <a:lstStyle>
            <a:lvl1pPr marL="0" indent="0" algn="ctr">
              <a:buNone/>
              <a:defRPr sz="2000">
                <a:solidFill>
                  <a:schemeClr val="tx2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6D9B3381-2194-4062-AAD9-F170AA55D06C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4425406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205344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30391" y="2011680"/>
            <a:ext cx="4754880" cy="420624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631234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7008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07008" y="2656566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31230" y="1913470"/>
            <a:ext cx="4754880" cy="743094"/>
          </a:xfrm>
        </p:spPr>
        <p:txBody>
          <a:bodyPr anchor="ctr">
            <a:normAutofit/>
          </a:bodyPr>
          <a:lstStyle>
            <a:lvl1pPr marL="0" indent="0">
              <a:buNone/>
              <a:defRPr sz="21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31230" y="2656564"/>
            <a:ext cx="4754880" cy="35661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9080896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358495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938320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07008" y="2120054"/>
            <a:ext cx="6126480" cy="41148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89023" y="2147486"/>
            <a:ext cx="3200400" cy="3432319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01571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280160" y="2211494"/>
            <a:ext cx="6126480" cy="3931920"/>
          </a:xfrm>
          <a:solidFill>
            <a:schemeClr val="tx2">
              <a:lumMod val="60000"/>
              <a:lumOff val="40000"/>
            </a:schemeClr>
          </a:solidFill>
        </p:spPr>
        <p:txBody>
          <a:bodyPr tIns="365760" anchor="t"/>
          <a:lstStyle>
            <a:lvl1pPr marL="0" indent="0" algn="ctr">
              <a:buNone/>
              <a:defRPr sz="3200">
                <a:solidFill>
                  <a:schemeClr val="tx1">
                    <a:lumMod val="50000"/>
                  </a:schemeClr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790688" y="2150621"/>
            <a:ext cx="3200400" cy="3429000"/>
          </a:xfrm>
        </p:spPr>
        <p:txBody>
          <a:bodyPr>
            <a:normAutofit/>
          </a:bodyPr>
          <a:lstStyle>
            <a:lvl1pPr marL="0" indent="0">
              <a:lnSpc>
                <a:spcPct val="95000"/>
              </a:lnSpc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905614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D9B3381-2194-4062-AAD9-F170AA55D06C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123084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9019312" y="0"/>
            <a:ext cx="2743200" cy="6858000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160624" y="274638"/>
            <a:ext cx="2402380" cy="5897562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199" y="274638"/>
            <a:ext cx="7973291" cy="5897562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422854"/>
            <a:ext cx="2743196" cy="365125"/>
          </a:xfrm>
        </p:spPr>
        <p:txBody>
          <a:bodyPr/>
          <a:lstStyle/>
          <a:p>
            <a:fld id="{6D9B3381-2194-4062-AAD9-F170AA55D06C}" type="datetimeFigureOut">
              <a:rPr lang="en-US" smtClean="0"/>
              <a:t>10/4/2022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776135" y="6422854"/>
            <a:ext cx="4279669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073048" y="6422854"/>
            <a:ext cx="879759" cy="365125"/>
          </a:xfrm>
        </p:spPr>
        <p:txBody>
          <a:bodyPr/>
          <a:lstStyle/>
          <a:p>
            <a:fld id="{FC1BF5B3-6797-48E0-97A5-3923418683D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857089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483" y="176109"/>
            <a:ext cx="12188952" cy="1645919"/>
          </a:xfrm>
          <a:prstGeom prst="rect">
            <a:avLst/>
          </a:prstGeom>
          <a:solidFill>
            <a:schemeClr val="tx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202919" y="284176"/>
            <a:ext cx="9784080" cy="15087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02919" y="2011680"/>
            <a:ext cx="9784080" cy="420624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202266" y="6422854"/>
            <a:ext cx="3000894" cy="365125"/>
          </a:xfrm>
          <a:prstGeom prst="rect">
            <a:avLst/>
          </a:prstGeom>
        </p:spPr>
        <p:txBody>
          <a:bodyPr vert="horz" lIns="91440" tIns="45720" rIns="45720" bIns="45720" rtlCol="0" anchor="ctr"/>
          <a:lstStyle>
            <a:lvl1pPr algn="l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6D9B3381-2194-4062-AAD9-F170AA55D06C}" type="datetimeFigureOut">
              <a:rPr lang="en-US" smtClean="0"/>
              <a:pPr/>
              <a:t>10/4/2022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596471" y="6422854"/>
            <a:ext cx="504444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658927" y="6422854"/>
            <a:ext cx="946264" cy="365125"/>
          </a:xfrm>
          <a:prstGeom prst="rect">
            <a:avLst/>
          </a:prstGeom>
        </p:spPr>
        <p:txBody>
          <a:bodyPr vert="horz" lIns="45720" tIns="45720" rIns="91440" bIns="45720" rtlCol="0" anchor="ctr"/>
          <a:lstStyle>
            <a:lvl1pPr algn="l">
              <a:defRPr sz="1200" b="0">
                <a:solidFill>
                  <a:schemeClr val="tx1"/>
                </a:solidFill>
                <a:latin typeface="Tahoma" panose="020B0604030504040204" pitchFamily="34" charset="0"/>
              </a:defRPr>
            </a:lvl1pPr>
          </a:lstStyle>
          <a:p>
            <a:fld id="{FC1BF5B3-6797-48E0-97A5-3923418683D3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59949807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000" kern="1200" cap="all" baseline="0">
          <a:solidFill>
            <a:schemeClr val="bg2"/>
          </a:solidFill>
          <a:latin typeface="Tahoma" panose="020B0604030504040204" pitchFamily="34" charset="0"/>
          <a:ea typeface="+mj-ea"/>
          <a:cs typeface="+mj-cs"/>
        </a:defRPr>
      </a:lvl1pPr>
    </p:titleStyle>
    <p:bodyStyle>
      <a:lvl1pPr marL="182880" indent="-18288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tx1"/>
        </a:buClr>
        <a:buFont typeface="Wingdings" pitchFamily="2" charset="2"/>
        <a:buChar char=""/>
        <a:defRPr sz="22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1pPr>
      <a:lvl2pPr marL="4114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20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2pPr>
      <a:lvl3pPr marL="6400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8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3pPr>
      <a:lvl4pPr marL="8686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4pPr>
      <a:lvl5pPr marL="109728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Tahoma" panose="020B0604030504040204" pitchFamily="34" charset="0"/>
          <a:ea typeface="+mn-ea"/>
          <a:cs typeface="+mn-cs"/>
        </a:defRPr>
      </a:lvl5pPr>
      <a:lvl6pPr marL="12846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6pPr>
      <a:lvl7pPr marL="14718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1629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8pPr>
      <a:lvl9pPr marL="18062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tx1"/>
        </a:buClr>
        <a:buFont typeface="Wingdings" pitchFamily="2" charset="2"/>
        <a:buChar char=""/>
        <a:defRPr sz="1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82E971-5924-4354-9A12-863B3667C7E4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b="1" dirty="0"/>
              <a:t>BP DEBATE: flow!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4943E55-B08D-4B35-AD74-21B1824549AF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/>
              <a:t>Jim Hanson</a:t>
            </a:r>
          </a:p>
        </p:txBody>
      </p:sp>
    </p:spTree>
    <p:extLst>
      <p:ext uri="{BB962C8B-B14F-4D97-AF65-F5344CB8AC3E}">
        <p14:creationId xmlns:p14="http://schemas.microsoft.com/office/powerpoint/2010/main" val="215232422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DURING A DEBATE, YOU NEED TO TAKE notes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3600" b="1" dirty="0"/>
              <a:t>FLOW THIS ARGUMENT . . .</a:t>
            </a:r>
          </a:p>
          <a:p>
            <a:r>
              <a:rPr lang="en-US" sz="3600" b="1" dirty="0"/>
              <a:t>When I say stop, you have to stop—</a:t>
            </a:r>
            <a:r>
              <a:rPr lang="en-US" sz="4000" b="1" dirty="0"/>
              <a:t>drop your pen!</a:t>
            </a:r>
            <a:r>
              <a:rPr lang="en-US" sz="3600" b="1" dirty="0"/>
              <a:t> </a:t>
            </a:r>
            <a:endParaRPr lang="en-US" sz="3200" b="1" dirty="0"/>
          </a:p>
        </p:txBody>
      </p:sp>
    </p:spTree>
    <p:extLst>
      <p:ext uri="{BB962C8B-B14F-4D97-AF65-F5344CB8AC3E}">
        <p14:creationId xmlns:p14="http://schemas.microsoft.com/office/powerpoint/2010/main" val="55984845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flowing better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5112821" cy="4206240"/>
          </a:xfrm>
        </p:spPr>
        <p:txBody>
          <a:bodyPr>
            <a:normAutofit/>
          </a:bodyPr>
          <a:lstStyle/>
          <a:p>
            <a:endParaRPr lang="en-US" sz="3200" b="1" dirty="0"/>
          </a:p>
          <a:p>
            <a:endParaRPr lang="en-US" sz="3200" b="1" dirty="0"/>
          </a:p>
          <a:p>
            <a:r>
              <a:rPr lang="en-US" sz="3200" b="1" dirty="0"/>
              <a:t>Flow the claim</a:t>
            </a:r>
          </a:p>
          <a:p>
            <a:r>
              <a:rPr lang="en-US" sz="3200" b="1" dirty="0"/>
              <a:t>Flow the support</a:t>
            </a:r>
          </a:p>
          <a:p>
            <a:r>
              <a:rPr lang="en-US" sz="3200" b="1" dirty="0"/>
              <a:t>You usually do not need to flow the importance.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8EAC5CDC-AC22-4264-BA1C-FE16309AA8F3}"/>
              </a:ext>
            </a:extLst>
          </p:cNvPr>
          <p:cNvSpPr txBox="1"/>
          <p:nvPr/>
        </p:nvSpPr>
        <p:spPr>
          <a:xfrm>
            <a:off x="6578009" y="2013098"/>
            <a:ext cx="4905154" cy="338554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Example Flowed Argument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Climate Change causes wildfires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Higher Temps, Lower Precipitation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119436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ABBREVIATE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02919" y="2011680"/>
            <a:ext cx="5034848" cy="4206240"/>
          </a:xfrm>
        </p:spPr>
        <p:txBody>
          <a:bodyPr>
            <a:normAutofit/>
          </a:bodyPr>
          <a:lstStyle/>
          <a:p>
            <a:endParaRPr lang="en-US" sz="3200" b="1" dirty="0"/>
          </a:p>
          <a:p>
            <a:r>
              <a:rPr lang="en-US" sz="3200" b="1" dirty="0" err="1"/>
              <a:t>Shrtn</a:t>
            </a:r>
            <a:r>
              <a:rPr lang="en-US" sz="3200" b="1" dirty="0"/>
              <a:t> </a:t>
            </a:r>
            <a:r>
              <a:rPr lang="en-US" sz="3200" b="1" dirty="0" err="1"/>
              <a:t>wrds</a:t>
            </a:r>
            <a:r>
              <a:rPr lang="en-US" sz="3200" b="1" dirty="0"/>
              <a:t> w/o </a:t>
            </a:r>
            <a:r>
              <a:rPr lang="en-US" sz="3200" b="1" dirty="0" err="1"/>
              <a:t>vwls</a:t>
            </a:r>
            <a:endParaRPr lang="en-US" sz="3200" b="1" dirty="0"/>
          </a:p>
          <a:p>
            <a:r>
              <a:rPr lang="en-US" sz="3200" b="1" dirty="0" err="1"/>
              <a:t>Endgrd</a:t>
            </a:r>
            <a:r>
              <a:rPr lang="en-US" sz="3200" b="1" dirty="0"/>
              <a:t> </a:t>
            </a:r>
            <a:r>
              <a:rPr lang="en-US" sz="3200" b="1" dirty="0" err="1"/>
              <a:t>Spcs</a:t>
            </a:r>
            <a:endParaRPr lang="en-US" sz="3200" b="1" dirty="0"/>
          </a:p>
          <a:p>
            <a:r>
              <a:rPr lang="en-US" sz="3200" b="1" dirty="0"/>
              <a:t>Or just the first letters of longer words</a:t>
            </a:r>
          </a:p>
          <a:p>
            <a:r>
              <a:rPr lang="en-US" sz="3200" b="1" dirty="0"/>
              <a:t>Treat    Dang   Qual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1FF00236-4E2D-4542-95A7-449BBD39BB49}"/>
              </a:ext>
            </a:extLst>
          </p:cNvPr>
          <p:cNvSpPr txBox="1"/>
          <p:nvPr/>
        </p:nvSpPr>
        <p:spPr>
          <a:xfrm>
            <a:off x="6578009" y="2011680"/>
            <a:ext cx="4905154" cy="252376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Example Flowed Argument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Clmt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Chng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causes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wldfrs</a:t>
            </a:r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Hghr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Tmps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, Lower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Precip</a:t>
            </a:r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50537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Shorthand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24091" y="2011680"/>
            <a:ext cx="11655705" cy="4206240"/>
          </a:xfrm>
        </p:spPr>
        <p:txBody>
          <a:bodyPr>
            <a:normAutofit/>
          </a:bodyPr>
          <a:lstStyle/>
          <a:p>
            <a:endParaRPr lang="en-US" sz="3200" b="1" dirty="0"/>
          </a:p>
          <a:p>
            <a:endParaRPr lang="en-US" sz="3200" b="1" dirty="0"/>
          </a:p>
          <a:p>
            <a:r>
              <a:rPr lang="en-US" sz="3200" b="1" dirty="0"/>
              <a:t>Endangered Species = ES</a:t>
            </a:r>
          </a:p>
          <a:p>
            <a:r>
              <a:rPr lang="en-US" sz="3200" b="1" dirty="0"/>
              <a:t>Zoos = Z</a:t>
            </a:r>
          </a:p>
          <a:p>
            <a:r>
              <a:rPr lang="en-US" sz="3200" b="1" dirty="0"/>
              <a:t>Increases = ↑ </a:t>
            </a:r>
          </a:p>
          <a:p>
            <a:r>
              <a:rPr lang="en-US" sz="3200" b="1" dirty="0"/>
              <a:t>Solves = S</a:t>
            </a:r>
          </a:p>
          <a:p>
            <a:endParaRPr lang="en-US" sz="3200" dirty="0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D31E382F-57E5-4E4F-8B5F-5DC456475C82}"/>
              </a:ext>
            </a:extLst>
          </p:cNvPr>
          <p:cNvSpPr txBox="1"/>
          <p:nvPr/>
        </p:nvSpPr>
        <p:spPr>
          <a:xfrm>
            <a:off x="6578009" y="2013098"/>
            <a:ext cx="4905154" cy="38164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Example Flowed Argument</a:t>
            </a: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CC =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wldfrs</a:t>
            </a:r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↑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Tmps</a:t>
            </a:r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, ↓ </a:t>
            </a:r>
            <a:r>
              <a:rPr lang="en-US" sz="2800" b="1" i="1" dirty="0" err="1">
                <a:latin typeface="Arial" panose="020B0604020202020204" pitchFamily="34" charset="0"/>
                <a:cs typeface="Arial" panose="020B0604020202020204" pitchFamily="34" charset="0"/>
              </a:rPr>
              <a:t>Precip</a:t>
            </a:r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endParaRPr lang="en-US" sz="2800" b="1" i="1" dirty="0">
              <a:latin typeface="Arial" panose="020B0604020202020204" pitchFamily="34" charset="0"/>
              <a:cs typeface="Arial" panose="020B0604020202020204" pitchFamily="34" charset="0"/>
            </a:endParaRPr>
          </a:p>
          <a:p>
            <a:r>
              <a:rPr lang="en-US" sz="2800" b="1" i="1" dirty="0">
                <a:latin typeface="Arial" panose="020B0604020202020204" pitchFamily="34" charset="0"/>
                <a:cs typeface="Arial" panose="020B0604020202020204" pitchFamily="34" charset="0"/>
              </a:rPr>
              <a:t>NOTICE: How much less you have to write!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885078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EXAMPLE FLOWED ARGUMENT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14847" y="2011679"/>
            <a:ext cx="7754613" cy="4649179"/>
          </a:xfrm>
        </p:spPr>
        <p:txBody>
          <a:bodyPr>
            <a:normAutofit fontScale="92500" lnSpcReduction="10000"/>
          </a:bodyPr>
          <a:lstStyle/>
          <a:p>
            <a:r>
              <a:rPr lang="en-US" sz="3200" b="1" dirty="0"/>
              <a:t>Z </a:t>
            </a:r>
            <a:r>
              <a:rPr lang="en-US" sz="3200" b="1" dirty="0" err="1"/>
              <a:t>hrt</a:t>
            </a:r>
            <a:r>
              <a:rPr lang="en-US" sz="3200" b="1" dirty="0"/>
              <a:t> </a:t>
            </a:r>
            <a:r>
              <a:rPr lang="en-US" sz="3200" b="1" dirty="0" err="1"/>
              <a:t>anmls</a:t>
            </a:r>
            <a:endParaRPr lang="en-US" sz="3200" b="1" dirty="0"/>
          </a:p>
          <a:p>
            <a:r>
              <a:rPr lang="en-US" sz="3200" b="1" dirty="0"/>
              <a:t>Z </a:t>
            </a:r>
            <a:r>
              <a:rPr lang="en-US" sz="3200" b="1" dirty="0" err="1"/>
              <a:t>gv</a:t>
            </a:r>
            <a:r>
              <a:rPr lang="en-US" sz="3200" b="1" dirty="0"/>
              <a:t> bad diet</a:t>
            </a:r>
          </a:p>
          <a:p>
            <a:r>
              <a:rPr lang="en-US" sz="3200" b="1" dirty="0"/>
              <a:t>Z too </a:t>
            </a:r>
            <a:r>
              <a:rPr lang="en-US" sz="3200" b="1" dirty="0" err="1"/>
              <a:t>smll</a:t>
            </a:r>
            <a:r>
              <a:rPr lang="en-US" sz="3200" b="1" dirty="0"/>
              <a:t> </a:t>
            </a:r>
            <a:r>
              <a:rPr lang="en-US" sz="3200" b="1" dirty="0" err="1"/>
              <a:t>spc</a:t>
            </a:r>
            <a:endParaRPr lang="en-US" sz="3200" b="1" dirty="0"/>
          </a:p>
          <a:p>
            <a:endParaRPr lang="en-US" sz="3200" dirty="0"/>
          </a:p>
          <a:p>
            <a:r>
              <a:rPr lang="en-US" sz="4000" b="1" dirty="0"/>
              <a:t>Using abbreviations and shorthand  . . . </a:t>
            </a:r>
          </a:p>
          <a:p>
            <a:r>
              <a:rPr lang="en-US" sz="4000" b="1" dirty="0"/>
              <a:t>TRY FLOWING AGAIN—FLOW THIS ARGUMENT</a:t>
            </a:r>
          </a:p>
        </p:txBody>
      </p:sp>
    </p:spTree>
    <p:extLst>
      <p:ext uri="{BB962C8B-B14F-4D97-AF65-F5344CB8AC3E}">
        <p14:creationId xmlns:p14="http://schemas.microsoft.com/office/powerpoint/2010/main" val="116468769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2589861-68BC-47E4-9997-447E447BF0C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Now, it gets tougher!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6F2D29A-9C90-4E34-B2FF-718E90F8039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838215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Flowing WHEN RESPONDING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24090" y="2011680"/>
            <a:ext cx="6899848" cy="4206240"/>
          </a:xfrm>
        </p:spPr>
        <p:txBody>
          <a:bodyPr>
            <a:normAutofit/>
          </a:bodyPr>
          <a:lstStyle/>
          <a:p>
            <a:r>
              <a:rPr lang="en-US" sz="3200" dirty="0"/>
              <a:t>Create two columns</a:t>
            </a:r>
          </a:p>
          <a:p>
            <a:r>
              <a:rPr lang="en-US" sz="3200" dirty="0"/>
              <a:t>I will present an argument</a:t>
            </a:r>
          </a:p>
          <a:p>
            <a:r>
              <a:rPr lang="en-US" sz="3200" b="1" dirty="0"/>
              <a:t>You write responses to my argument in the second column</a:t>
            </a:r>
          </a:p>
          <a:p>
            <a:r>
              <a:rPr lang="en-US" sz="3200" dirty="0"/>
              <a:t>TRY IT . . . </a:t>
            </a:r>
          </a:p>
          <a:p>
            <a:r>
              <a:rPr lang="en-US" sz="3200" dirty="0"/>
              <a:t>How many responses did you get?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CA7B7AF1-8EBC-4155-977B-91C0CBC23D1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223939" y="1925623"/>
            <a:ext cx="4339169" cy="4816289"/>
          </a:xfrm>
          <a:prstGeom prst="rect">
            <a:avLst/>
          </a:prstGeom>
        </p:spPr>
      </p:pic>
      <p:cxnSp>
        <p:nvCxnSpPr>
          <p:cNvPr id="6" name="Straight Arrow Connector 5">
            <a:extLst>
              <a:ext uri="{FF2B5EF4-FFF2-40B4-BE49-F238E27FC236}">
                <a16:creationId xmlns:a16="http://schemas.microsoft.com/office/drawing/2014/main" id="{3D661620-1E61-4E47-BB0D-0AA6E01428C1}"/>
              </a:ext>
            </a:extLst>
          </p:cNvPr>
          <p:cNvCxnSpPr/>
          <p:nvPr/>
        </p:nvCxnSpPr>
        <p:spPr>
          <a:xfrm>
            <a:off x="9072125" y="3136093"/>
            <a:ext cx="642796" cy="0"/>
          </a:xfrm>
          <a:prstGeom prst="straightConnector1">
            <a:avLst/>
          </a:prstGeom>
          <a:ln w="73025">
            <a:tailEnd type="triangle"/>
          </a:ln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7" name="TextBox 6">
            <a:extLst>
              <a:ext uri="{FF2B5EF4-FFF2-40B4-BE49-F238E27FC236}">
                <a16:creationId xmlns:a16="http://schemas.microsoft.com/office/drawing/2014/main" id="{B8A4C58C-B99B-4F26-8E2C-A1E5EBB173E8}"/>
              </a:ext>
            </a:extLst>
          </p:cNvPr>
          <p:cNvSpPr txBox="1"/>
          <p:nvPr/>
        </p:nvSpPr>
        <p:spPr>
          <a:xfrm>
            <a:off x="7347612" y="2913708"/>
            <a:ext cx="170014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chemeClr val="bg2">
                    <a:lumMod val="75000"/>
                  </a:schemeClr>
                </a:solidFill>
              </a:rPr>
              <a:t>Argument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8F3EE59-7271-4AEF-A64A-E8D11ED40A4B}"/>
              </a:ext>
            </a:extLst>
          </p:cNvPr>
          <p:cNvSpPr txBox="1"/>
          <p:nvPr/>
        </p:nvSpPr>
        <p:spPr>
          <a:xfrm>
            <a:off x="9838595" y="2909477"/>
            <a:ext cx="170014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chemeClr val="bg2">
                    <a:lumMod val="75000"/>
                  </a:schemeClr>
                </a:solidFill>
              </a:rPr>
              <a:t>Responses</a:t>
            </a:r>
          </a:p>
        </p:txBody>
      </p:sp>
    </p:spTree>
    <p:extLst>
      <p:ext uri="{BB962C8B-B14F-4D97-AF65-F5344CB8AC3E}">
        <p14:creationId xmlns:p14="http://schemas.microsoft.com/office/powerpoint/2010/main" val="360773472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8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74766" y="284176"/>
            <a:ext cx="10412233" cy="1508760"/>
          </a:xfrm>
        </p:spPr>
        <p:txBody>
          <a:bodyPr/>
          <a:lstStyle/>
          <a:p>
            <a:r>
              <a:rPr lang="en-US" b="1" dirty="0"/>
              <a:t>BETTER Flowing WHEN RESPONDING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73620" y="2011680"/>
            <a:ext cx="6897548" cy="4206240"/>
          </a:xfrm>
        </p:spPr>
        <p:txBody>
          <a:bodyPr>
            <a:normAutofit lnSpcReduction="10000"/>
          </a:bodyPr>
          <a:lstStyle/>
          <a:p>
            <a:r>
              <a:rPr lang="en-US" sz="3200" b="1" dirty="0"/>
              <a:t>Flow just the tag (claim)</a:t>
            </a:r>
          </a:p>
          <a:p>
            <a:r>
              <a:rPr lang="en-US" sz="3200" b="1" dirty="0"/>
              <a:t>Then spend </a:t>
            </a:r>
            <a:r>
              <a:rPr lang="en-US" sz="4000" b="1" dirty="0"/>
              <a:t>90%</a:t>
            </a:r>
            <a:r>
              <a:rPr lang="en-US" sz="3200" b="1" dirty="0"/>
              <a:t> of your time writing your responses</a:t>
            </a:r>
          </a:p>
          <a:p>
            <a:r>
              <a:rPr lang="en-US" sz="3200" b="1" dirty="0"/>
              <a:t>LET’S TRY IT AGAIN.</a:t>
            </a:r>
          </a:p>
          <a:p>
            <a:r>
              <a:rPr lang="en-US" sz="3200" b="1" dirty="0"/>
              <a:t>I will present an argument—</a:t>
            </a:r>
            <a:r>
              <a:rPr lang="en-US" sz="3600" b="1" dirty="0"/>
              <a:t>WRITE RESPONSES!</a:t>
            </a:r>
          </a:p>
          <a:p>
            <a:r>
              <a:rPr lang="en-US" sz="3200" b="1" dirty="0"/>
              <a:t>Now, how many responses did you write?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659DCED6-697D-4589-B7C7-497D094EA55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491592" y="2033066"/>
            <a:ext cx="4371613" cy="4785766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E5928C1E-66E6-48F7-894F-5A2C0AD3AD84}"/>
              </a:ext>
            </a:extLst>
          </p:cNvPr>
          <p:cNvSpPr txBox="1"/>
          <p:nvPr/>
        </p:nvSpPr>
        <p:spPr>
          <a:xfrm>
            <a:off x="8009681" y="3841173"/>
            <a:ext cx="133108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10%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C9944C47-EF52-44E9-9069-423EE97923BB}"/>
              </a:ext>
            </a:extLst>
          </p:cNvPr>
          <p:cNvSpPr txBox="1"/>
          <p:nvPr/>
        </p:nvSpPr>
        <p:spPr>
          <a:xfrm>
            <a:off x="9989915" y="3594952"/>
            <a:ext cx="1654216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dirty="0">
                <a:solidFill>
                  <a:schemeClr val="bg1"/>
                </a:solidFill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90%</a:t>
            </a:r>
          </a:p>
        </p:txBody>
      </p:sp>
    </p:spTree>
    <p:extLst>
      <p:ext uri="{BB962C8B-B14F-4D97-AF65-F5344CB8AC3E}">
        <p14:creationId xmlns:p14="http://schemas.microsoft.com/office/powerpoint/2010/main" val="355742874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8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483587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NOTE—THIS IS ABOUT TO GET COMPLICATED!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358346" y="2275413"/>
            <a:ext cx="11483587" cy="4154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8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Flowing takes time to understand</a:t>
            </a:r>
          </a:p>
          <a:p>
            <a:pPr marL="457200" indent="-457200">
              <a:spcAft>
                <a:spcPts val="800"/>
              </a:spcAft>
              <a:buFont typeface="Arial" panose="020B0604020202020204" pitchFamily="34" charset="0"/>
              <a:buChar char="•"/>
            </a:pPr>
            <a:endParaRPr lang="en-US" sz="28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marL="457200" indent="-457200">
              <a:spcAft>
                <a:spcPts val="8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It will probably make more sense after your second or third class</a:t>
            </a:r>
          </a:p>
          <a:p>
            <a:pPr marL="457200" indent="-457200">
              <a:spcAft>
                <a:spcPts val="800"/>
              </a:spcAft>
              <a:buFont typeface="Arial" panose="020B0604020202020204" pitchFamily="34" charset="0"/>
              <a:buChar char="•"/>
            </a:pPr>
            <a:endParaRPr lang="en-US" sz="28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marL="457200" indent="-457200">
              <a:spcAft>
                <a:spcPts val="8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Feel free to ask questions</a:t>
            </a:r>
          </a:p>
          <a:p>
            <a:pPr marL="457200" indent="-457200">
              <a:spcAft>
                <a:spcPts val="800"/>
              </a:spcAft>
              <a:buFont typeface="Arial" panose="020B0604020202020204" pitchFamily="34" charset="0"/>
              <a:buChar char="•"/>
            </a:pPr>
            <a:endParaRPr lang="en-US" sz="28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  <a:p>
            <a:pPr marL="457200" indent="-457200">
              <a:spcAft>
                <a:spcPts val="800"/>
              </a:spcAft>
              <a:buFont typeface="Arial" panose="020B0604020202020204" pitchFamily="34" charset="0"/>
              <a:buChar char="•"/>
            </a:pPr>
            <a:r>
              <a:rPr lang="en-US" sz="28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Just do your best to follow . . . </a:t>
            </a:r>
          </a:p>
        </p:txBody>
      </p:sp>
    </p:spTree>
    <p:extLst>
      <p:ext uri="{BB962C8B-B14F-4D97-AF65-F5344CB8AC3E}">
        <p14:creationId xmlns:p14="http://schemas.microsoft.com/office/powerpoint/2010/main" val="333768479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284410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FLOWSHEETS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358733" y="1887173"/>
            <a:ext cx="11474533" cy="187743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You MUST USE FLOWSHEETS for your debates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r>
              <a:rPr lang="en-US" sz="3200" b="1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To follow the speakers in the order they present . . .</a:t>
            </a:r>
          </a:p>
          <a:p>
            <a:pPr marL="457200" indent="-457200">
              <a:spcAft>
                <a:spcPts val="1200"/>
              </a:spcAft>
              <a:buFont typeface="Arial" panose="020B0604020202020204" pitchFamily="34" charset="0"/>
              <a:buChar char="•"/>
            </a:pPr>
            <a:endParaRPr lang="en-US" sz="3200" b="1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9177084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You flow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15546" y="2011680"/>
            <a:ext cx="11164250" cy="4206240"/>
          </a:xfrm>
        </p:spPr>
        <p:txBody>
          <a:bodyPr>
            <a:normAutofit/>
          </a:bodyPr>
          <a:lstStyle/>
          <a:p>
            <a:r>
              <a:rPr lang="en-US" sz="3200" b="1" dirty="0"/>
              <a:t>Your speeches</a:t>
            </a:r>
          </a:p>
          <a:p>
            <a:r>
              <a:rPr lang="en-US" sz="3200" b="1" dirty="0"/>
              <a:t>Your opponent’s speeches</a:t>
            </a:r>
          </a:p>
          <a:p>
            <a:r>
              <a:rPr lang="en-US" sz="3200" b="1" dirty="0"/>
              <a:t>You take notes on ALL the arguments in the debate!</a:t>
            </a:r>
          </a:p>
          <a:p>
            <a:r>
              <a:rPr lang="en-US" sz="3200" b="1" dirty="0"/>
              <a:t>YES—IT IS IRRITATING AT FIRST BUT . . . </a:t>
            </a:r>
          </a:p>
          <a:p>
            <a:r>
              <a:rPr lang="en-US" sz="3200" b="1" dirty="0"/>
              <a:t>YOU GET USED TO IT AND IT IS VERY IMPORTANT TO DOING DEBATE WELL.</a:t>
            </a:r>
            <a:endParaRPr lang="en-US" sz="4000" b="1" dirty="0"/>
          </a:p>
        </p:txBody>
      </p:sp>
    </p:spTree>
    <p:extLst>
      <p:ext uri="{BB962C8B-B14F-4D97-AF65-F5344CB8AC3E}">
        <p14:creationId xmlns:p14="http://schemas.microsoft.com/office/powerpoint/2010/main" val="202382369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97F87CD-4280-497C-BA9D-BC0E33CD44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/>
              <a:t>the idea behind flowsheets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77E64C-3CE7-4C98-9903-8B2C4E24C5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15546" y="2011680"/>
            <a:ext cx="3940752" cy="4206240"/>
          </a:xfrm>
        </p:spPr>
        <p:txBody>
          <a:bodyPr>
            <a:normAutofit/>
          </a:bodyPr>
          <a:lstStyle/>
          <a:p>
            <a:r>
              <a:rPr lang="en-US" sz="2800" b="1" dirty="0"/>
              <a:t>You make a column to flow</a:t>
            </a:r>
          </a:p>
          <a:p>
            <a:r>
              <a:rPr lang="en-US" sz="2800" b="1" dirty="0"/>
              <a:t>For each speaker’s arguments</a:t>
            </a:r>
          </a:p>
          <a:p>
            <a:r>
              <a:rPr lang="en-US" sz="2800" b="1" dirty="0"/>
              <a:t>From left to right.</a:t>
            </a:r>
            <a:endParaRPr lang="en-US" sz="3600" b="1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3A967EBA-D2A4-4E5A-95E1-1B742869A91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830310" y="2011680"/>
            <a:ext cx="4127952" cy="4622482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28D63C39-391E-4E75-A3BE-1671468C4AF6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r="24819"/>
          <a:stretch/>
        </p:blipFill>
        <p:spPr>
          <a:xfrm>
            <a:off x="8903956" y="2011680"/>
            <a:ext cx="3132100" cy="4622482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7639DCDA-7F5F-440A-B577-C4B2C9FB0E0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829944" y="2944932"/>
            <a:ext cx="975445" cy="548688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5B28C273-13E5-4085-9714-4D691B2A4299}"/>
              </a:ext>
            </a:extLst>
          </p:cNvPr>
          <p:cNvSpPr txBox="1"/>
          <p:nvPr/>
        </p:nvSpPr>
        <p:spPr>
          <a:xfrm>
            <a:off x="9505442" y="2944932"/>
            <a:ext cx="170014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chemeClr val="bg2">
                    <a:lumMod val="75000"/>
                  </a:schemeClr>
                </a:solidFill>
              </a:rPr>
              <a:t>Rebuild</a:t>
            </a: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149DEDD0-4015-450F-B3B5-4879B9B270E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0645374" y="2944932"/>
            <a:ext cx="975445" cy="548688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47E079B3-AC14-419A-B306-D4659C2E1CFC}"/>
              </a:ext>
            </a:extLst>
          </p:cNvPr>
          <p:cNvSpPr txBox="1"/>
          <p:nvPr/>
        </p:nvSpPr>
        <p:spPr>
          <a:xfrm>
            <a:off x="11363730" y="2944931"/>
            <a:ext cx="77806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chemeClr val="bg2">
                    <a:lumMod val="75000"/>
                  </a:schemeClr>
                </a:solidFill>
              </a:rPr>
              <a:t>Etc.</a:t>
            </a:r>
          </a:p>
        </p:txBody>
      </p:sp>
    </p:spTree>
    <p:extLst>
      <p:ext uri="{BB962C8B-B14F-4D97-AF65-F5344CB8AC3E}">
        <p14:creationId xmlns:p14="http://schemas.microsoft.com/office/powerpoint/2010/main" val="341867856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  <p:bldP spid="14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483587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b="1" cap="none" dirty="0">
                <a:latin typeface="Verdana" panose="020B0604030504040204" pitchFamily="34" charset="0"/>
              </a:rPr>
              <a:t>THE FLOWSHEETS HAVE A COLUMN FOR EACH SPEECH IN THE DEBATE</a:t>
            </a: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358346" y="1914686"/>
            <a:ext cx="11483587" cy="489364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1G Prime Minister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1O Leader of Opposition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2G Deputy Prime Minister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2O Deputy Leader of Opposition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3G Member of Government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3O Member of Opposition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4G Government Whip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4O Opposition Whip</a:t>
            </a:r>
          </a:p>
          <a:p>
            <a:pPr marL="457200" indent="-457200">
              <a:spcAft>
                <a:spcPts val="800"/>
              </a:spcAft>
              <a:buFont typeface="Arial" panose="020B0604020202020204" pitchFamily="34" charset="0"/>
              <a:buChar char="•"/>
            </a:pPr>
            <a:endParaRPr lang="en-US" sz="28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067290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CBE64B5-0101-4567-A4EB-AFB28E63A29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15926" y="284176"/>
            <a:ext cx="10271073" cy="1508760"/>
          </a:xfrm>
        </p:spPr>
        <p:txBody>
          <a:bodyPr/>
          <a:lstStyle/>
          <a:p>
            <a:r>
              <a:rPr lang="en-US" b="1" dirty="0"/>
              <a:t>In full </a:t>
            </a:r>
            <a:br>
              <a:rPr lang="en-US" b="1" dirty="0"/>
            </a:br>
            <a:r>
              <a:rPr lang="en-US" b="1" dirty="0"/>
              <a:t>Here are the two flowsheets . . . 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55C5EE1-99DA-4D83-8168-8ECAA8F688D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D0211B15-FE2C-202A-4A2D-BEB8B2023BC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09302" y="219242"/>
            <a:ext cx="10526129" cy="65316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9691452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483587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358346" y="1914686"/>
            <a:ext cx="11483587" cy="489364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solidFill>
                  <a:schemeClr val="bg1"/>
                </a:solidFill>
                <a:highlight>
                  <a:srgbClr val="FFFF00"/>
                </a:highligh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1G Prime Minister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solidFill>
                  <a:schemeClr val="bg1"/>
                </a:solidFill>
                <a:highlight>
                  <a:srgbClr val="FFFF00"/>
                </a:highlight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1O Leader of Opposition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2G Deputy Prime Minister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2O Deputy Leader of Opposition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3G Member of Government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3O Member of Opposition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4G Government Whip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4O Opposition Whip</a:t>
            </a:r>
          </a:p>
          <a:p>
            <a:pPr marL="457200" indent="-457200">
              <a:spcAft>
                <a:spcPts val="800"/>
              </a:spcAft>
              <a:buFont typeface="Arial" panose="020B0604020202020204" pitchFamily="34" charset="0"/>
              <a:buChar char="•"/>
            </a:pPr>
            <a:endParaRPr lang="en-US" sz="28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9D21935E-168F-6F2B-5DF8-D81BA120403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453793" y="-134983"/>
            <a:ext cx="4509557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4608273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483587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endParaRPr lang="en-US" altLang="en-US" cap="none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358346" y="1914686"/>
            <a:ext cx="5088865" cy="49782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Make your Flowsheets now!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No margins—the lines go from the top of the paper to the very bottom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BUT ONE KEY HINT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Make YOUR COLUMN 2X BIGGER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Cut into the column of the speaker before you.</a:t>
            </a:r>
          </a:p>
          <a:p>
            <a:pPr marL="457200" indent="-457200">
              <a:spcAft>
                <a:spcPts val="800"/>
              </a:spcAft>
              <a:buFont typeface="Arial" panose="020B0604020202020204" pitchFamily="34" charset="0"/>
              <a:buChar char="•"/>
            </a:pPr>
            <a:endParaRPr lang="en-US" sz="28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9310D657-F42D-0C64-9F62-E2E6AA08619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56461" y="-39189"/>
            <a:ext cx="5286804" cy="6858000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0E98DD4F-7D1C-CEB5-F13D-8A404952BD7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-39189"/>
            <a:ext cx="5314646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7902239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706EB7-CE31-48DC-A64D-B26FC2D2CA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58346" y="284176"/>
            <a:ext cx="11483587" cy="1508760"/>
          </a:xfrm>
        </p:spPr>
        <p:txBody>
          <a:bodyPr>
            <a:normAutofit/>
          </a:bodyPr>
          <a:lstStyle/>
          <a:p>
            <a:pPr lvl="0" eaLnBrk="0" fontAlgn="base" hangingPunct="0">
              <a:lnSpc>
                <a:spcPct val="100000"/>
              </a:lnSpc>
              <a:spcAft>
                <a:spcPct val="0"/>
              </a:spcAft>
            </a:pPr>
            <a:r>
              <a:rPr lang="en-US" altLang="en-US" cap="none" dirty="0"/>
              <a:t>Now—We Debate WITH YOUR FLOWS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EE7A770F-185C-41B0-BC20-5AC164F9E985}"/>
              </a:ext>
            </a:extLst>
          </p:cNvPr>
          <p:cNvSpPr txBox="1"/>
          <p:nvPr/>
        </p:nvSpPr>
        <p:spPr>
          <a:xfrm>
            <a:off x="358346" y="1914686"/>
            <a:ext cx="11483587" cy="52091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Yes it is irritating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You will get used to it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You have 10 minutes prep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4 minute speeches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Each and every person MUST do one POI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And you must Flow—I’ll collect your flowsheets at the end of the debate</a:t>
            </a:r>
          </a:p>
          <a:p>
            <a:pPr marL="457200" indent="-457200">
              <a:spcAft>
                <a:spcPts val="900"/>
              </a:spcAft>
              <a:buFont typeface="Arial" panose="020B0604020202020204" pitchFamily="34" charset="0"/>
              <a:buChar char="•"/>
            </a:pPr>
            <a:r>
              <a:rPr lang="en-US" sz="2800" dirty="0">
                <a:latin typeface="Tahoma" panose="020B0604030504040204" pitchFamily="34" charset="0"/>
                <a:ea typeface="Tahoma" panose="020B0604030504040204" pitchFamily="34" charset="0"/>
                <a:cs typeface="Tahoma" panose="020B0604030504040204" pitchFamily="34" charset="0"/>
              </a:rPr>
              <a:t>The Motion is “THBT in politics, fighting fire with fire is the best option.”</a:t>
            </a:r>
          </a:p>
          <a:p>
            <a:pPr marL="457200" indent="-457200">
              <a:spcAft>
                <a:spcPts val="800"/>
              </a:spcAft>
              <a:buFont typeface="Arial" panose="020B0604020202020204" pitchFamily="34" charset="0"/>
              <a:buChar char="•"/>
            </a:pPr>
            <a:endParaRPr lang="en-US" sz="2800" dirty="0">
              <a:latin typeface="Tahoma" panose="020B0604030504040204" pitchFamily="34" charset="0"/>
              <a:ea typeface="Tahoma" panose="020B0604030504040204" pitchFamily="34" charset="0"/>
              <a:cs typeface="Tahoma" panose="020B060403050404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1348008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Banded">
  <a:themeElements>
    <a:clrScheme name="Banded">
      <a:dk1>
        <a:srgbClr val="2C2C2C"/>
      </a:dk1>
      <a:lt1>
        <a:srgbClr val="FFFFFF"/>
      </a:lt1>
      <a:dk2>
        <a:srgbClr val="099BDD"/>
      </a:dk2>
      <a:lt2>
        <a:srgbClr val="F2F2F2"/>
      </a:lt2>
      <a:accent1>
        <a:srgbClr val="FFC000"/>
      </a:accent1>
      <a:accent2>
        <a:srgbClr val="A5D028"/>
      </a:accent2>
      <a:accent3>
        <a:srgbClr val="08CC78"/>
      </a:accent3>
      <a:accent4>
        <a:srgbClr val="F24099"/>
      </a:accent4>
      <a:accent5>
        <a:srgbClr val="828288"/>
      </a:accent5>
      <a:accent6>
        <a:srgbClr val="F56617"/>
      </a:accent6>
      <a:hlink>
        <a:srgbClr val="005DBA"/>
      </a:hlink>
      <a:folHlink>
        <a:srgbClr val="6C606A"/>
      </a:folHlink>
    </a:clrScheme>
    <a:fontScheme name="Banded">
      <a:maj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Banded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atMod val="120000"/>
                <a:lumMod val="107000"/>
              </a:schemeClr>
            </a:gs>
            <a:gs pos="50000">
              <a:schemeClr val="phClr">
                <a:tint val="70000"/>
                <a:satMod val="124000"/>
                <a:lumMod val="103000"/>
              </a:schemeClr>
            </a:gs>
            <a:gs pos="100000">
              <a:schemeClr val="phClr">
                <a:tint val="85000"/>
                <a:satMod val="12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85000"/>
                <a:shade val="98000"/>
                <a:satMod val="110000"/>
                <a:lumMod val="103000"/>
              </a:schemeClr>
            </a:gs>
            <a:gs pos="50000">
              <a:schemeClr val="phClr">
                <a:shade val="85000"/>
                <a:satMod val="105000"/>
                <a:lumMod val="100000"/>
              </a:schemeClr>
            </a:gs>
            <a:gs pos="100000">
              <a:schemeClr val="phClr">
                <a:shade val="60000"/>
                <a:satMod val="120000"/>
                <a:lumMod val="10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15875" dir="5400000" algn="ctr" rotWithShape="0">
              <a:srgbClr val="000000">
                <a:alpha val="68000"/>
              </a:srgbClr>
            </a:outerShdw>
          </a:effectLst>
        </a:effectStyle>
        <a:effectStyle>
          <a:effectLst>
            <a:outerShdw blurRad="88900" dist="2794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blipFill rotWithShape="1">
          <a:blip xmlns:r="http://schemas.openxmlformats.org/officeDocument/2006/relationships" r:embed="rId1">
            <a:duotone>
              <a:schemeClr val="phClr"/>
              <a:schemeClr val="phClr">
                <a:shade val="91000"/>
                <a:satMod val="105000"/>
              </a:schemeClr>
            </a:duotone>
          </a:blip>
          <a:tile tx="0" ty="0" sx="100000" sy="100000" flip="none" algn="tl"/>
        </a:blipFill>
        <a:gradFill rotWithShape="1">
          <a:gsLst>
            <a:gs pos="0">
              <a:schemeClr val="phClr">
                <a:tint val="100000"/>
                <a:shade val="0"/>
                <a:satMod val="100000"/>
              </a:schemeClr>
            </a:gs>
            <a:gs pos="100000">
              <a:schemeClr val="phClr">
                <a:shade val="100000"/>
                <a:satMod val="10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Banded" id="{98DFF888-2449-4D28-977C-6306C017633E}" vid="{9792607F-9579-4224-82FF-9C88C3E1E53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Banded</Template>
  <TotalTime>1453</TotalTime>
  <Words>569</Words>
  <Application>Microsoft Office PowerPoint</Application>
  <PresentationFormat>Widescreen</PresentationFormat>
  <Paragraphs>119</Paragraphs>
  <Slides>18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18</vt:i4>
      </vt:variant>
    </vt:vector>
  </HeadingPairs>
  <TitlesOfParts>
    <vt:vector size="24" baseType="lpstr">
      <vt:lpstr>Arial</vt:lpstr>
      <vt:lpstr>Corbel</vt:lpstr>
      <vt:lpstr>Tahoma</vt:lpstr>
      <vt:lpstr>Verdana</vt:lpstr>
      <vt:lpstr>Wingdings</vt:lpstr>
      <vt:lpstr>Banded</vt:lpstr>
      <vt:lpstr>BP DEBATE: flow!</vt:lpstr>
      <vt:lpstr>DURING A DEBATE, YOU NEED TO TAKE notes . . . </vt:lpstr>
      <vt:lpstr>flowing better </vt:lpstr>
      <vt:lpstr>ABBREVIATE</vt:lpstr>
      <vt:lpstr>Shorthand</vt:lpstr>
      <vt:lpstr>EXAMPLE FLOWED ARGUMENT</vt:lpstr>
      <vt:lpstr>Now, it gets tougher!</vt:lpstr>
      <vt:lpstr>Flowing WHEN RESPONDING</vt:lpstr>
      <vt:lpstr>BETTER Flowing WHEN RESPONDING</vt:lpstr>
      <vt:lpstr>NOTE—THIS IS ABOUT TO GET COMPLICATED!</vt:lpstr>
      <vt:lpstr>FLOWSHEETS</vt:lpstr>
      <vt:lpstr>You flow . . . </vt:lpstr>
      <vt:lpstr>the idea behind flowsheets</vt:lpstr>
      <vt:lpstr>THE FLOWSHEETS HAVE A COLUMN FOR EACH SPEECH IN THE DEBATE</vt:lpstr>
      <vt:lpstr>In full  Here are the two flowsheets . . . </vt:lpstr>
      <vt:lpstr>PowerPoint Presentation</vt:lpstr>
      <vt:lpstr>PowerPoint Presentation</vt:lpstr>
      <vt:lpstr>Now—We Debate WITH YOUR FLOWS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Let’s debate!</dc:title>
  <dc:creator>Jim Climb the Mountain</dc:creator>
  <cp:lastModifiedBy>Jim Climb the Mountain</cp:lastModifiedBy>
  <cp:revision>451</cp:revision>
  <dcterms:created xsi:type="dcterms:W3CDTF">2019-10-15T19:44:54Z</dcterms:created>
  <dcterms:modified xsi:type="dcterms:W3CDTF">2022-10-05T01:29:20Z</dcterms:modified>
</cp:coreProperties>
</file>