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77" r:id="rId2"/>
    <p:sldId id="366" r:id="rId3"/>
    <p:sldId id="362" r:id="rId4"/>
    <p:sldId id="353" r:id="rId5"/>
    <p:sldId id="354" r:id="rId6"/>
    <p:sldId id="364" r:id="rId7"/>
    <p:sldId id="356" r:id="rId8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7806" autoAdjust="0"/>
    <p:restoredTop sz="94660"/>
  </p:normalViewPr>
  <p:slideViewPr>
    <p:cSldViewPr snapToGrid="0">
      <p:cViewPr varScale="1">
        <p:scale>
          <a:sx n="82" d="100"/>
          <a:sy n="82" d="100"/>
        </p:scale>
        <p:origin x="56" y="732"/>
      </p:cViewPr>
      <p:guideLst/>
    </p:cSldViewPr>
  </p:slideViewPr>
  <p:notesTextViewPr>
    <p:cViewPr>
      <p:scale>
        <a:sx n="3" d="2"/>
        <a:sy n="3" d="2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-6843" y="2059012"/>
            <a:ext cx="12195668" cy="1828800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65759" y="2166364"/>
            <a:ext cx="11471565" cy="1739347"/>
          </a:xfrm>
        </p:spPr>
        <p:txBody>
          <a:bodyPr tIns="45720" bIns="45720" anchor="ctr">
            <a:normAutofit/>
          </a:bodyPr>
          <a:lstStyle>
            <a:lvl1pPr algn="ctr">
              <a:lnSpc>
                <a:spcPct val="80000"/>
              </a:lnSpc>
              <a:defRPr sz="6000" spc="150" baseline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996250"/>
            <a:ext cx="9144000" cy="1309255"/>
          </a:xfrm>
        </p:spPr>
        <p:txBody>
          <a:bodyPr>
            <a:normAutofit/>
          </a:bodyPr>
          <a:lstStyle>
            <a:lvl1pPr marL="0" indent="0" algn="ctr">
              <a:buNone/>
              <a:defRPr sz="20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2000"/>
            </a:lvl3pPr>
            <a:lvl4pPr marL="1371600" indent="0" algn="ctr">
              <a:buNone/>
              <a:defRPr sz="2000"/>
            </a:lvl4pPr>
            <a:lvl5pPr marL="1828800" indent="0" algn="ctr">
              <a:buNone/>
              <a:defRPr sz="2000"/>
            </a:lvl5pPr>
            <a:lvl6pPr marL="2286000" indent="0" algn="ctr">
              <a:buNone/>
              <a:defRPr sz="2000"/>
            </a:lvl6pPr>
            <a:lvl7pPr marL="2743200" indent="0" algn="ctr">
              <a:buNone/>
              <a:defRPr sz="2000"/>
            </a:lvl7pPr>
            <a:lvl8pPr marL="3200400" indent="0" algn="ctr">
              <a:buNone/>
              <a:defRPr sz="2000"/>
            </a:lvl8pPr>
            <a:lvl9pPr marL="3657600" indent="0" algn="ctr">
              <a:buNone/>
              <a:defRPr sz="20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10/5/2023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9184157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10/5/2023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1883242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-6843" y="2059012"/>
            <a:ext cx="12195668" cy="18288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3191" y="2208879"/>
            <a:ext cx="10515600" cy="1676400"/>
          </a:xfrm>
        </p:spPr>
        <p:txBody>
          <a:bodyPr anchor="ctr">
            <a:noAutofit/>
          </a:bodyPr>
          <a:lstStyle>
            <a:lvl1pPr algn="ctr">
              <a:lnSpc>
                <a:spcPct val="80000"/>
              </a:lnSpc>
              <a:defRPr sz="6000" b="0" spc="150" baseline="0">
                <a:solidFill>
                  <a:schemeClr val="bg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3191" y="4010334"/>
            <a:ext cx="10515600" cy="1174639"/>
          </a:xfrm>
        </p:spPr>
        <p:txBody>
          <a:bodyPr anchor="t">
            <a:normAutofit/>
          </a:bodyPr>
          <a:lstStyle>
            <a:lvl1pPr marL="0" indent="0" algn="ctr">
              <a:buNone/>
              <a:defRPr sz="2000">
                <a:solidFill>
                  <a:schemeClr val="tx2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6D9B3381-2194-4062-AAD9-F170AA55D06C}" type="datetimeFigureOut">
              <a:rPr lang="en-US" smtClean="0"/>
              <a:t>10/5/2023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44254067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205344" y="2011680"/>
            <a:ext cx="4754880" cy="420624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30391" y="2011680"/>
            <a:ext cx="4754880" cy="420624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10/5/2023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8631234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07008" y="1913470"/>
            <a:ext cx="4754880" cy="743094"/>
          </a:xfrm>
        </p:spPr>
        <p:txBody>
          <a:bodyPr anchor="ctr">
            <a:normAutofit/>
          </a:bodyPr>
          <a:lstStyle>
            <a:lvl1pPr marL="0" indent="0">
              <a:buNone/>
              <a:defRPr sz="21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207008" y="2656566"/>
            <a:ext cx="4754880" cy="356616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231230" y="1913470"/>
            <a:ext cx="4754880" cy="743094"/>
          </a:xfrm>
        </p:spPr>
        <p:txBody>
          <a:bodyPr anchor="ctr">
            <a:normAutofit/>
          </a:bodyPr>
          <a:lstStyle>
            <a:lvl1pPr marL="0" indent="0">
              <a:buNone/>
              <a:defRPr sz="21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231230" y="2656564"/>
            <a:ext cx="4754880" cy="356616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10/5/2023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9080896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10/5/2023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7358495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10/5/2023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1938320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207008" y="2120054"/>
            <a:ext cx="6126480" cy="411480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789023" y="2147486"/>
            <a:ext cx="3200400" cy="3432319"/>
          </a:xfrm>
        </p:spPr>
        <p:txBody>
          <a:bodyPr>
            <a:normAutofit/>
          </a:bodyPr>
          <a:lstStyle>
            <a:lvl1pPr marL="0" indent="0">
              <a:lnSpc>
                <a:spcPct val="95000"/>
              </a:lnSpc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10/5/2023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1801571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280160" y="2211494"/>
            <a:ext cx="6126480" cy="3931920"/>
          </a:xfrm>
          <a:solidFill>
            <a:schemeClr val="tx2">
              <a:lumMod val="60000"/>
              <a:lumOff val="40000"/>
            </a:schemeClr>
          </a:solidFill>
        </p:spPr>
        <p:txBody>
          <a:bodyPr tIns="365760" anchor="t"/>
          <a:lstStyle>
            <a:lvl1pPr marL="0" indent="0" algn="ctr">
              <a:buNone/>
              <a:defRPr sz="3200">
                <a:solidFill>
                  <a:schemeClr val="tx1">
                    <a:lumMod val="50000"/>
                  </a:schemeClr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790688" y="2150621"/>
            <a:ext cx="3200400" cy="3429000"/>
          </a:xfrm>
        </p:spPr>
        <p:txBody>
          <a:bodyPr>
            <a:normAutofit/>
          </a:bodyPr>
          <a:lstStyle>
            <a:lvl1pPr marL="0" indent="0">
              <a:lnSpc>
                <a:spcPct val="95000"/>
              </a:lnSpc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10/5/2023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9056141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10/5/2023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0123084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9019312" y="0"/>
            <a:ext cx="2743200" cy="6858000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9160624" y="274638"/>
            <a:ext cx="2402380" cy="5897562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199" y="274638"/>
            <a:ext cx="7973291" cy="5897562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838200" y="6422854"/>
            <a:ext cx="2743196" cy="365125"/>
          </a:xfrm>
        </p:spPr>
        <p:txBody>
          <a:bodyPr/>
          <a:lstStyle/>
          <a:p>
            <a:fld id="{6D9B3381-2194-4062-AAD9-F170AA55D06C}" type="datetimeFigureOut">
              <a:rPr lang="en-US" smtClean="0"/>
              <a:t>10/5/2023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776135" y="6422854"/>
            <a:ext cx="4279669" cy="365125"/>
          </a:xfr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073048" y="6422854"/>
            <a:ext cx="879759" cy="365125"/>
          </a:xfrm>
        </p:spPr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4857089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483" y="176109"/>
            <a:ext cx="12188952" cy="1645919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202919" y="284176"/>
            <a:ext cx="9784080" cy="150876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02919" y="2011680"/>
            <a:ext cx="9784080" cy="420624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202266" y="6422854"/>
            <a:ext cx="3000894" cy="365125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lvl1pPr algn="l">
              <a:defRPr sz="1050">
                <a:solidFill>
                  <a:schemeClr val="tx1"/>
                </a:solidFill>
                <a:latin typeface="Tahoma" panose="020B0604030504040204" pitchFamily="34" charset="0"/>
              </a:defRPr>
            </a:lvl1pPr>
          </a:lstStyle>
          <a:p>
            <a:fld id="{6D9B3381-2194-4062-AAD9-F170AA55D06C}" type="datetimeFigureOut">
              <a:rPr lang="en-US" smtClean="0"/>
              <a:pPr/>
              <a:t>10/5/2023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5596471" y="6422854"/>
            <a:ext cx="504444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chemeClr val="tx1"/>
                </a:solidFill>
                <a:latin typeface="Tahoma" panose="020B0604030504040204" pitchFamily="34" charset="0"/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658927" y="6422854"/>
            <a:ext cx="946264" cy="365125"/>
          </a:xfrm>
          <a:prstGeom prst="rect">
            <a:avLst/>
          </a:prstGeom>
        </p:spPr>
        <p:txBody>
          <a:bodyPr vert="horz" lIns="45720" tIns="45720" rIns="91440" bIns="45720" rtlCol="0" anchor="ctr"/>
          <a:lstStyle>
            <a:lvl1pPr algn="l">
              <a:defRPr sz="1200" b="0">
                <a:solidFill>
                  <a:schemeClr val="tx1"/>
                </a:solidFill>
                <a:latin typeface="Tahoma" panose="020B0604030504040204" pitchFamily="34" charset="0"/>
              </a:defRPr>
            </a:lvl1pPr>
          </a:lstStyle>
          <a:p>
            <a:fld id="{FC1BF5B3-6797-48E0-97A5-3923418683D3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59949807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85000"/>
        </a:lnSpc>
        <a:spcBef>
          <a:spcPct val="0"/>
        </a:spcBef>
        <a:buNone/>
        <a:defRPr sz="4000" kern="1200" cap="all" baseline="0">
          <a:solidFill>
            <a:schemeClr val="bg2"/>
          </a:solidFill>
          <a:latin typeface="Tahoma" panose="020B0604030504040204" pitchFamily="34" charset="0"/>
          <a:ea typeface="+mj-ea"/>
          <a:cs typeface="+mj-cs"/>
        </a:defRPr>
      </a:lvl1pPr>
    </p:titleStyle>
    <p:bodyStyle>
      <a:lvl1pPr marL="182880" indent="-182880" algn="l" defTabSz="914400" rtl="0" eaLnBrk="1" latinLnBrk="0" hangingPunct="1">
        <a:lnSpc>
          <a:spcPct val="90000"/>
        </a:lnSpc>
        <a:spcBef>
          <a:spcPts val="1200"/>
        </a:spcBef>
        <a:spcAft>
          <a:spcPts val="200"/>
        </a:spcAft>
        <a:buClr>
          <a:schemeClr val="tx1"/>
        </a:buClr>
        <a:buFont typeface="Wingdings" pitchFamily="2" charset="2"/>
        <a:buChar char=""/>
        <a:defRPr sz="22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1pPr>
      <a:lvl2pPr marL="4114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20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2pPr>
      <a:lvl3pPr marL="6400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8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3pPr>
      <a:lvl4pPr marL="8686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4pPr>
      <a:lvl5pPr marL="10972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5pPr>
      <a:lvl6pPr marL="12846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6pPr>
      <a:lvl7pPr marL="14718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1629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18062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7FADA3B-D786-4BD3-85F5-BD168D74B90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MECHANIZATION:</a:t>
            </a:r>
            <a:br>
              <a:rPr lang="en-US" b="1" dirty="0"/>
            </a:br>
            <a:r>
              <a:rPr lang="en-US" b="1" dirty="0"/>
              <a:t>LINKS/SOLVENCY and impacts</a:t>
            </a:r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E4FA7B4B-E433-0E10-AD6D-E86F8CFEBC6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4381641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7FADA3B-D786-4BD3-85F5-BD168D74B90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202919" y="284176"/>
            <a:ext cx="10652008" cy="1508760"/>
          </a:xfrm>
        </p:spPr>
        <p:txBody>
          <a:bodyPr/>
          <a:lstStyle/>
          <a:p>
            <a:r>
              <a:rPr lang="en-US" b="1" dirty="0"/>
              <a:t>MOST IMPORTANT ARGUMENTS ARE . . .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33593F0-F97E-4234-BD72-8CE5118CD7F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3200" b="1" dirty="0"/>
              <a:t>Solves/Links explain how/why the topic solves a problem or causes a problem</a:t>
            </a:r>
          </a:p>
          <a:p>
            <a:r>
              <a:rPr lang="en-US" sz="3200" b="1" dirty="0"/>
              <a:t>Impacts explain how/why the problem affects the stakeholder, connects to the burdens, and outweighs opposing impacts</a:t>
            </a:r>
          </a:p>
          <a:p>
            <a:r>
              <a:rPr lang="en-US" sz="3200" b="1" dirty="0"/>
              <a:t>THE EXPLAINING, THE IMPACTING, THE COMPARING IS _</a:t>
            </a:r>
            <a:r>
              <a:rPr lang="en-US" sz="3200" b="1" u="sng" dirty="0"/>
              <a:t>VITAL</a:t>
            </a:r>
            <a:r>
              <a:rPr lang="en-US" sz="3200" b="1" dirty="0"/>
              <a:t>_.</a:t>
            </a:r>
          </a:p>
        </p:txBody>
      </p:sp>
    </p:spTree>
    <p:extLst>
      <p:ext uri="{BB962C8B-B14F-4D97-AF65-F5344CB8AC3E}">
        <p14:creationId xmlns:p14="http://schemas.microsoft.com/office/powerpoint/2010/main" val="159917988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7FADA3B-D786-4BD3-85F5-BD168D74B90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MECHANIZING--EXPLAINING Links/SOLVES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33593F0-F97E-4234-BD72-8CE5118CD7F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0342" y="2011680"/>
            <a:ext cx="4856561" cy="4206240"/>
          </a:xfrm>
        </p:spPr>
        <p:txBody>
          <a:bodyPr>
            <a:normAutofit fontScale="92500" lnSpcReduction="10000"/>
          </a:bodyPr>
          <a:lstStyle/>
          <a:p>
            <a:r>
              <a:rPr lang="en-US" sz="2800" b="1" dirty="0"/>
              <a:t>Give Reasons why the Topic causes _______.</a:t>
            </a:r>
          </a:p>
          <a:p>
            <a:endParaRPr lang="en-US" sz="2800" b="1" dirty="0"/>
          </a:p>
          <a:p>
            <a:r>
              <a:rPr lang="en-US" sz="2800" b="1" dirty="0"/>
              <a:t>Logical Reasons?</a:t>
            </a:r>
          </a:p>
          <a:p>
            <a:pPr marL="0" indent="0">
              <a:buNone/>
            </a:pPr>
            <a:endParaRPr lang="en-US" sz="2800" b="1" dirty="0"/>
          </a:p>
          <a:p>
            <a:r>
              <a:rPr lang="en-US" sz="2800" b="1" dirty="0"/>
              <a:t>Previous situations prove it?</a:t>
            </a:r>
          </a:p>
          <a:p>
            <a:endParaRPr lang="en-US" sz="2800" b="1" dirty="0"/>
          </a:p>
          <a:p>
            <a:r>
              <a:rPr lang="en-US" sz="2800" b="1" dirty="0"/>
              <a:t>Significant cause?</a:t>
            </a:r>
          </a:p>
          <a:p>
            <a:pPr marL="0" indent="0">
              <a:buNone/>
            </a:pPr>
            <a:endParaRPr lang="en-US" sz="2800" b="1" dirty="0"/>
          </a:p>
        </p:txBody>
      </p:sp>
      <p:sp>
        <p:nvSpPr>
          <p:cNvPr id="4" name="Content Placeholder 2">
            <a:extLst>
              <a:ext uri="{FF2B5EF4-FFF2-40B4-BE49-F238E27FC236}">
                <a16:creationId xmlns:a16="http://schemas.microsoft.com/office/drawing/2014/main" id="{EAF50648-259F-3888-D967-2291A772C2A4}"/>
              </a:ext>
            </a:extLst>
          </p:cNvPr>
          <p:cNvSpPr txBox="1">
            <a:spLocks/>
          </p:cNvSpPr>
          <p:nvPr/>
        </p:nvSpPr>
        <p:spPr>
          <a:xfrm>
            <a:off x="5346915" y="2243668"/>
            <a:ext cx="6687944" cy="4330156"/>
          </a:xfrm>
          <a:prstGeom prst="rect">
            <a:avLst/>
          </a:prstGeom>
        </p:spPr>
        <p:txBody>
          <a:bodyPr vert="horz" lIns="91440" tIns="45720" rIns="91440" bIns="45720" rtlCol="0">
            <a:normAutofit fontScale="85000" lnSpcReduction="20000"/>
          </a:bodyPr>
          <a:lstStyle>
            <a:lvl1pPr marL="182880" indent="-182880" algn="l" defTabSz="914400" rtl="0" eaLnBrk="1" latinLnBrk="0" hangingPunct="1">
              <a:lnSpc>
                <a:spcPct val="90000"/>
              </a:lnSpc>
              <a:spcBef>
                <a:spcPts val="1200"/>
              </a:spcBef>
              <a:spcAft>
                <a:spcPts val="200"/>
              </a:spcAft>
              <a:buClr>
                <a:schemeClr val="tx1"/>
              </a:buClr>
              <a:buFont typeface="Wingdings" pitchFamily="2" charset="2"/>
              <a:buChar char=""/>
              <a:defRPr sz="22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1pPr>
            <a:lvl2pPr marL="411480" indent="-18288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20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2pPr>
            <a:lvl3pPr marL="640080" indent="-18288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8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3pPr>
            <a:lvl4pPr marL="868680" indent="-18288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4pPr>
            <a:lvl5pPr marL="1097280" indent="-18288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5pPr>
            <a:lvl6pPr marL="1284600" indent="-22860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1471800" indent="-22860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1629000" indent="-22860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1806200" indent="-22860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2800" b="1" dirty="0"/>
              <a:t>Government regulation increases costs</a:t>
            </a:r>
          </a:p>
          <a:p>
            <a:endParaRPr lang="en-US" sz="2800" b="1" dirty="0"/>
          </a:p>
          <a:p>
            <a:r>
              <a:rPr lang="en-US" sz="2800" b="1" dirty="0"/>
              <a:t>Logically, government regulations mean businesses have to add on expenses to comply with the regulations</a:t>
            </a:r>
          </a:p>
          <a:p>
            <a:endParaRPr lang="en-US" sz="2800" b="1" dirty="0"/>
          </a:p>
          <a:p>
            <a:r>
              <a:rPr lang="en-US" sz="2800" b="1" dirty="0"/>
              <a:t>Regulations on home construction have upped the cost of homes</a:t>
            </a:r>
          </a:p>
          <a:p>
            <a:endParaRPr lang="en-US" sz="2800" b="1" dirty="0"/>
          </a:p>
          <a:p>
            <a:r>
              <a:rPr lang="en-US" sz="2800" b="1" dirty="0"/>
              <a:t>Government regulations can significantly increase costs.</a:t>
            </a:r>
          </a:p>
          <a:p>
            <a:pPr marL="0" indent="0">
              <a:buFont typeface="Wingdings" pitchFamily="2" charset="2"/>
              <a:buNone/>
            </a:pPr>
            <a:endParaRPr lang="en-US" sz="2800" b="1" dirty="0"/>
          </a:p>
        </p:txBody>
      </p:sp>
    </p:spTree>
    <p:extLst>
      <p:ext uri="{BB962C8B-B14F-4D97-AF65-F5344CB8AC3E}">
        <p14:creationId xmlns:p14="http://schemas.microsoft.com/office/powerpoint/2010/main" val="282175559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7FADA3B-D786-4BD3-85F5-BD168D74B90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now—YOU DO IT!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33593F0-F97E-4234-BD72-8CE5118CD7F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endParaRPr lang="en-US" sz="3200" b="1" dirty="0"/>
          </a:p>
          <a:p>
            <a:r>
              <a:rPr lang="en-US" sz="3200" b="1" dirty="0"/>
              <a:t>Reading Books increases (causes) students to have bigger vocabulary</a:t>
            </a:r>
          </a:p>
          <a:p>
            <a:r>
              <a:rPr lang="en-US" sz="3200" b="1" dirty="0"/>
              <a:t>Logically:</a:t>
            </a:r>
          </a:p>
          <a:p>
            <a:r>
              <a:rPr lang="en-US" sz="3200" b="1" dirty="0"/>
              <a:t>Previous situations prove:</a:t>
            </a:r>
          </a:p>
          <a:p>
            <a:r>
              <a:rPr lang="en-US" sz="3200" b="1" dirty="0"/>
              <a:t>Expert/Study shows:</a:t>
            </a:r>
          </a:p>
          <a:p>
            <a:r>
              <a:rPr lang="en-US" sz="3200" b="1" dirty="0"/>
              <a:t>Significant Cause: </a:t>
            </a:r>
          </a:p>
          <a:p>
            <a:pPr marL="0" indent="0">
              <a:buNone/>
            </a:pPr>
            <a:endParaRPr lang="en-US" sz="3200" b="1" dirty="0"/>
          </a:p>
        </p:txBody>
      </p:sp>
    </p:spTree>
    <p:extLst>
      <p:ext uri="{BB962C8B-B14F-4D97-AF65-F5344CB8AC3E}">
        <p14:creationId xmlns:p14="http://schemas.microsoft.com/office/powerpoint/2010/main" val="57397459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7FADA3B-D786-4BD3-85F5-BD168D74B90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202918" y="284176"/>
            <a:ext cx="10447613" cy="1508760"/>
          </a:xfrm>
        </p:spPr>
        <p:txBody>
          <a:bodyPr/>
          <a:lstStyle/>
          <a:p>
            <a:r>
              <a:rPr lang="en-US" b="1" dirty="0"/>
              <a:t>MECHANIZING—EXPLAINING Impacts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33593F0-F97E-4234-BD72-8CE5118CD7F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en-US" sz="3200" b="1" dirty="0"/>
              <a:t>Your impacts are why the Link is important</a:t>
            </a:r>
          </a:p>
          <a:p>
            <a:r>
              <a:rPr lang="en-US" sz="3200" b="1" dirty="0"/>
              <a:t>Bigger Vocabulary Impact?</a:t>
            </a:r>
          </a:p>
          <a:p>
            <a:r>
              <a:rPr lang="en-US" sz="3200" b="1" dirty="0"/>
              <a:t>Business Cost Increase Impact?</a:t>
            </a:r>
          </a:p>
          <a:p>
            <a:r>
              <a:rPr lang="en-US" sz="3200" b="1" dirty="0"/>
              <a:t>Impact show how these things help or hurt people (or animals/plants)</a:t>
            </a:r>
          </a:p>
          <a:p>
            <a:r>
              <a:rPr lang="en-US" sz="3200" b="1" dirty="0"/>
              <a:t>What are the impacts of Bigger Vocabulary?</a:t>
            </a:r>
          </a:p>
          <a:p>
            <a:r>
              <a:rPr lang="en-US" sz="3200" b="1" dirty="0"/>
              <a:t>What are the impacts of Business Cost Increases?</a:t>
            </a:r>
          </a:p>
        </p:txBody>
      </p:sp>
    </p:spTree>
    <p:extLst>
      <p:ext uri="{BB962C8B-B14F-4D97-AF65-F5344CB8AC3E}">
        <p14:creationId xmlns:p14="http://schemas.microsoft.com/office/powerpoint/2010/main" val="107358655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7FADA3B-D786-4BD3-85F5-BD168D74B90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How to explain the impacts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33593F0-F97E-4234-BD72-8CE5118CD7F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0342" y="2011680"/>
            <a:ext cx="4856561" cy="4206240"/>
          </a:xfrm>
        </p:spPr>
        <p:txBody>
          <a:bodyPr>
            <a:normAutofit lnSpcReduction="10000"/>
          </a:bodyPr>
          <a:lstStyle/>
          <a:p>
            <a:endParaRPr lang="en-US" sz="2800" b="1" dirty="0"/>
          </a:p>
          <a:p>
            <a:r>
              <a:rPr lang="en-US" sz="2800" b="1" dirty="0"/>
              <a:t>Show how/why stakeholders are affected</a:t>
            </a:r>
          </a:p>
          <a:p>
            <a:r>
              <a:rPr lang="en-US" sz="2800" b="1" dirty="0"/>
              <a:t>Show how much people are affected—how you meet the burdens</a:t>
            </a:r>
          </a:p>
          <a:p>
            <a:r>
              <a:rPr lang="en-US" sz="2800" b="1" dirty="0"/>
              <a:t>Show how important this is versus other arguments.</a:t>
            </a:r>
          </a:p>
          <a:p>
            <a:pPr marL="0" indent="0">
              <a:buNone/>
            </a:pPr>
            <a:endParaRPr lang="en-US" sz="2800" b="1" dirty="0"/>
          </a:p>
        </p:txBody>
      </p:sp>
      <p:sp>
        <p:nvSpPr>
          <p:cNvPr id="4" name="Content Placeholder 2">
            <a:extLst>
              <a:ext uri="{FF2B5EF4-FFF2-40B4-BE49-F238E27FC236}">
                <a16:creationId xmlns:a16="http://schemas.microsoft.com/office/drawing/2014/main" id="{EAF50648-259F-3888-D967-2291A772C2A4}"/>
              </a:ext>
            </a:extLst>
          </p:cNvPr>
          <p:cNvSpPr txBox="1">
            <a:spLocks/>
          </p:cNvSpPr>
          <p:nvPr/>
        </p:nvSpPr>
        <p:spPr>
          <a:xfrm>
            <a:off x="5456903" y="2053455"/>
            <a:ext cx="6562458" cy="4206240"/>
          </a:xfrm>
          <a:prstGeom prst="rect">
            <a:avLst/>
          </a:prstGeom>
        </p:spPr>
        <p:txBody>
          <a:bodyPr vert="horz" lIns="91440" tIns="45720" rIns="91440" bIns="45720" rtlCol="0">
            <a:normAutofit fontScale="85000" lnSpcReduction="10000"/>
          </a:bodyPr>
          <a:lstStyle>
            <a:lvl1pPr marL="182880" indent="-182880" algn="l" defTabSz="914400" rtl="0" eaLnBrk="1" latinLnBrk="0" hangingPunct="1">
              <a:lnSpc>
                <a:spcPct val="90000"/>
              </a:lnSpc>
              <a:spcBef>
                <a:spcPts val="1200"/>
              </a:spcBef>
              <a:spcAft>
                <a:spcPts val="200"/>
              </a:spcAft>
              <a:buClr>
                <a:schemeClr val="tx1"/>
              </a:buClr>
              <a:buFont typeface="Wingdings" pitchFamily="2" charset="2"/>
              <a:buChar char=""/>
              <a:defRPr sz="22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1pPr>
            <a:lvl2pPr marL="411480" indent="-18288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20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2pPr>
            <a:lvl3pPr marL="640080" indent="-18288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8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3pPr>
            <a:lvl4pPr marL="868680" indent="-18288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4pPr>
            <a:lvl5pPr marL="1097280" indent="-18288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Tahoma" panose="020B0604030504040204" pitchFamily="34" charset="0"/>
                <a:ea typeface="+mn-ea"/>
                <a:cs typeface="+mn-cs"/>
              </a:defRPr>
            </a:lvl5pPr>
            <a:lvl6pPr marL="1284600" indent="-22860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1471800" indent="-22860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1629000" indent="-22860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1806200" indent="-22860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tx1"/>
              </a:buClr>
              <a:buFont typeface="Wingdings" pitchFamily="2" charset="2"/>
              <a:buChar char="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US" sz="2800" b="1" dirty="0"/>
          </a:p>
          <a:p>
            <a:r>
              <a:rPr lang="en-US" sz="2800" b="1" dirty="0"/>
              <a:t>Increased costs affects all Americans purchasing products—they have to pay more for the goods they need</a:t>
            </a:r>
          </a:p>
          <a:p>
            <a:r>
              <a:rPr lang="en-US" sz="2800" b="1" dirty="0"/>
              <a:t>Higher costs means people have a hard time paying for groceries, rent, gas, etc. Some people really suffer, especially the poor.</a:t>
            </a:r>
          </a:p>
          <a:p>
            <a:r>
              <a:rPr lang="en-US" sz="2800" b="1" dirty="0"/>
              <a:t>Harming the poor is wrong; these costs are not acceptable when government regulations at best would reduce safety concerns just a small amount. </a:t>
            </a:r>
          </a:p>
          <a:p>
            <a:pPr marL="0" indent="0">
              <a:buFont typeface="Wingdings" pitchFamily="2" charset="2"/>
              <a:buNone/>
            </a:pPr>
            <a:endParaRPr lang="en-US" sz="2800" b="1" dirty="0"/>
          </a:p>
        </p:txBody>
      </p:sp>
    </p:spTree>
    <p:extLst>
      <p:ext uri="{BB962C8B-B14F-4D97-AF65-F5344CB8AC3E}">
        <p14:creationId xmlns:p14="http://schemas.microsoft.com/office/powerpoint/2010/main" val="209562174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7FADA3B-D786-4BD3-85F5-BD168D74B90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Now you do it!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33593F0-F97E-4234-BD72-8CE5118CD7F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9" y="2011680"/>
            <a:ext cx="5036516" cy="4206240"/>
          </a:xfrm>
        </p:spPr>
        <p:txBody>
          <a:bodyPr>
            <a:normAutofit fontScale="85000" lnSpcReduction="20000"/>
          </a:bodyPr>
          <a:lstStyle/>
          <a:p>
            <a:r>
              <a:rPr lang="en-US" sz="3200" b="1" dirty="0"/>
              <a:t>Your Impact is (Reading Books leads to) Bigger Vocabulary</a:t>
            </a:r>
          </a:p>
          <a:p>
            <a:r>
              <a:rPr lang="en-US" sz="3200" b="1" dirty="0"/>
              <a:t>Stakeholders are High School Students</a:t>
            </a:r>
          </a:p>
          <a:p>
            <a:r>
              <a:rPr lang="en-US" sz="3200" b="1" dirty="0"/>
              <a:t>Burdens “Whoever best educate high school students for their futures should win”</a:t>
            </a:r>
          </a:p>
          <a:p>
            <a:r>
              <a:rPr lang="en-US" sz="3200" b="1" dirty="0"/>
              <a:t>Opposing team is arguing “students need to learn high level math.”</a:t>
            </a:r>
          </a:p>
          <a:p>
            <a:endParaRPr lang="en-US" sz="3200" b="1" dirty="0"/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DA7F91CA-08C4-D4FC-D8BE-6FF55CA60531}"/>
              </a:ext>
            </a:extLst>
          </p:cNvPr>
          <p:cNvSpPr txBox="1"/>
          <p:nvPr/>
        </p:nvSpPr>
        <p:spPr>
          <a:xfrm>
            <a:off x="6723530" y="1979407"/>
            <a:ext cx="5131398" cy="440120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/>
              <a:t>Show—how/why people (stakeholders) are affected</a:t>
            </a:r>
          </a:p>
          <a:p>
            <a:endParaRPr lang="en-US" sz="2800" b="1" dirty="0"/>
          </a:p>
          <a:p>
            <a:r>
              <a:rPr lang="en-US" sz="2800" b="1" dirty="0"/>
              <a:t>Show how much people are affected (burdens)</a:t>
            </a:r>
          </a:p>
          <a:p>
            <a:endParaRPr lang="en-US" sz="2800" b="1" dirty="0"/>
          </a:p>
          <a:p>
            <a:r>
              <a:rPr lang="en-US" sz="2800" b="1" dirty="0"/>
              <a:t>Show how important this is versus learning high level math (the opposing team’s argument).</a:t>
            </a:r>
          </a:p>
        </p:txBody>
      </p:sp>
    </p:spTree>
    <p:extLst>
      <p:ext uri="{BB962C8B-B14F-4D97-AF65-F5344CB8AC3E}">
        <p14:creationId xmlns:p14="http://schemas.microsoft.com/office/powerpoint/2010/main" val="349384827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Banded">
  <a:themeElements>
    <a:clrScheme name="Banded">
      <a:dk1>
        <a:srgbClr val="2C2C2C"/>
      </a:dk1>
      <a:lt1>
        <a:srgbClr val="FFFFFF"/>
      </a:lt1>
      <a:dk2>
        <a:srgbClr val="099BDD"/>
      </a:dk2>
      <a:lt2>
        <a:srgbClr val="F2F2F2"/>
      </a:lt2>
      <a:accent1>
        <a:srgbClr val="FFC000"/>
      </a:accent1>
      <a:accent2>
        <a:srgbClr val="A5D028"/>
      </a:accent2>
      <a:accent3>
        <a:srgbClr val="08CC78"/>
      </a:accent3>
      <a:accent4>
        <a:srgbClr val="F24099"/>
      </a:accent4>
      <a:accent5>
        <a:srgbClr val="828288"/>
      </a:accent5>
      <a:accent6>
        <a:srgbClr val="F56617"/>
      </a:accent6>
      <a:hlink>
        <a:srgbClr val="005DBA"/>
      </a:hlink>
      <a:folHlink>
        <a:srgbClr val="6C606A"/>
      </a:folHlink>
    </a:clrScheme>
    <a:fontScheme name="Banded">
      <a:majorFont>
        <a:latin typeface="Corbel" panose="020B0503020204020204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orbel" panose="020B0503020204020204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inorFont>
    </a:fontScheme>
    <a:fmtScheme name="Banded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satMod val="120000"/>
                <a:lumMod val="107000"/>
              </a:schemeClr>
            </a:gs>
            <a:gs pos="50000">
              <a:schemeClr val="phClr">
                <a:tint val="70000"/>
                <a:satMod val="124000"/>
                <a:lumMod val="103000"/>
              </a:schemeClr>
            </a:gs>
            <a:gs pos="100000">
              <a:schemeClr val="phClr">
                <a:tint val="85000"/>
                <a:satMod val="120000"/>
                <a:lumMod val="10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85000"/>
                <a:shade val="98000"/>
                <a:satMod val="110000"/>
                <a:lumMod val="103000"/>
              </a:schemeClr>
            </a:gs>
            <a:gs pos="50000">
              <a:schemeClr val="phClr">
                <a:shade val="85000"/>
                <a:satMod val="105000"/>
                <a:lumMod val="100000"/>
              </a:schemeClr>
            </a:gs>
            <a:gs pos="100000">
              <a:schemeClr val="phClr">
                <a:shade val="60000"/>
                <a:satMod val="120000"/>
                <a:lumMod val="100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50800" dist="15875" dir="5400000" algn="ctr" rotWithShape="0">
              <a:srgbClr val="000000">
                <a:alpha val="68000"/>
              </a:srgbClr>
            </a:outerShdw>
          </a:effectLst>
        </a:effectStyle>
        <a:effectStyle>
          <a:effectLst>
            <a:outerShdw blurRad="88900" dist="2794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blipFill rotWithShape="1">
          <a:blip xmlns:r="http://schemas.openxmlformats.org/officeDocument/2006/relationships" r:embed="rId1">
            <a:duotone>
              <a:schemeClr val="phClr"/>
              <a:schemeClr val="phClr">
                <a:shade val="91000"/>
                <a:satMod val="105000"/>
              </a:schemeClr>
            </a:duotone>
          </a:blip>
          <a:tile tx="0" ty="0" sx="100000" sy="100000" flip="none" algn="tl"/>
        </a:blipFill>
        <a:gradFill rotWithShape="1">
          <a:gsLst>
            <a:gs pos="0">
              <a:schemeClr val="phClr">
                <a:tint val="100000"/>
                <a:shade val="0"/>
                <a:satMod val="100000"/>
              </a:schemeClr>
            </a:gs>
            <a:gs pos="100000">
              <a:schemeClr val="phClr">
                <a:shade val="100000"/>
                <a:satMod val="10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Banded" id="{98DFF888-2449-4D28-977C-6306C017633E}" vid="{9792607F-9579-4224-82FF-9C88C3E1E53D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Banded</Template>
  <TotalTime>807</TotalTime>
  <Words>395</Words>
  <Application>Microsoft Office PowerPoint</Application>
  <PresentationFormat>Widescreen</PresentationFormat>
  <Paragraphs>53</Paragraphs>
  <Slides>7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7</vt:i4>
      </vt:variant>
    </vt:vector>
  </HeadingPairs>
  <TitlesOfParts>
    <vt:vector size="11" baseType="lpstr">
      <vt:lpstr>Corbel</vt:lpstr>
      <vt:lpstr>Tahoma</vt:lpstr>
      <vt:lpstr>Wingdings</vt:lpstr>
      <vt:lpstr>Banded</vt:lpstr>
      <vt:lpstr>MECHANIZATION: LINKS/SOLVENCY and impacts</vt:lpstr>
      <vt:lpstr>MOST IMPORTANT ARGUMENTS ARE . . . </vt:lpstr>
      <vt:lpstr>MECHANIZING--EXPLAINING Links/SOLVES</vt:lpstr>
      <vt:lpstr>now—YOU DO IT!</vt:lpstr>
      <vt:lpstr>MECHANIZING—EXPLAINING Impacts</vt:lpstr>
      <vt:lpstr>How to explain the impacts</vt:lpstr>
      <vt:lpstr>Now you do it!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Let’s debate!</dc:title>
  <dc:creator>Jim Climb the Mountain</dc:creator>
  <cp:lastModifiedBy>Jim Climb the Mountain</cp:lastModifiedBy>
  <cp:revision>141</cp:revision>
  <dcterms:created xsi:type="dcterms:W3CDTF">2019-10-15T19:44:54Z</dcterms:created>
  <dcterms:modified xsi:type="dcterms:W3CDTF">2023-10-06T01:34:47Z</dcterms:modified>
</cp:coreProperties>
</file>