
<file path=[Content_Types].xml><?xml version="1.0" encoding="utf-8"?>
<Types xmlns="http://schemas.openxmlformats.org/package/2006/content-types"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353" r:id="rId3"/>
    <p:sldId id="306" r:id="rId4"/>
    <p:sldId id="322" r:id="rId5"/>
    <p:sldId id="299" r:id="rId6"/>
    <p:sldId id="300" r:id="rId7"/>
    <p:sldId id="260" r:id="rId8"/>
    <p:sldId id="301" r:id="rId9"/>
    <p:sldId id="257" r:id="rId10"/>
    <p:sldId id="302" r:id="rId11"/>
    <p:sldId id="261" r:id="rId12"/>
    <p:sldId id="280" r:id="rId13"/>
    <p:sldId id="307" r:id="rId14"/>
    <p:sldId id="281" r:id="rId15"/>
    <p:sldId id="282" r:id="rId16"/>
    <p:sldId id="295" r:id="rId17"/>
    <p:sldId id="283" r:id="rId18"/>
    <p:sldId id="284" r:id="rId19"/>
    <p:sldId id="285" r:id="rId20"/>
    <p:sldId id="286" r:id="rId21"/>
    <p:sldId id="297" r:id="rId22"/>
    <p:sldId id="308" r:id="rId23"/>
    <p:sldId id="270" r:id="rId24"/>
    <p:sldId id="296" r:id="rId25"/>
    <p:sldId id="298" r:id="rId26"/>
    <p:sldId id="271" r:id="rId27"/>
    <p:sldId id="356" r:id="rId28"/>
    <p:sldId id="272" r:id="rId29"/>
    <p:sldId id="287" r:id="rId30"/>
    <p:sldId id="273" r:id="rId31"/>
    <p:sldId id="309" r:id="rId32"/>
    <p:sldId id="310" r:id="rId33"/>
    <p:sldId id="311" r:id="rId34"/>
    <p:sldId id="294" r:id="rId35"/>
    <p:sldId id="290" r:id="rId36"/>
    <p:sldId id="291" r:id="rId37"/>
    <p:sldId id="292" r:id="rId38"/>
    <p:sldId id="293" r:id="rId39"/>
    <p:sldId id="312" r:id="rId40"/>
    <p:sldId id="357" r:id="rId4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983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110" y="37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20" Type="http://schemas.openxmlformats.org/officeDocument/2006/relationships/slide" Target="slides/slide19.xml"/><Relationship Id="rId41" Type="http://schemas.openxmlformats.org/officeDocument/2006/relationships/slide" Target="slides/slide40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2F5308-83BB-4E4E-A9BB-33957697406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8B09574-943D-423C-9048-2ABABB2B10F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A389596-EFA5-4BD5-BD98-6617D0320A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B8DDC94-426C-4F93-864C-7FF466B41F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8E27849-DCAE-4A3F-8135-65417198AE4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837394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FD32AF-0E9B-4A84-A1A5-20C9C99E69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2089DB8-69FF-40A3-ACA7-52E616AF158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D488B21-B07D-4922-A55F-2B517E70A9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82E477E-F3E5-48D7-9512-E7C6EAB64C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1A8FB38-A0BD-42D7-8972-73ACFD7229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661867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B78D1B-7200-4247-AEEE-F5373AFFAC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D77A63A-F953-449B-AF79-F437EB97A4B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24120A0-AA66-4FAC-9262-976560B552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641C148-704A-4ED3-B22A-4337959801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66ACD4-7599-416C-8FF8-5A9071B707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906655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0137EC-45AC-4EEB-BE48-929FB5EC16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8A47722-8DE7-49C5-88B6-29CF4C862CB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D9977CA-0010-48B2-817B-C71192DAE7C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7D25592-F289-4F87-BD9A-955D46B638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6EAF813-ED55-4FEE-B4DC-E984EBC40B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C9D7E4C-509E-4B49-ADAF-AD961D8515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653521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4A2FB1-1EDC-4915-9077-DFFEF0FC84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B23753A-C55E-4AC9-95AF-92A3BBC4E85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7A1BB04-AA4B-456A-93AD-8F1D931ED9B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9A2D113-735E-4A98-99A5-4BF1805EE18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5B4FAF0-C305-4B8E-9892-75BE561F1D9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F745AEC-C1E3-43EF-963B-04890B087B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C95559B-B9FD-4C3E-8161-DE6EC40873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5924519-A96F-42E2-BCE8-5C760F8396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252983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3A64EF-B992-4AB0-935D-C2FCEFEFEEF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0CF214B-4EE1-4E3C-AD41-14E202533F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CDB7E19-0089-4683-9620-94466ED44BB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31F4A25-AAEE-4200-B0EE-3FCBF3AF9C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10969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8CC6E15-3E78-4712-AA69-04D290CB07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EC8DF30-BF2C-4C10-B481-E0536F5DC4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EC94A82-8F34-4B57-8720-0E5858BBAC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020577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F1E7FA-89AB-4109-A7D8-C8A63D6BB9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BD4CF82-B78D-4870-9E0D-DDAE1B8A70B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7A2AE33-281C-43E0-90C1-221290ACE9C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B675221-689D-4C7F-A22A-2617A73FBC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C55B803-6A6E-43E3-B7B9-87A1D0046F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F6FB6F8-D5F7-4123-87FE-CF64CBB264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232912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CBE5E5-9646-4B92-A242-FF1D5179CE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62D5834-C18A-44CE-B80A-39E5DF9D523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DBD738D-8BCD-44F5-9FC5-062EAFA6327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11DE882-305C-4FEC-9000-7E23C3418C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693C226-7A2A-4735-9884-6CCF527901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FB7B36C-9C4B-4088-974E-47707227B9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824806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30980D-42A1-47C9-98FF-A5952F03033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3A38678-D759-4651-B18E-131B06ECABE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0CFE3F4-8536-4557-B162-8B23573427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631FA8E-86E7-4F97-93E8-403BC68F0B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25E9854-55F8-4CFE-AFE0-378D81C9D4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112596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22743C9-118D-4428-BEBB-D2F31CFEC17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6E66BC9-2EF4-4694-B8C4-C9D2904EE7F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4D1BDD3-2A87-4505-A9A9-4237C989B64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8D4BF4-296D-4193-BB4D-AF76A1C89C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556363E-811F-4806-965E-F79D14C3FC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35515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37102B2E-0154-49E6-A79D-53FF0119849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268CD37-FA0B-418C-8C51-F7A32547119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453A910-CB11-4423-8CF0-DE864F8C70B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CF22C78-EEA7-4A2E-A9B5-21D7DC0A17B7}" type="datetimeFigureOut">
              <a:rPr lang="en-US" smtClean="0"/>
              <a:t>1/31/2022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9A43FD-A1C9-4D2A-8B4B-E37ADB55E4B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91F6A36-CB53-4AAC-8700-367E2B3E445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2FD6FBC-148C-443D-AE15-1FC4360677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765888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4" Type="http://schemas.openxmlformats.org/officeDocument/2006/relationships/image" Target="../media/image10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5" Type="http://schemas.microsoft.com/office/2007/relationships/hdphoto" Target="../media/hdphoto2.wdp"/><Relationship Id="rId4" Type="http://schemas.openxmlformats.org/officeDocument/2006/relationships/image" Target="../media/image19.png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C70F22-163F-468A-8850-0E595FAE6CA9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1C4F10F-BC1C-49D6-9300-AEFF9F1FC87D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753609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pPr algn="ctr"/>
            <a:r>
              <a:rPr lang="en-US" sz="5400" b="1" dirty="0">
                <a:solidFill>
                  <a:srgbClr val="0070C0"/>
                </a:solidFill>
                <a:latin typeface="+mn-lt"/>
              </a:rPr>
              <a:t>6 Tips to make your Speech even better</a:t>
            </a:r>
          </a:p>
        </p:txBody>
      </p:sp>
    </p:spTree>
    <p:extLst>
      <p:ext uri="{BB962C8B-B14F-4D97-AF65-F5344CB8AC3E}">
        <p14:creationId xmlns:p14="http://schemas.microsoft.com/office/powerpoint/2010/main" val="133670676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DE7C0F-40DD-42B8-9C0D-8E0F13F4ED8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23EB12D-20F3-495B-B153-234B3A2918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364000" y="1825625"/>
            <a:ext cx="7313400" cy="4351338"/>
          </a:xfrm>
        </p:spPr>
        <p:txBody>
          <a:bodyPr/>
          <a:lstStyle/>
          <a:p>
            <a:r>
              <a:rPr lang="en-US" sz="3600" b="1" dirty="0"/>
              <a:t>1. Ask Questions</a:t>
            </a:r>
          </a:p>
          <a:p>
            <a:r>
              <a:rPr lang="en-US" sz="3600" b="1" dirty="0"/>
              <a:t>2. Activities</a:t>
            </a:r>
          </a:p>
          <a:p>
            <a:r>
              <a:rPr lang="en-US" sz="3600" b="1" dirty="0"/>
              <a:t>3. Picture tips</a:t>
            </a:r>
          </a:p>
          <a:p>
            <a:r>
              <a:rPr lang="en-US" sz="3600" b="1" dirty="0"/>
              <a:t>4. Vivid Supports</a:t>
            </a:r>
          </a:p>
          <a:p>
            <a:r>
              <a:rPr lang="en-US" sz="3600" b="1" dirty="0"/>
              <a:t>5. Stories</a:t>
            </a:r>
          </a:p>
          <a:p>
            <a:r>
              <a:rPr lang="en-US" sz="3600" b="1" dirty="0"/>
              <a:t>6. Transitions</a:t>
            </a:r>
          </a:p>
          <a:p>
            <a:r>
              <a:rPr lang="en-US" sz="3600" b="1" dirty="0"/>
              <a:t>7. Delivery and Zoom.</a:t>
            </a: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30767382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8820" y="609600"/>
            <a:ext cx="9436308" cy="1560576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sz="5400" b="1" dirty="0">
                <a:solidFill>
                  <a:schemeClr val="tx1"/>
                </a:solidFill>
                <a:latin typeface="+mn-lt"/>
              </a:rPr>
              <a:t>1. Ask Questions </a:t>
            </a:r>
          </a:p>
        </p:txBody>
      </p:sp>
    </p:spTree>
    <p:extLst>
      <p:ext uri="{BB962C8B-B14F-4D97-AF65-F5344CB8AC3E}">
        <p14:creationId xmlns:p14="http://schemas.microsoft.com/office/powerpoint/2010/main" val="32110042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2A3B7FCE-FB42-445F-9CC0-35DDC705D3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57040" y="128016"/>
            <a:ext cx="7770368" cy="5827776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D50D96F-A9A9-453E-9E86-37FA65F1EC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99360" y="365125"/>
            <a:ext cx="8854440" cy="1325563"/>
          </a:xfrm>
        </p:spPr>
        <p:txBody>
          <a:bodyPr/>
          <a:lstStyle/>
          <a:p>
            <a:r>
              <a:rPr lang="en-US" b="1" dirty="0"/>
              <a:t>A. Ask to connect with your audience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2E8AC0-1A88-42FC-B144-A0E4C0943B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9936" y="1927797"/>
            <a:ext cx="11103864" cy="4249166"/>
          </a:xfrm>
        </p:spPr>
        <p:txBody>
          <a:bodyPr>
            <a:normAutofit/>
          </a:bodyPr>
          <a:lstStyle/>
          <a:p>
            <a:r>
              <a:rPr lang="en-US" sz="3200" b="1" dirty="0"/>
              <a:t>Do you like hamburgers?</a:t>
            </a:r>
          </a:p>
          <a:p>
            <a:r>
              <a:rPr lang="en-US" sz="3200" b="1" dirty="0"/>
              <a:t>Steaks?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D91E45D-064A-4BC5-9FCF-2C53FEAB84F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54352" y="2519934"/>
            <a:ext cx="6248400" cy="38572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61761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50D96F-A9A9-453E-9E86-37FA65F1EC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55520" y="365125"/>
            <a:ext cx="9098280" cy="1325563"/>
          </a:xfrm>
        </p:spPr>
        <p:txBody>
          <a:bodyPr>
            <a:normAutofit/>
          </a:bodyPr>
          <a:lstStyle/>
          <a:p>
            <a:r>
              <a:rPr lang="en-US" b="1" dirty="0"/>
              <a:t>Follow-up after Asking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2E8AC0-1A88-42FC-B144-A0E4C0943B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82368" y="1825625"/>
            <a:ext cx="7907782" cy="4351338"/>
          </a:xfrm>
        </p:spPr>
        <p:txBody>
          <a:bodyPr>
            <a:normAutofit/>
          </a:bodyPr>
          <a:lstStyle/>
          <a:p>
            <a:r>
              <a:rPr lang="en-US" sz="3200" b="1" dirty="0"/>
              <a:t>Respond based on the answers you get</a:t>
            </a:r>
          </a:p>
          <a:p>
            <a:pPr lvl="1"/>
            <a:r>
              <a:rPr lang="en-US" sz="2800" b="1" dirty="0"/>
              <a:t>“Looks like most of you do and a few not so much. I want to convince you to cut back . . .”</a:t>
            </a:r>
          </a:p>
          <a:p>
            <a:r>
              <a:rPr lang="en-US" sz="3200" b="1" dirty="0"/>
              <a:t>Tap back into the responses you get later in your speech</a:t>
            </a:r>
          </a:p>
          <a:p>
            <a:pPr lvl="1"/>
            <a:r>
              <a:rPr lang="en-US" sz="2800" b="1" dirty="0"/>
              <a:t>“</a:t>
            </a:r>
            <a:r>
              <a:rPr lang="en-US" sz="2800" b="1" dirty="0" err="1"/>
              <a:t>Seana</a:t>
            </a:r>
            <a:r>
              <a:rPr lang="en-US" sz="2800" b="1" dirty="0"/>
              <a:t>, how are you feeling about steak now?”</a:t>
            </a:r>
          </a:p>
        </p:txBody>
      </p:sp>
    </p:spTree>
    <p:extLst>
      <p:ext uri="{BB962C8B-B14F-4D97-AF65-F5344CB8AC3E}">
        <p14:creationId xmlns:p14="http://schemas.microsoft.com/office/powerpoint/2010/main" val="2639306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70432" y="609600"/>
            <a:ext cx="8735568" cy="1600200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chemeClr val="tx1"/>
                </a:solidFill>
              </a:rPr>
              <a:t>B. Ask to arous</a:t>
            </a:r>
            <a:r>
              <a:rPr lang="en-US" b="1" dirty="0"/>
              <a:t>e curiosity</a:t>
            </a:r>
            <a:endParaRPr lang="en-US" b="1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9883" y="2362200"/>
            <a:ext cx="6370581" cy="3962400"/>
          </a:xfrm>
        </p:spPr>
        <p:txBody>
          <a:bodyPr>
            <a:noAutofit/>
          </a:bodyPr>
          <a:lstStyle/>
          <a:p>
            <a:r>
              <a:rPr lang="en-US" sz="3200" b="1" dirty="0"/>
              <a:t>“Tobacco grows quickly but what does the tobacco do to the land?</a:t>
            </a:r>
          </a:p>
          <a:p>
            <a:r>
              <a:rPr lang="en-US" sz="3200" b="1" dirty="0"/>
              <a:t>Let’s take a look.”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9ACE4A9-E2E0-4EB8-BF9C-FF5A3785AE1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34523" y="-164592"/>
            <a:ext cx="476759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33698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5696" y="591312"/>
            <a:ext cx="8001000" cy="1600200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chemeClr val="tx1"/>
                </a:solidFill>
              </a:rPr>
              <a:t>C. Ask to arouse wonder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7096" y="2033016"/>
            <a:ext cx="4794504" cy="3962400"/>
          </a:xfrm>
        </p:spPr>
        <p:txBody>
          <a:bodyPr>
            <a:noAutofit/>
          </a:bodyPr>
          <a:lstStyle/>
          <a:p>
            <a:r>
              <a:rPr lang="en-US" sz="3200" b="1" dirty="0"/>
              <a:t>The Cassini Spacecraft . . . </a:t>
            </a:r>
          </a:p>
          <a:p>
            <a:r>
              <a:rPr lang="en-US" sz="3200" b="1" dirty="0"/>
              <a:t>How did scientists get it to go so far?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943CF3A-E681-43B0-8E74-676F5DDEA4D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71748" y="591312"/>
            <a:ext cx="5567339" cy="436340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812D35B7-BC57-436F-9ADA-0FDC372FFE5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66812" y="2751963"/>
            <a:ext cx="6772275" cy="35147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28510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761488" y="609600"/>
            <a:ext cx="6821424" cy="1712976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sz="5400" b="1" dirty="0">
                <a:solidFill>
                  <a:schemeClr val="tx1"/>
                </a:solidFill>
                <a:latin typeface="+mn-lt"/>
              </a:rPr>
              <a:t>2. Activities</a:t>
            </a:r>
          </a:p>
        </p:txBody>
      </p:sp>
    </p:spTree>
    <p:extLst>
      <p:ext uri="{BB962C8B-B14F-4D97-AF65-F5344CB8AC3E}">
        <p14:creationId xmlns:p14="http://schemas.microsoft.com/office/powerpoint/2010/main" val="385771510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8656" y="609600"/>
            <a:ext cx="7933944" cy="1600200"/>
          </a:xfrm>
        </p:spPr>
        <p:txBody>
          <a:bodyPr>
            <a:normAutofit/>
          </a:bodyPr>
          <a:lstStyle/>
          <a:p>
            <a:r>
              <a:rPr lang="en-US" b="1" dirty="0"/>
              <a:t>A. </a:t>
            </a:r>
            <a:r>
              <a:rPr lang="en-US" b="1" dirty="0">
                <a:solidFill>
                  <a:schemeClr val="tx1"/>
                </a:solidFill>
              </a:rPr>
              <a:t>Do Demos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438656" y="2362200"/>
            <a:ext cx="4949952" cy="3962400"/>
          </a:xfrm>
        </p:spPr>
        <p:txBody>
          <a:bodyPr>
            <a:noAutofit/>
          </a:bodyPr>
          <a:lstStyle/>
          <a:p>
            <a:r>
              <a:rPr lang="en-US" sz="3200" b="1" dirty="0"/>
              <a:t>Brandon’s Basketball shots are a good example</a:t>
            </a:r>
          </a:p>
          <a:p>
            <a:r>
              <a:rPr lang="en-US" sz="3200" b="1" dirty="0"/>
              <a:t>Getting audience members to take those shots is even better.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E5363C3-7ADE-410A-B4BE-A37B9437524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21324" y="765049"/>
            <a:ext cx="5307400" cy="38831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40179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88720" y="408432"/>
            <a:ext cx="8183880" cy="1395984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chemeClr val="tx1"/>
                </a:solidFill>
              </a:rPr>
              <a:t>B. </a:t>
            </a:r>
            <a:r>
              <a:rPr lang="en-US" b="1" dirty="0"/>
              <a:t>Get people to do it</a:t>
            </a:r>
            <a:endParaRPr lang="en-US" b="1" dirty="0">
              <a:solidFill>
                <a:schemeClr val="tx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37488" y="2362200"/>
            <a:ext cx="3572256" cy="3962400"/>
          </a:xfrm>
        </p:spPr>
        <p:txBody>
          <a:bodyPr>
            <a:noAutofit/>
          </a:bodyPr>
          <a:lstStyle/>
          <a:p>
            <a:r>
              <a:rPr lang="en-US" sz="3200" b="1" dirty="0"/>
              <a:t>Give feedback as they do it</a:t>
            </a:r>
          </a:p>
          <a:p>
            <a:r>
              <a:rPr lang="en-US" sz="3200" b="1" dirty="0"/>
              <a:t>Can be a lot of fun.</a:t>
            </a:r>
          </a:p>
          <a:p>
            <a:pPr marL="0" indent="0">
              <a:buNone/>
            </a:pPr>
            <a:endParaRPr lang="en-US" b="1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BAC92E1-F707-401A-A2ED-49F30A776D9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20768" y="1579336"/>
            <a:ext cx="7357034" cy="4144808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C6419F59-68ED-4F0D-A1FB-3F0CB65681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75905" y="2362200"/>
            <a:ext cx="7101897" cy="42258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35836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1FB9B5-3CE3-4E28-8C18-004F0BAE126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In your group . . .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6429EA-8686-4232-A4FC-D4A5F729A0C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600" b="1" dirty="0"/>
              <a:t>Pretend your impromptu topic is “Riding Bikes”</a:t>
            </a:r>
          </a:p>
          <a:p>
            <a:r>
              <a:rPr lang="en-US" sz="3600" b="1" dirty="0"/>
              <a:t>Ask a question with </a:t>
            </a:r>
            <a:r>
              <a:rPr lang="en-US" sz="3600" b="1" dirty="0" err="1"/>
              <a:t>followup</a:t>
            </a:r>
            <a:endParaRPr lang="en-US" sz="3600" b="1" dirty="0"/>
          </a:p>
          <a:p>
            <a:r>
              <a:rPr lang="en-US" sz="3600" b="1" dirty="0"/>
              <a:t>Do a demo/activity</a:t>
            </a:r>
          </a:p>
          <a:p>
            <a:r>
              <a:rPr lang="en-US" sz="3600" b="1" dirty="0"/>
              <a:t>Even if it isn’t in your speech now.</a:t>
            </a:r>
          </a:p>
        </p:txBody>
      </p:sp>
    </p:spTree>
    <p:extLst>
      <p:ext uri="{BB962C8B-B14F-4D97-AF65-F5344CB8AC3E}">
        <p14:creationId xmlns:p14="http://schemas.microsoft.com/office/powerpoint/2010/main" val="37178227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sz="5400" b="1" dirty="0">
                <a:solidFill>
                  <a:schemeClr val="tx1"/>
                </a:solidFill>
                <a:latin typeface="+mn-lt"/>
              </a:rPr>
              <a:t>3. Vivid Supports</a:t>
            </a:r>
          </a:p>
        </p:txBody>
      </p:sp>
    </p:spTree>
    <p:extLst>
      <p:ext uri="{BB962C8B-B14F-4D97-AF65-F5344CB8AC3E}">
        <p14:creationId xmlns:p14="http://schemas.microsoft.com/office/powerpoint/2010/main" val="35838541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Start Each Point 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ts val="1200"/>
              </a:spcAft>
            </a:pPr>
            <a:r>
              <a:rPr lang="en-US" sz="3200" b="1" dirty="0"/>
              <a:t>with </a:t>
            </a:r>
            <a:r>
              <a:rPr lang="en-US" sz="4800" b="1" u="sng" dirty="0">
                <a:highlight>
                  <a:srgbClr val="FFFF00"/>
                </a:highlight>
              </a:rPr>
              <a:t>Vivid</a:t>
            </a:r>
            <a:r>
              <a:rPr lang="en-US" sz="3200" b="1" dirty="0"/>
              <a:t> Supports rather than more bullets, short supports</a:t>
            </a:r>
          </a:p>
          <a:p>
            <a:pPr>
              <a:spcAft>
                <a:spcPts val="1200"/>
              </a:spcAft>
            </a:pPr>
            <a:r>
              <a:rPr lang="en-US" sz="3200" b="1" dirty="0"/>
              <a:t>Keep their attention!</a:t>
            </a:r>
          </a:p>
          <a:p>
            <a:pPr>
              <a:spcAft>
                <a:spcPts val="1200"/>
              </a:spcAft>
            </a:pPr>
            <a:r>
              <a:rPr lang="en-US" sz="3200" b="1" dirty="0"/>
              <a:t>Here’s an example WITHOUT Vivid Supports . . .</a:t>
            </a:r>
          </a:p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4779286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Football caused CTE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Disease that affects the brain</a:t>
            </a:r>
          </a:p>
          <a:p>
            <a:r>
              <a:rPr lang="en-US" b="1" dirty="0"/>
              <a:t>Leads to confusion, depression</a:t>
            </a:r>
          </a:p>
          <a:p>
            <a:r>
              <a:rPr lang="en-US" b="1" dirty="0"/>
              <a:t>Result of head injuries</a:t>
            </a:r>
          </a:p>
          <a:p>
            <a:r>
              <a:rPr lang="en-US" b="1" dirty="0"/>
              <a:t>Common in Football.</a:t>
            </a:r>
          </a:p>
        </p:txBody>
      </p:sp>
    </p:spTree>
    <p:extLst>
      <p:ext uri="{BB962C8B-B14F-4D97-AF65-F5344CB8AC3E}">
        <p14:creationId xmlns:p14="http://schemas.microsoft.com/office/powerpoint/2010/main" val="20017730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 let’s do that with 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Vivid Supports</a:t>
            </a:r>
          </a:p>
          <a:p>
            <a:r>
              <a:rPr lang="en-US" b="1" dirty="0"/>
              <a:t>Really engaging stories, startling statistics, really strong expert opinion</a:t>
            </a:r>
          </a:p>
          <a:p>
            <a:r>
              <a:rPr lang="en-US" b="1" dirty="0"/>
              <a:t>Supports that REALLY get the audience’s attention.</a:t>
            </a:r>
          </a:p>
        </p:txBody>
      </p:sp>
    </p:spTree>
    <p:extLst>
      <p:ext uri="{BB962C8B-B14F-4D97-AF65-F5344CB8AC3E}">
        <p14:creationId xmlns:p14="http://schemas.microsoft.com/office/powerpoint/2010/main" val="8722184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Football caused CTE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67000" y="2514601"/>
            <a:ext cx="7315200" cy="406703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2286000" y="1600200"/>
            <a:ext cx="7620000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Shane </a:t>
            </a:r>
            <a:r>
              <a:rPr lang="en-US" sz="3200" b="1" dirty="0" err="1"/>
              <a:t>Dronett</a:t>
            </a:r>
            <a:r>
              <a:rPr lang="en-US" sz="3200" b="1" dirty="0"/>
              <a:t>, Denver Linebacker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70212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b="1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2286000" y="1828800"/>
            <a:ext cx="7675350" cy="1752600"/>
          </a:xfrm>
        </p:spPr>
        <p:txBody>
          <a:bodyPr>
            <a:noAutofit/>
          </a:bodyPr>
          <a:lstStyle/>
          <a:p>
            <a:r>
              <a:rPr lang="en-US" sz="3200" b="1" dirty="0"/>
              <a:t>Not alone</a:t>
            </a:r>
          </a:p>
          <a:p>
            <a:r>
              <a:rPr lang="en-US" sz="3200" b="1" dirty="0"/>
              <a:t>The Journal of American Medical Association, 2017</a:t>
            </a:r>
          </a:p>
        </p:txBody>
      </p:sp>
      <p:sp>
        <p:nvSpPr>
          <p:cNvPr id="7" name="Content Placeholder 3"/>
          <p:cNvSpPr txBox="1">
            <a:spLocks/>
          </p:cNvSpPr>
          <p:nvPr/>
        </p:nvSpPr>
        <p:spPr>
          <a:xfrm>
            <a:off x="2286000" y="3581400"/>
            <a:ext cx="7675350" cy="1752600"/>
          </a:xfrm>
          <a:prstGeom prst="rect">
            <a:avLst/>
          </a:prstGeom>
          <a:solidFill>
            <a:srgbClr val="00B0F0"/>
          </a:solidFill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gradFill>
                  <a:gsLst>
                    <a:gs pos="34000">
                      <a:schemeClr val="tx1">
                        <a:lumMod val="93000"/>
                      </a:schemeClr>
                    </a:gs>
                    <a:gs pos="0">
                      <a:schemeClr val="bg1">
                        <a:lumMod val="25000"/>
                        <a:lumOff val="75000"/>
                      </a:schemeClr>
                    </a:gs>
                    <a:gs pos="100000">
                      <a:schemeClr val="tx2">
                        <a:lumMod val="0"/>
                        <a:lumOff val="100000"/>
                      </a:schemeClr>
                    </a:gs>
                  </a:gsLst>
                  <a:lin ang="4800000" scaled="0"/>
                </a:gra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gradFill>
                  <a:gsLst>
                    <a:gs pos="34000">
                      <a:schemeClr val="tx1">
                        <a:lumMod val="93000"/>
                      </a:schemeClr>
                    </a:gs>
                    <a:gs pos="0">
                      <a:schemeClr val="bg1">
                        <a:lumMod val="25000"/>
                        <a:lumOff val="75000"/>
                      </a:schemeClr>
                    </a:gs>
                    <a:gs pos="100000">
                      <a:schemeClr val="tx2">
                        <a:lumMod val="0"/>
                        <a:lumOff val="100000"/>
                      </a:schemeClr>
                    </a:gs>
                  </a:gsLst>
                  <a:lin ang="4800000" scaled="0"/>
                </a:gra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gradFill>
                  <a:gsLst>
                    <a:gs pos="34000">
                      <a:schemeClr val="tx1">
                        <a:lumMod val="93000"/>
                      </a:schemeClr>
                    </a:gs>
                    <a:gs pos="0">
                      <a:schemeClr val="bg1">
                        <a:lumMod val="25000"/>
                        <a:lumOff val="75000"/>
                      </a:schemeClr>
                    </a:gs>
                    <a:gs pos="100000">
                      <a:schemeClr val="tx2">
                        <a:lumMod val="0"/>
                        <a:lumOff val="100000"/>
                      </a:schemeClr>
                    </a:gs>
                  </a:gsLst>
                  <a:lin ang="4800000" scaled="0"/>
                </a:gra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gradFill>
                  <a:gsLst>
                    <a:gs pos="34000">
                      <a:schemeClr val="tx1">
                        <a:lumMod val="93000"/>
                      </a:schemeClr>
                    </a:gs>
                    <a:gs pos="0">
                      <a:schemeClr val="bg1">
                        <a:lumMod val="25000"/>
                        <a:lumOff val="75000"/>
                      </a:schemeClr>
                    </a:gs>
                    <a:gs pos="100000">
                      <a:schemeClr val="tx2">
                        <a:lumMod val="0"/>
                        <a:lumOff val="100000"/>
                      </a:schemeClr>
                    </a:gs>
                  </a:gsLst>
                  <a:lin ang="4800000" scaled="0"/>
                </a:gra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gradFill>
                  <a:gsLst>
                    <a:gs pos="34000">
                      <a:schemeClr val="tx1">
                        <a:lumMod val="93000"/>
                      </a:schemeClr>
                    </a:gs>
                    <a:gs pos="0">
                      <a:schemeClr val="bg1">
                        <a:lumMod val="25000"/>
                        <a:lumOff val="75000"/>
                      </a:schemeClr>
                    </a:gs>
                    <a:gs pos="100000">
                      <a:schemeClr val="tx2">
                        <a:lumMod val="0"/>
                        <a:lumOff val="100000"/>
                      </a:schemeClr>
                    </a:gs>
                  </a:gsLst>
                  <a:lin ang="4800000" scaled="0"/>
                </a:gra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6600" b="1" dirty="0"/>
              <a:t>110 of 111 player brains had CTE.</a:t>
            </a:r>
          </a:p>
        </p:txBody>
      </p:sp>
    </p:spTree>
    <p:extLst>
      <p:ext uri="{BB962C8B-B14F-4D97-AF65-F5344CB8AC3E}">
        <p14:creationId xmlns:p14="http://schemas.microsoft.com/office/powerpoint/2010/main" val="40367007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uiExpand="1" build="allAtOnce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B4866A2-C6F0-4512-ACF2-EA67CBE385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3" name="cte video">
            <a:hlinkClick r:id="" action="ppaction://media"/>
            <a:extLst>
              <a:ext uri="{FF2B5EF4-FFF2-40B4-BE49-F238E27FC236}">
                <a16:creationId xmlns:a16="http://schemas.microsoft.com/office/drawing/2014/main" id="{13A8AAEB-E1C3-4A94-8547-E7F36CA8B96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452656" y="446463"/>
            <a:ext cx="9002713" cy="5064125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2877A285-149B-4F90-AE69-F4B8D9FED919}"/>
              </a:ext>
            </a:extLst>
          </p:cNvPr>
          <p:cNvSpPr txBox="1"/>
          <p:nvPr/>
        </p:nvSpPr>
        <p:spPr>
          <a:xfrm>
            <a:off x="838200" y="5591926"/>
            <a:ext cx="1075764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/>
              <a:t>No, you cannot use videos in your Impromptu Speeches</a:t>
            </a:r>
          </a:p>
          <a:p>
            <a:r>
              <a:rPr lang="en-US" sz="2800" b="1" dirty="0"/>
              <a:t>Yes, you can tell the story told in this news report in your speech!</a:t>
            </a:r>
          </a:p>
        </p:txBody>
      </p:sp>
    </p:spTree>
    <p:extLst>
      <p:ext uri="{BB962C8B-B14F-4D97-AF65-F5344CB8AC3E}">
        <p14:creationId xmlns:p14="http://schemas.microsoft.com/office/powerpoint/2010/main" val="32050661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94165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7CDD7F-3428-4B7C-BE98-3346F24977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52650" y="365126"/>
            <a:ext cx="7886700" cy="1920874"/>
          </a:xfrm>
        </p:spPr>
        <p:txBody>
          <a:bodyPr>
            <a:normAutofit/>
          </a:bodyPr>
          <a:lstStyle/>
          <a:p>
            <a:r>
              <a:rPr lang="en-US" b="1" dirty="0"/>
              <a:t>Make a first point for your speech on “Riding Bikes”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ED1F1C-020E-4AFA-9D09-C35EFFFDDAA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364000" y="2438400"/>
            <a:ext cx="7675350" cy="3738563"/>
          </a:xfrm>
        </p:spPr>
        <p:txBody>
          <a:bodyPr>
            <a:normAutofit/>
          </a:bodyPr>
          <a:lstStyle/>
          <a:p>
            <a:r>
              <a:rPr lang="en-US" sz="3200" dirty="0"/>
              <a:t>Does it start with a vivid support?</a:t>
            </a:r>
          </a:p>
          <a:p>
            <a:r>
              <a:rPr lang="en-US" sz="3200" dirty="0"/>
              <a:t>Do you have strong interest, evidence supports?</a:t>
            </a:r>
          </a:p>
          <a:p>
            <a:r>
              <a:rPr lang="en-US" sz="3200" b="1" dirty="0"/>
              <a:t>Add one in right now</a:t>
            </a:r>
            <a:r>
              <a:rPr lang="en-US" sz="3200" dirty="0"/>
              <a:t> . . . and then . . . </a:t>
            </a:r>
          </a:p>
        </p:txBody>
      </p:sp>
    </p:spTree>
    <p:extLst>
      <p:ext uri="{BB962C8B-B14F-4D97-AF65-F5344CB8AC3E}">
        <p14:creationId xmlns:p14="http://schemas.microsoft.com/office/powerpoint/2010/main" val="8208915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7CDD7F-3428-4B7C-BE98-3346F24977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52650" y="365126"/>
            <a:ext cx="7886700" cy="1920874"/>
          </a:xfrm>
        </p:spPr>
        <p:txBody>
          <a:bodyPr>
            <a:normAutofit/>
          </a:bodyPr>
          <a:lstStyle/>
          <a:p>
            <a:r>
              <a:rPr lang="en-US" b="1" dirty="0"/>
              <a:t>Share your vivid support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ED1F1C-020E-4AFA-9D09-C35EFFFDDAA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364000" y="2438400"/>
            <a:ext cx="7675350" cy="3738563"/>
          </a:xfrm>
        </p:spPr>
        <p:txBody>
          <a:bodyPr>
            <a:normAutofit/>
          </a:bodyPr>
          <a:lstStyle/>
          <a:p>
            <a:r>
              <a:rPr lang="en-US" sz="3200" dirty="0"/>
              <a:t>Group members be brutally honest</a:t>
            </a:r>
          </a:p>
          <a:p>
            <a:r>
              <a:rPr lang="en-US" sz="3200" dirty="0"/>
              <a:t>How much is it grabbing your attention?</a:t>
            </a:r>
          </a:p>
        </p:txBody>
      </p:sp>
    </p:spTree>
    <p:extLst>
      <p:ext uri="{BB962C8B-B14F-4D97-AF65-F5344CB8AC3E}">
        <p14:creationId xmlns:p14="http://schemas.microsoft.com/office/powerpoint/2010/main" val="12058011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sz="4800" b="1" dirty="0">
                <a:latin typeface="+mn-lt"/>
              </a:rPr>
              <a:t>4</a:t>
            </a:r>
            <a:r>
              <a:rPr lang="en-US" sz="4800" b="1" dirty="0">
                <a:solidFill>
                  <a:schemeClr val="tx1"/>
                </a:solidFill>
                <a:latin typeface="+mn-lt"/>
              </a:rPr>
              <a:t>. Stories</a:t>
            </a:r>
          </a:p>
        </p:txBody>
      </p:sp>
    </p:spTree>
    <p:extLst>
      <p:ext uri="{BB962C8B-B14F-4D97-AF65-F5344CB8AC3E}">
        <p14:creationId xmlns:p14="http://schemas.microsoft.com/office/powerpoint/2010/main" val="22723835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Jim’s trip to work Fall 2017.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23" r="2678"/>
          <a:stretch/>
        </p:blipFill>
        <p:spPr bwMode="auto">
          <a:xfrm>
            <a:off x="700315" y="1690688"/>
            <a:ext cx="10791370" cy="459638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Arrow: Down 3">
            <a:extLst>
              <a:ext uri="{FF2B5EF4-FFF2-40B4-BE49-F238E27FC236}">
                <a16:creationId xmlns:a16="http://schemas.microsoft.com/office/drawing/2014/main" id="{E4EF0A7B-B19F-4E29-830F-83C84D3B367D}"/>
              </a:ext>
            </a:extLst>
          </p:cNvPr>
          <p:cNvSpPr/>
          <p:nvPr/>
        </p:nvSpPr>
        <p:spPr>
          <a:xfrm>
            <a:off x="6096000" y="3084576"/>
            <a:ext cx="408432" cy="816864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00131395-9A02-4F42-838A-3A0067A502D3}"/>
              </a:ext>
            </a:extLst>
          </p:cNvPr>
          <p:cNvSpPr txBox="1"/>
          <p:nvPr/>
        </p:nvSpPr>
        <p:spPr>
          <a:xfrm>
            <a:off x="1154243" y="2106118"/>
            <a:ext cx="1150700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000" b="1" dirty="0"/>
              <a:t>Seattle U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BCF49052-10A4-4DE7-A6FE-AD2E7C91093A}"/>
              </a:ext>
            </a:extLst>
          </p:cNvPr>
          <p:cNvSpPr txBox="1"/>
          <p:nvPr/>
        </p:nvSpPr>
        <p:spPr>
          <a:xfrm>
            <a:off x="10203100" y="4244336"/>
            <a:ext cx="1236236" cy="4001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000" b="1" dirty="0"/>
              <a:t>Jim Home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73568BE-B2BF-4D5C-94F7-DA2562B8F278}"/>
              </a:ext>
            </a:extLst>
          </p:cNvPr>
          <p:cNvSpPr txBox="1"/>
          <p:nvPr/>
        </p:nvSpPr>
        <p:spPr>
          <a:xfrm>
            <a:off x="4518212" y="5788959"/>
            <a:ext cx="724796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Jim tells a story about being rear ended on the freeway!</a:t>
            </a:r>
          </a:p>
        </p:txBody>
      </p:sp>
    </p:spTree>
    <p:extLst>
      <p:ext uri="{BB962C8B-B14F-4D97-AF65-F5344CB8AC3E}">
        <p14:creationId xmlns:p14="http://schemas.microsoft.com/office/powerpoint/2010/main" val="6570031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7CDD7F-3428-4B7C-BE98-3346F24977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52650" y="365126"/>
            <a:ext cx="7886700" cy="1920874"/>
          </a:xfrm>
        </p:spPr>
        <p:txBody>
          <a:bodyPr>
            <a:normAutofit/>
          </a:bodyPr>
          <a:lstStyle/>
          <a:p>
            <a:r>
              <a:rPr lang="en-US" b="1" dirty="0"/>
              <a:t>Stories are a great Vivid Support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ED1F1C-020E-4AFA-9D09-C35EFFFDDAA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364000" y="2438400"/>
            <a:ext cx="7675350" cy="3738563"/>
          </a:xfrm>
        </p:spPr>
        <p:txBody>
          <a:bodyPr>
            <a:normAutofit/>
          </a:bodyPr>
          <a:lstStyle/>
          <a:p>
            <a:r>
              <a:rPr lang="en-US" sz="3200" dirty="0"/>
              <a:t>Flat versus Vivid</a:t>
            </a:r>
          </a:p>
          <a:p>
            <a:r>
              <a:rPr lang="en-US" sz="3200" dirty="0"/>
              <a:t>“I took a class but I hated the teacher”</a:t>
            </a:r>
          </a:p>
          <a:p>
            <a:r>
              <a:rPr lang="en-US" sz="3200" dirty="0"/>
              <a:t>What did you hate? What happened? Tell us—get to the parts that are interesting.</a:t>
            </a:r>
          </a:p>
        </p:txBody>
      </p:sp>
    </p:spTree>
    <p:extLst>
      <p:ext uri="{BB962C8B-B14F-4D97-AF65-F5344CB8AC3E}">
        <p14:creationId xmlns:p14="http://schemas.microsoft.com/office/powerpoint/2010/main" val="115768618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17CDD7F-3428-4B7C-BE98-3346F24977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52650" y="365126"/>
            <a:ext cx="7886700" cy="1920874"/>
          </a:xfrm>
        </p:spPr>
        <p:txBody>
          <a:bodyPr>
            <a:normAutofit/>
          </a:bodyPr>
          <a:lstStyle/>
          <a:p>
            <a:r>
              <a:rPr lang="en-US" b="1" dirty="0"/>
              <a:t>Good Stories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ED1F1C-020E-4AFA-9D09-C35EFFFDDAA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364000" y="2438400"/>
            <a:ext cx="7675350" cy="3738563"/>
          </a:xfrm>
        </p:spPr>
        <p:txBody>
          <a:bodyPr>
            <a:normAutofit/>
          </a:bodyPr>
          <a:lstStyle/>
          <a:p>
            <a:r>
              <a:rPr lang="en-US" sz="3200" dirty="0"/>
              <a:t>They are real</a:t>
            </a:r>
          </a:p>
          <a:p>
            <a:r>
              <a:rPr lang="en-US" sz="3200" dirty="0"/>
              <a:t>They are something unusual</a:t>
            </a:r>
          </a:p>
          <a:p>
            <a:r>
              <a:rPr lang="en-US" sz="3200" dirty="0"/>
              <a:t>They have impact</a:t>
            </a:r>
          </a:p>
          <a:p>
            <a:r>
              <a:rPr lang="en-US" sz="3200" dirty="0"/>
              <a:t>They create a “feel” that helps your speech.</a:t>
            </a:r>
          </a:p>
        </p:txBody>
      </p:sp>
    </p:spTree>
    <p:extLst>
      <p:ext uri="{BB962C8B-B14F-4D97-AF65-F5344CB8AC3E}">
        <p14:creationId xmlns:p14="http://schemas.microsoft.com/office/powerpoint/2010/main" val="34964849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Stories add depth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77058" y="1855579"/>
            <a:ext cx="6230391" cy="4486275"/>
          </a:xfrm>
        </p:spPr>
        <p:txBody>
          <a:bodyPr>
            <a:normAutofit/>
          </a:bodyPr>
          <a:lstStyle/>
          <a:p>
            <a:r>
              <a:rPr lang="en-US" sz="3200" b="1" dirty="0"/>
              <a:t>Take a Powerful event</a:t>
            </a:r>
          </a:p>
          <a:p>
            <a:r>
              <a:rPr lang="en-US" sz="3200" b="1" dirty="0"/>
              <a:t>Convey that event</a:t>
            </a:r>
          </a:p>
          <a:p>
            <a:r>
              <a:rPr lang="en-US" sz="3200" b="1" dirty="0"/>
              <a:t>Audience experiences that event. </a:t>
            </a:r>
          </a:p>
        </p:txBody>
      </p:sp>
    </p:spTree>
    <p:extLst>
      <p:ext uri="{BB962C8B-B14F-4D97-AF65-F5344CB8AC3E}">
        <p14:creationId xmlns:p14="http://schemas.microsoft.com/office/powerpoint/2010/main" val="9424038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5431" y="1378236"/>
            <a:ext cx="11721137" cy="30738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164637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Tell a story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364000" y="1825625"/>
            <a:ext cx="6246600" cy="4351338"/>
          </a:xfrm>
        </p:spPr>
        <p:txBody>
          <a:bodyPr/>
          <a:lstStyle/>
          <a:p>
            <a:r>
              <a:rPr lang="en-US" sz="3200" dirty="0"/>
              <a:t>Think about a powerful event</a:t>
            </a:r>
          </a:p>
          <a:p>
            <a:r>
              <a:rPr lang="en-US" sz="3200" dirty="0"/>
              <a:t>Get into Groups</a:t>
            </a:r>
          </a:p>
          <a:p>
            <a:r>
              <a:rPr lang="en-US" sz="3200" dirty="0"/>
              <a:t>Tell your story (1 to 2 minutes)</a:t>
            </a:r>
          </a:p>
          <a:p>
            <a:r>
              <a:rPr lang="en-US" sz="3200" dirty="0"/>
              <a:t>After each person—what stood out about the story?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8116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worked?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364000" y="1825625"/>
            <a:ext cx="6246600" cy="4351338"/>
          </a:xfrm>
        </p:spPr>
        <p:txBody>
          <a:bodyPr>
            <a:normAutofit/>
          </a:bodyPr>
          <a:lstStyle/>
          <a:p>
            <a:r>
              <a:rPr lang="en-US" sz="3200" dirty="0"/>
              <a:t>How long? </a:t>
            </a:r>
          </a:p>
          <a:p>
            <a:r>
              <a:rPr lang="en-US" sz="3200" dirty="0"/>
              <a:t>You now have . . . .</a:t>
            </a:r>
          </a:p>
          <a:p>
            <a:endParaRPr lang="en-US" sz="3200" dirty="0"/>
          </a:p>
          <a:p>
            <a:endParaRPr lang="en-US" sz="3200" dirty="0"/>
          </a:p>
          <a:p>
            <a:endParaRPr lang="en-US" sz="3200" dirty="0"/>
          </a:p>
          <a:p>
            <a:r>
              <a:rPr lang="en-US" sz="4000" b="1" dirty="0"/>
              <a:t>One person do it.</a:t>
            </a:r>
          </a:p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14F624DD-A751-4BF2-9D5E-D4766FA8D1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91201" y="577215"/>
            <a:ext cx="5089235" cy="38189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01961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Did it have the same impact?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364000" y="1825625"/>
            <a:ext cx="6246600" cy="4351338"/>
          </a:xfrm>
        </p:spPr>
        <p:txBody>
          <a:bodyPr>
            <a:normAutofit/>
          </a:bodyPr>
          <a:lstStyle/>
          <a:p>
            <a:r>
              <a:rPr lang="en-US" sz="3200" dirty="0"/>
              <a:t>How can you get the same impact in the same time? </a:t>
            </a:r>
          </a:p>
          <a:p>
            <a:r>
              <a:rPr lang="en-US" sz="3200" dirty="0"/>
              <a:t>Talk. Solve. Do it again.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170929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sz="4800" b="1" dirty="0">
                <a:latin typeface="+mn-lt"/>
              </a:rPr>
              <a:t>5</a:t>
            </a:r>
            <a:r>
              <a:rPr lang="en-US" sz="4800" b="1" dirty="0">
                <a:solidFill>
                  <a:schemeClr val="tx1"/>
                </a:solidFill>
                <a:latin typeface="+mn-lt"/>
              </a:rPr>
              <a:t>. Transitions</a:t>
            </a:r>
          </a:p>
        </p:txBody>
      </p:sp>
    </p:spTree>
    <p:extLst>
      <p:ext uri="{BB962C8B-B14F-4D97-AF65-F5344CB8AC3E}">
        <p14:creationId xmlns:p14="http://schemas.microsoft.com/office/powerpoint/2010/main" val="198505703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EDC22A0-1208-4A95-BC76-EEB438E3C8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9B9AC03-79E5-44CA-978D-3DB9AE06101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835730" y="270742"/>
            <a:ext cx="7657040" cy="586970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1900A1C-5780-4F42-8C0E-5B6B4620AC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4657436" cy="1325563"/>
          </a:xfrm>
          <a:solidFill>
            <a:schemeClr val="bg1"/>
          </a:solidFill>
        </p:spPr>
        <p:txBody>
          <a:bodyPr/>
          <a:lstStyle/>
          <a:p>
            <a:r>
              <a:rPr lang="en-US" dirty="0"/>
              <a:t>Thunder Mountain</a:t>
            </a:r>
          </a:p>
        </p:txBody>
      </p:sp>
    </p:spTree>
    <p:extLst>
      <p:ext uri="{BB962C8B-B14F-4D97-AF65-F5344CB8AC3E}">
        <p14:creationId xmlns:p14="http://schemas.microsoft.com/office/powerpoint/2010/main" val="3465703926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900A1C-5780-4F42-8C0E-5B6B4620AC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Space Mountain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EDC22A0-1208-4A95-BC76-EEB438E3C8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AD9A5A0-A47E-4FCE-AE98-D2555D48246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27469" y="1519878"/>
            <a:ext cx="8827222" cy="49628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60172371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</p:spPr>
        <p:txBody>
          <a:bodyPr>
            <a:noAutofit/>
          </a:bodyPr>
          <a:lstStyle/>
          <a:p>
            <a:endParaRPr lang="en-US" sz="6000" b="1" dirty="0">
              <a:solidFill>
                <a:srgbClr val="0070C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51709" y="2590801"/>
            <a:ext cx="9439563" cy="3535363"/>
          </a:xfrm>
        </p:spPr>
        <p:txBody>
          <a:bodyPr>
            <a:normAutofit/>
          </a:bodyPr>
          <a:lstStyle/>
          <a:p>
            <a:r>
              <a:rPr lang="en-US" sz="3200" b="1" dirty="0"/>
              <a:t>Transitions connect ideas from one point to the next</a:t>
            </a:r>
          </a:p>
          <a:p>
            <a:r>
              <a:rPr lang="en-US" sz="3200" b="1" dirty="0"/>
              <a:t>From one slide to the next.</a:t>
            </a:r>
          </a:p>
        </p:txBody>
      </p:sp>
    </p:spTree>
    <p:extLst>
      <p:ext uri="{BB962C8B-B14F-4D97-AF65-F5344CB8AC3E}">
        <p14:creationId xmlns:p14="http://schemas.microsoft.com/office/powerpoint/2010/main" val="34027818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089891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+mn-lt"/>
              </a:rPr>
              <a:t>Let’s try some transitions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819400" y="2064775"/>
            <a:ext cx="6019800" cy="4061390"/>
          </a:xfrm>
        </p:spPr>
        <p:txBody>
          <a:bodyPr>
            <a:noAutofit/>
          </a:bodyPr>
          <a:lstStyle/>
          <a:p>
            <a:r>
              <a:rPr lang="en-US" sz="3200" b="1" dirty="0"/>
              <a:t>Apple</a:t>
            </a:r>
          </a:p>
          <a:p>
            <a:r>
              <a:rPr lang="en-US" sz="3200" b="1" dirty="0"/>
              <a:t>Dancing</a:t>
            </a:r>
          </a:p>
          <a:p>
            <a:r>
              <a:rPr lang="en-US" sz="3200" b="1" dirty="0"/>
              <a:t>Seattle</a:t>
            </a:r>
          </a:p>
          <a:p>
            <a:r>
              <a:rPr lang="en-US" sz="3200" b="1" dirty="0"/>
              <a:t>Tree</a:t>
            </a:r>
          </a:p>
          <a:p>
            <a:r>
              <a:rPr lang="en-US" sz="3200" b="1" dirty="0"/>
              <a:t>Venn Diagram</a:t>
            </a:r>
          </a:p>
          <a:p>
            <a:r>
              <a:rPr lang="en-US" sz="3200" b="1" dirty="0"/>
              <a:t>Tennis.</a:t>
            </a:r>
          </a:p>
        </p:txBody>
      </p:sp>
    </p:spTree>
    <p:extLst>
      <p:ext uri="{BB962C8B-B14F-4D97-AF65-F5344CB8AC3E}">
        <p14:creationId xmlns:p14="http://schemas.microsoft.com/office/powerpoint/2010/main" val="49610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56744" y="330544"/>
            <a:ext cx="6781800" cy="990600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0070C0"/>
                </a:solidFill>
              </a:rPr>
              <a:t>Transition between these bullets slides pictures.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133600" y="1750542"/>
            <a:ext cx="3276600" cy="1935163"/>
          </a:xfrm>
        </p:spPr>
        <p:txBody>
          <a:bodyPr>
            <a:noAutofit/>
          </a:bodyPr>
          <a:lstStyle/>
          <a:p>
            <a:r>
              <a:rPr lang="en-US" sz="3200" b="1" dirty="0"/>
              <a:t>Artists can make a difference</a:t>
            </a:r>
          </a:p>
          <a:p>
            <a:r>
              <a:rPr lang="en-US" sz="3200" b="1" dirty="0"/>
              <a:t>Young people look to singers</a:t>
            </a: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7768" y="3381805"/>
            <a:ext cx="3276600" cy="3276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Content Placeholder 2"/>
          <p:cNvSpPr txBox="1">
            <a:spLocks/>
          </p:cNvSpPr>
          <p:nvPr/>
        </p:nvSpPr>
        <p:spPr>
          <a:xfrm>
            <a:off x="6248400" y="1828801"/>
            <a:ext cx="4114800" cy="1858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2800" b="1" dirty="0"/>
          </a:p>
        </p:txBody>
      </p:sp>
      <p:sp>
        <p:nvSpPr>
          <p:cNvPr id="4" name="TextBox 3"/>
          <p:cNvSpPr txBox="1"/>
          <p:nvPr/>
        </p:nvSpPr>
        <p:spPr>
          <a:xfrm>
            <a:off x="6248400" y="1828800"/>
            <a:ext cx="4267200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200" b="1" dirty="0" err="1"/>
              <a:t>Beyonce’s</a:t>
            </a:r>
            <a:r>
              <a:rPr lang="en-US" sz="3200" b="1" dirty="0"/>
              <a:t> songs speak on gender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200" b="1" dirty="0"/>
              <a:t>“If I were a boy”</a:t>
            </a:r>
          </a:p>
          <a:p>
            <a:endParaRPr lang="en-US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3710417"/>
            <a:ext cx="3534212" cy="2947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4E472069-1361-42FD-A545-198DBFF48A3A}"/>
              </a:ext>
            </a:extLst>
          </p:cNvPr>
          <p:cNvSpPr txBox="1"/>
          <p:nvPr/>
        </p:nvSpPr>
        <p:spPr>
          <a:xfrm>
            <a:off x="1038578" y="1512711"/>
            <a:ext cx="4809066" cy="522675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0B0BC85-B617-447F-BDE7-2B861874D1AB}"/>
              </a:ext>
            </a:extLst>
          </p:cNvPr>
          <p:cNvSpPr txBox="1"/>
          <p:nvPr/>
        </p:nvSpPr>
        <p:spPr>
          <a:xfrm>
            <a:off x="6152444" y="1560689"/>
            <a:ext cx="4809066" cy="522675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923183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52600" y="609600"/>
            <a:ext cx="7620000" cy="838200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0070C0"/>
                </a:solidFill>
              </a:rPr>
              <a:t>Transition from this (A Quiet Place)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76400" y="1571626"/>
            <a:ext cx="4614950" cy="2314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65457" y="4038601"/>
            <a:ext cx="4405184" cy="247791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6439930" y="2362200"/>
            <a:ext cx="3923270" cy="14097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>
                <a:solidFill>
                  <a:srgbClr val="0070C0"/>
                </a:solidFill>
              </a:rPr>
              <a:t>To this . . .  (Walking Dead) </a:t>
            </a:r>
          </a:p>
        </p:txBody>
      </p:sp>
    </p:spTree>
    <p:extLst>
      <p:ext uri="{BB962C8B-B14F-4D97-AF65-F5344CB8AC3E}">
        <p14:creationId xmlns:p14="http://schemas.microsoft.com/office/powerpoint/2010/main" val="231190815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5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822960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+mn-lt"/>
              </a:rPr>
              <a:t>Suggested transitions 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54545" y="1798321"/>
            <a:ext cx="9119007" cy="4327844"/>
          </a:xfrm>
        </p:spPr>
        <p:txBody>
          <a:bodyPr>
            <a:normAutofit lnSpcReduction="10000"/>
          </a:bodyPr>
          <a:lstStyle/>
          <a:p>
            <a:pPr>
              <a:spcAft>
                <a:spcPts val="1200"/>
              </a:spcAft>
            </a:pPr>
            <a:r>
              <a:rPr lang="en-US" sz="3200" b="1" dirty="0"/>
              <a:t>“Not only is ___, so is ____”</a:t>
            </a:r>
          </a:p>
          <a:p>
            <a:pPr>
              <a:spcAft>
                <a:spcPts val="1200"/>
              </a:spcAft>
            </a:pPr>
            <a:endParaRPr lang="en-US" sz="3200" b="1" dirty="0"/>
          </a:p>
          <a:p>
            <a:pPr>
              <a:spcAft>
                <a:spcPts val="1200"/>
              </a:spcAft>
            </a:pPr>
            <a:r>
              <a:rPr lang="en-US" sz="3200" b="1" dirty="0"/>
              <a:t>“_______ is a serious problem. That’s why we need _____________”</a:t>
            </a:r>
          </a:p>
          <a:p>
            <a:pPr>
              <a:spcAft>
                <a:spcPts val="1200"/>
              </a:spcAft>
            </a:pPr>
            <a:endParaRPr lang="en-US" sz="3200" b="1" dirty="0"/>
          </a:p>
          <a:p>
            <a:pPr>
              <a:spcAft>
                <a:spcPts val="1200"/>
              </a:spcAft>
            </a:pPr>
            <a:r>
              <a:rPr lang="en-US" sz="3200" b="1" dirty="0"/>
              <a:t>“Once you’ve got ____________, you need ____________. So, step 3 . . .”</a:t>
            </a:r>
          </a:p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24137404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+mn-lt"/>
              </a:rPr>
              <a:t>In your group . . .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819400" y="2590801"/>
            <a:ext cx="7396018" cy="3535363"/>
          </a:xfrm>
        </p:spPr>
        <p:txBody>
          <a:bodyPr>
            <a:noAutofit/>
          </a:bodyPr>
          <a:lstStyle/>
          <a:p>
            <a:r>
              <a:rPr lang="en-US" sz="3200" b="1" dirty="0"/>
              <a:t>Each person . . . </a:t>
            </a:r>
          </a:p>
          <a:p>
            <a:r>
              <a:rPr lang="en-US" sz="3200" b="1" dirty="0"/>
              <a:t>Think of TWO main points for your “Riding Bikes” topic</a:t>
            </a:r>
          </a:p>
          <a:p>
            <a:r>
              <a:rPr lang="en-US" sz="3200" b="1" dirty="0"/>
              <a:t>Come up with a one sentence transition from one slide to the next</a:t>
            </a:r>
          </a:p>
          <a:p>
            <a:r>
              <a:rPr lang="en-US" sz="3200" b="1" dirty="0"/>
              <a:t>Present your transition to your group.</a:t>
            </a:r>
          </a:p>
        </p:txBody>
      </p:sp>
    </p:spTree>
    <p:extLst>
      <p:ext uri="{BB962C8B-B14F-4D97-AF65-F5344CB8AC3E}">
        <p14:creationId xmlns:p14="http://schemas.microsoft.com/office/powerpoint/2010/main" val="17931743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0800" y="609600"/>
            <a:ext cx="6781800" cy="1600200"/>
          </a:xfrm>
        </p:spPr>
        <p:txBody>
          <a:bodyPr>
            <a:norm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+mn-lt"/>
              </a:rPr>
              <a:t>Put this into action in your Impromptu Practice Today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70F1D6ED-5306-4349-B50A-026FC5F8546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39490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</TotalTime>
  <Words>786</Words>
  <Application>Microsoft Office PowerPoint</Application>
  <PresentationFormat>Widescreen</PresentationFormat>
  <Paragraphs>127</Paragraphs>
  <Slides>40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40</vt:i4>
      </vt:variant>
    </vt:vector>
  </HeadingPairs>
  <TitlesOfParts>
    <vt:vector size="44" baseType="lpstr">
      <vt:lpstr>Arial</vt:lpstr>
      <vt:lpstr>Calibri</vt:lpstr>
      <vt:lpstr>Calibri Light</vt:lpstr>
      <vt:lpstr>Office Theme</vt:lpstr>
      <vt:lpstr>PowerPoint Presentation</vt:lpstr>
      <vt:lpstr>6 Tips to make your Speech even better</vt:lpstr>
      <vt:lpstr>PowerPoint Presentation</vt:lpstr>
      <vt:lpstr>1. Ask Questions </vt:lpstr>
      <vt:lpstr>A. Ask to connect with your audience</vt:lpstr>
      <vt:lpstr>Follow-up after Asking</vt:lpstr>
      <vt:lpstr>B. Ask to arouse curiosity</vt:lpstr>
      <vt:lpstr>C. Ask to arouse wonder</vt:lpstr>
      <vt:lpstr>2. Activities</vt:lpstr>
      <vt:lpstr>A. Do Demos</vt:lpstr>
      <vt:lpstr>B. Get people to do it</vt:lpstr>
      <vt:lpstr>In your group . . .</vt:lpstr>
      <vt:lpstr>3. Vivid Supports</vt:lpstr>
      <vt:lpstr>Start Each Point . . . </vt:lpstr>
      <vt:lpstr>Football caused CTE</vt:lpstr>
      <vt:lpstr>Now let’s do that with . . . </vt:lpstr>
      <vt:lpstr>Football caused CTE</vt:lpstr>
      <vt:lpstr>PowerPoint Presentation</vt:lpstr>
      <vt:lpstr>PowerPoint Presentation</vt:lpstr>
      <vt:lpstr>Make a first point for your speech on “Riding Bikes”</vt:lpstr>
      <vt:lpstr>Share your vivid support</vt:lpstr>
      <vt:lpstr>4. Stories</vt:lpstr>
      <vt:lpstr>Jim’s trip to work Fall 2017. . .</vt:lpstr>
      <vt:lpstr>Stories are a great Vivid Support</vt:lpstr>
      <vt:lpstr>Good Stories</vt:lpstr>
      <vt:lpstr>Stories add depth</vt:lpstr>
      <vt:lpstr>PowerPoint Presentation</vt:lpstr>
      <vt:lpstr>Tell a story</vt:lpstr>
      <vt:lpstr>What worked?</vt:lpstr>
      <vt:lpstr>Did it have the same impact?</vt:lpstr>
      <vt:lpstr>5. Transitions</vt:lpstr>
      <vt:lpstr>Thunder Mountain</vt:lpstr>
      <vt:lpstr>Space Mountain</vt:lpstr>
      <vt:lpstr>PowerPoint Presentation</vt:lpstr>
      <vt:lpstr>Let’s try some transitions</vt:lpstr>
      <vt:lpstr>Transition between these bullets slides pictures. . . </vt:lpstr>
      <vt:lpstr>Transition from this (A Quiet Place)</vt:lpstr>
      <vt:lpstr>Suggested transitions . . . </vt:lpstr>
      <vt:lpstr>In your group . . . </vt:lpstr>
      <vt:lpstr>Put this into action in your Impromptu Practice Today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Jim Climb the Mountain</dc:creator>
  <cp:lastModifiedBy>Jim Climb the Mountain</cp:lastModifiedBy>
  <cp:revision>4</cp:revision>
  <dcterms:created xsi:type="dcterms:W3CDTF">2022-02-01T07:27:57Z</dcterms:created>
  <dcterms:modified xsi:type="dcterms:W3CDTF">2022-02-01T07:36:20Z</dcterms:modified>
</cp:coreProperties>
</file>