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48" r:id="rId1"/>
  </p:sldMasterIdLst>
  <p:sldIdLst>
    <p:sldId id="256" r:id="rId2"/>
    <p:sldId id="267" r:id="rId3"/>
    <p:sldId id="258" r:id="rId4"/>
    <p:sldId id="259" r:id="rId5"/>
    <p:sldId id="266" r:id="rId6"/>
    <p:sldId id="260" r:id="rId7"/>
    <p:sldId id="261" r:id="rId8"/>
    <p:sldId id="262" r:id="rId9"/>
    <p:sldId id="263" r:id="rId10"/>
    <p:sldId id="264" r:id="rId11"/>
    <p:sldId id="265" r:id="rId12"/>
    <p:sldId id="270" r:id="rId13"/>
    <p:sldId id="271" r:id="rId14"/>
    <p:sldId id="272" r:id="rId15"/>
    <p:sldId id="273" r:id="rId16"/>
    <p:sldId id="276" r:id="rId17"/>
    <p:sldId id="277" r:id="rId18"/>
    <p:sldId id="278" r:id="rId19"/>
    <p:sldId id="279" r:id="rId20"/>
    <p:sldId id="280" r:id="rId21"/>
    <p:sldId id="281" r:id="rId22"/>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7983" autoAdjust="0"/>
    <p:restoredTop sz="94660"/>
  </p:normalViewPr>
  <p:slideViewPr>
    <p:cSldViewPr snapToGrid="0">
      <p:cViewPr varScale="1">
        <p:scale>
          <a:sx n="149" d="100"/>
          <a:sy n="149" d="100"/>
        </p:scale>
        <p:origin x="108" y="496"/>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ableStyles" Target="tableStyle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Ref idx="1003">
        <a:schemeClr val="bg2"/>
      </p:bgRef>
    </p:bg>
    <p:spTree>
      <p:nvGrpSpPr>
        <p:cNvPr id="1" name=""/>
        <p:cNvGrpSpPr/>
        <p:nvPr/>
      </p:nvGrpSpPr>
      <p:grpSpPr>
        <a:xfrm>
          <a:off x="0" y="0"/>
          <a:ext cx="0" cy="0"/>
          <a:chOff x="0" y="0"/>
          <a:chExt cx="0" cy="0"/>
        </a:xfrm>
      </p:grpSpPr>
      <p:pic>
        <p:nvPicPr>
          <p:cNvPr id="7" name="Picture 6" descr="Celestia-R1---OverlayTitle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ctrTitle"/>
          </p:nvPr>
        </p:nvSpPr>
        <p:spPr>
          <a:xfrm>
            <a:off x="3962399" y="1964267"/>
            <a:ext cx="7197726" cy="2421464"/>
          </a:xfrm>
        </p:spPr>
        <p:txBody>
          <a:bodyPr anchor="b">
            <a:normAutofit/>
          </a:bodyPr>
          <a:lstStyle>
            <a:lvl1pPr algn="r">
              <a:defRPr sz="4800">
                <a:effectLst/>
              </a:defRPr>
            </a:lvl1pPr>
          </a:lstStyle>
          <a:p>
            <a:r>
              <a:rPr lang="en-US"/>
              <a:t>Click to edit Master title style</a:t>
            </a:r>
            <a:endParaRPr lang="en-US" dirty="0"/>
          </a:p>
        </p:txBody>
      </p:sp>
      <p:sp>
        <p:nvSpPr>
          <p:cNvPr id="3" name="Subtitle 2"/>
          <p:cNvSpPr>
            <a:spLocks noGrp="1"/>
          </p:cNvSpPr>
          <p:nvPr>
            <p:ph type="subTitle" idx="1"/>
          </p:nvPr>
        </p:nvSpPr>
        <p:spPr>
          <a:xfrm>
            <a:off x="3962399" y="4385732"/>
            <a:ext cx="7197726" cy="1405467"/>
          </a:xfrm>
        </p:spPr>
        <p:txBody>
          <a:bodyPr anchor="t">
            <a:normAutofit/>
          </a:bodyPr>
          <a:lstStyle>
            <a:lvl1pPr marL="0" indent="0" algn="r">
              <a:buNone/>
              <a:defRPr sz="1800" cap="all">
                <a:solidFill>
                  <a:schemeClr val="tx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a:xfrm>
            <a:off x="8932558" y="5870575"/>
            <a:ext cx="1600200" cy="377825"/>
          </a:xfrm>
        </p:spPr>
        <p:txBody>
          <a:bodyPr/>
          <a:lstStyle/>
          <a:p>
            <a:fld id="{B61BEF0D-F0BB-DE4B-95CE-6DB70DBA9567}" type="datetimeFigureOut">
              <a:rPr lang="en-US" dirty="0"/>
              <a:pPr/>
              <a:t>1/7/2023</a:t>
            </a:fld>
            <a:endParaRPr lang="en-US" dirty="0"/>
          </a:p>
        </p:txBody>
      </p:sp>
      <p:sp>
        <p:nvSpPr>
          <p:cNvPr id="5" name="Footer Placeholder 4"/>
          <p:cNvSpPr>
            <a:spLocks noGrp="1"/>
          </p:cNvSpPr>
          <p:nvPr>
            <p:ph type="ftr" sz="quarter" idx="11"/>
          </p:nvPr>
        </p:nvSpPr>
        <p:spPr>
          <a:xfrm>
            <a:off x="3962399" y="5870575"/>
            <a:ext cx="4893958" cy="377825"/>
          </a:xfrm>
        </p:spPr>
        <p:txBody>
          <a:bodyPr/>
          <a:lstStyle/>
          <a:p>
            <a:endParaRPr lang="en-US" dirty="0"/>
          </a:p>
        </p:txBody>
      </p:sp>
      <p:sp>
        <p:nvSpPr>
          <p:cNvPr id="6" name="Slide Number Placeholder 5"/>
          <p:cNvSpPr>
            <a:spLocks noGrp="1"/>
          </p:cNvSpPr>
          <p:nvPr>
            <p:ph type="sldNum" sz="quarter" idx="12"/>
          </p:nvPr>
        </p:nvSpPr>
        <p:spPr>
          <a:xfrm>
            <a:off x="10608958" y="5870575"/>
            <a:ext cx="551167" cy="377825"/>
          </a:xfrm>
        </p:spPr>
        <p:txBody>
          <a:bodyPr/>
          <a:lstStyle/>
          <a:p>
            <a:fld id="{D57F1E4F-1CFF-5643-939E-217C01CDF565}" type="slidenum">
              <a:rPr lang="en-US" dirty="0"/>
              <a:pPr/>
              <a:t>‹#›</a:t>
            </a:fld>
            <a:endParaRPr lang="en-US" dirty="0"/>
          </a:p>
        </p:txBody>
      </p:sp>
    </p:spTree>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pic>
        <p:nvPicPr>
          <p:cNvPr id="7" name="Picture 6"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nchor="ct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1/7/2023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pic>
        <p:nvPicPr>
          <p:cNvPr id="7" name="Picture 6"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a:xfrm>
            <a:off x="685800" y="3308581"/>
            <a:ext cx="10131427" cy="1468800"/>
          </a:xfrm>
        </p:spPr>
        <p:txBody>
          <a:bodyPr anchor="b"/>
          <a:lstStyle>
            <a:lvl1pPr algn="l">
              <a:defRPr sz="4000" b="0" cap="all"/>
            </a:lvl1pPr>
          </a:lstStyle>
          <a:p>
            <a:r>
              <a:rPr lang="en-US"/>
              <a:t>Click to edit Master title style</a:t>
            </a:r>
            <a:endParaRPr lang="en-US" dirty="0"/>
          </a:p>
        </p:txBody>
      </p:sp>
      <p:sp>
        <p:nvSpPr>
          <p:cNvPr id="3" name="Text Placeholder 2"/>
          <p:cNvSpPr>
            <a:spLocks noGrp="1"/>
          </p:cNvSpPr>
          <p:nvPr>
            <p:ph type="body" idx="1"/>
          </p:nvPr>
        </p:nvSpPr>
        <p:spPr>
          <a:xfrm>
            <a:off x="685799" y="4777381"/>
            <a:ext cx="10131428" cy="860400"/>
          </a:xfrm>
        </p:spPr>
        <p:txBody>
          <a:bodyPr anchor="t">
            <a:normAutofit/>
          </a:bodyPr>
          <a:lstStyle>
            <a:lvl1pPr marL="0" indent="0" algn="l">
              <a:buNone/>
              <a:defRPr sz="2000" cap="all">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1/7/2023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pic>
        <p:nvPicPr>
          <p:cNvPr id="8" name="Picture 7"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85802" y="2142067"/>
            <a:ext cx="4995334" cy="3649134"/>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821895" y="2142067"/>
            <a:ext cx="4995332" cy="3649133"/>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B61BEF0D-F0BB-DE4B-95CE-6DB70DBA9567}" type="datetimeFigureOut">
              <a:rPr lang="en-US" dirty="0"/>
              <a:pPr/>
              <a:t>1/7/2023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973670" y="2218267"/>
            <a:ext cx="4709054" cy="576262"/>
          </a:xfrm>
        </p:spPr>
        <p:txBody>
          <a:bodyPr anchor="b">
            <a:noAutofit/>
          </a:bodyPr>
          <a:lstStyle>
            <a:lvl1pPr marL="0" indent="0">
              <a:buNone/>
              <a:defRPr sz="28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85801" y="2870201"/>
            <a:ext cx="4996923" cy="2920998"/>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096003" y="2226734"/>
            <a:ext cx="4722813" cy="576262"/>
          </a:xfrm>
        </p:spPr>
        <p:txBody>
          <a:bodyPr anchor="b">
            <a:noAutofit/>
          </a:bodyPr>
          <a:lstStyle>
            <a:lvl1pPr marL="0" indent="0">
              <a:buNone/>
              <a:defRPr sz="28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823483" y="2870201"/>
            <a:ext cx="4995334" cy="2920998"/>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B61BEF0D-F0BB-DE4B-95CE-6DB70DBA9567}" type="datetimeFigureOut">
              <a:rPr lang="en-US" dirty="0"/>
              <a:pPr/>
              <a:t>1/7/2023</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pic>
        <p:nvPicPr>
          <p:cNvPr id="6" name="Picture 5"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B61BEF0D-F0BB-DE4B-95CE-6DB70DBA9567}" type="datetimeFigureOut">
              <a:rPr lang="en-US" dirty="0"/>
              <a:pPr/>
              <a:t>1/7/2023</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pic>
        <p:nvPicPr>
          <p:cNvPr id="5" name="Picture 4"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Date Placeholder 1"/>
          <p:cNvSpPr>
            <a:spLocks noGrp="1"/>
          </p:cNvSpPr>
          <p:nvPr>
            <p:ph type="dt" sz="half" idx="10"/>
          </p:nvPr>
        </p:nvSpPr>
        <p:spPr/>
        <p:txBody>
          <a:bodyPr/>
          <a:lstStyle/>
          <a:p>
            <a:fld id="{B61BEF0D-F0BB-DE4B-95CE-6DB70DBA9567}" type="datetimeFigureOut">
              <a:rPr lang="en-US" dirty="0"/>
              <a:pPr/>
              <a:t>1/7/2023</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pic>
        <p:nvPicPr>
          <p:cNvPr id="8" name="Picture 7"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a:xfrm>
            <a:off x="685800" y="2074333"/>
            <a:ext cx="3680885" cy="1371600"/>
          </a:xfrm>
        </p:spPr>
        <p:txBody>
          <a:bodyPr anchor="b">
            <a:normAutofit/>
          </a:bodyPr>
          <a:lstStyle>
            <a:lvl1pPr algn="l">
              <a:defRPr sz="2400" b="0"/>
            </a:lvl1pPr>
          </a:lstStyle>
          <a:p>
            <a:r>
              <a:rPr lang="en-US"/>
              <a:t>Click to edit Master title style</a:t>
            </a:r>
            <a:endParaRPr lang="en-US" dirty="0"/>
          </a:p>
        </p:txBody>
      </p:sp>
      <p:sp>
        <p:nvSpPr>
          <p:cNvPr id="3" name="Content Placeholder 2"/>
          <p:cNvSpPr>
            <a:spLocks noGrp="1"/>
          </p:cNvSpPr>
          <p:nvPr>
            <p:ph idx="1"/>
          </p:nvPr>
        </p:nvSpPr>
        <p:spPr>
          <a:xfrm>
            <a:off x="4648201" y="609601"/>
            <a:ext cx="6169026" cy="5181600"/>
          </a:xfrm>
        </p:spPr>
        <p:txBody>
          <a:bodyPr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85800" y="3445933"/>
            <a:ext cx="3680885" cy="1828800"/>
          </a:xfrm>
        </p:spPr>
        <p:txBody>
          <a:bodyPr anchor="t">
            <a:normAutofit/>
          </a:bodyPr>
          <a:lstStyle>
            <a:lvl1pPr marL="0" indent="0">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B61BEF0D-F0BB-DE4B-95CE-6DB70DBA9567}" type="datetimeFigureOut">
              <a:rPr lang="en-US" dirty="0"/>
              <a:pPr/>
              <a:t>1/7/2023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pic>
        <p:nvPicPr>
          <p:cNvPr id="8" name="Picture 7"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a:xfrm>
            <a:off x="685800" y="1600200"/>
            <a:ext cx="6164653" cy="1371600"/>
          </a:xfrm>
        </p:spPr>
        <p:txBody>
          <a:bodyPr anchor="b">
            <a:normAutofit/>
          </a:bodyPr>
          <a:lstStyle>
            <a:lvl1pPr algn="l">
              <a:defRPr sz="2800" b="0"/>
            </a:lvl1pPr>
          </a:lstStyle>
          <a:p>
            <a:r>
              <a:rPr lang="en-US"/>
              <a:t>Click to edit Master title style</a:t>
            </a:r>
            <a:endParaRPr lang="en-US" dirty="0"/>
          </a:p>
        </p:txBody>
      </p:sp>
      <p:sp>
        <p:nvSpPr>
          <p:cNvPr id="14" name="Picture Placeholder 2"/>
          <p:cNvSpPr>
            <a:spLocks noGrp="1" noChangeAspect="1"/>
          </p:cNvSpPr>
          <p:nvPr>
            <p:ph type="pic" idx="1"/>
          </p:nvPr>
        </p:nvSpPr>
        <p:spPr>
          <a:xfrm>
            <a:off x="7536253" y="914400"/>
            <a:ext cx="3280974" cy="4572000"/>
          </a:xfrm>
          <a:prstGeom prst="roundRect">
            <a:avLst>
              <a:gd name="adj" fmla="val 4280"/>
            </a:avLst>
          </a:prstGeom>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685800" y="2971800"/>
            <a:ext cx="6164653" cy="1828800"/>
          </a:xfrm>
        </p:spPr>
        <p:txBody>
          <a:bodyPr anchor="t">
            <a:normAutofit/>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B61BEF0D-F0BB-DE4B-95CE-6DB70DBA9567}" type="datetimeFigureOut">
              <a:rPr lang="en-US" dirty="0"/>
              <a:pPr/>
              <a:t>1/7/2023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pic>
        <p:nvPicPr>
          <p:cNvPr id="8" name="Picture 7"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a:xfrm>
            <a:off x="685800" y="4732865"/>
            <a:ext cx="10131427"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1371600" y="932112"/>
            <a:ext cx="8759827" cy="3164976"/>
          </a:xfrm>
          <a:prstGeom prst="roundRect">
            <a:avLst>
              <a:gd name="adj" fmla="val 4380"/>
            </a:avLst>
          </a:prstGeom>
          <a:ln w="50800" cap="sq" cmpd="dbl">
            <a:gradFill flip="none" rotWithShape="1">
              <a:gsLst>
                <a:gs pos="0">
                  <a:srgbClr val="FFFFFF"/>
                </a:gs>
                <a:gs pos="100000">
                  <a:schemeClr val="tx1">
                    <a:alpha val="0"/>
                  </a:schemeClr>
                </a:gs>
              </a:gsLst>
              <a:path path="circle">
                <a:fillToRect l="50000" t="50000" r="50000" b="50000"/>
              </a:path>
              <a:tileRect/>
            </a:gradFill>
            <a:miter lim="800000"/>
          </a:ln>
          <a:effectLst>
            <a:outerShdw blurRad="254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685800" y="5299603"/>
            <a:ext cx="10131427" cy="49371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B61BEF0D-F0BB-DE4B-95CE-6DB70DBA9567}" type="datetimeFigureOut">
              <a:rPr lang="en-US" dirty="0"/>
              <a:pPr/>
              <a:t>1/7/2023</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pic>
        <p:nvPicPr>
          <p:cNvPr id="7" name="Picture 6"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a:xfrm>
            <a:off x="685801" y="609601"/>
            <a:ext cx="10131427" cy="3124199"/>
          </a:xfrm>
        </p:spPr>
        <p:txBody>
          <a:bodyPr anchor="ctr">
            <a:normAutofit/>
          </a:bodyPr>
          <a:lstStyle>
            <a:lvl1pPr algn="l">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685800" y="4343400"/>
            <a:ext cx="10131428" cy="1447800"/>
          </a:xfrm>
        </p:spPr>
        <p:txBody>
          <a:bodyPr anchor="ctr">
            <a:normAutofit/>
          </a:bodyPr>
          <a:lstStyle>
            <a:lvl1pPr marL="0" indent="0" algn="l">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1/7/2023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pic>
        <p:nvPicPr>
          <p:cNvPr id="16" name="Picture 15"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15" name="TextBox 14"/>
          <p:cNvSpPr txBox="1"/>
          <p:nvPr/>
        </p:nvSpPr>
        <p:spPr>
          <a:xfrm>
            <a:off x="10237867" y="2743200"/>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latin typeface="Tahoma" panose="020B0604030504040204" pitchFamily="34" charset="0"/>
              </a:rPr>
              <a:t>”</a:t>
            </a:r>
          </a:p>
        </p:txBody>
      </p:sp>
      <p:sp>
        <p:nvSpPr>
          <p:cNvPr id="11" name="TextBox 10"/>
          <p:cNvSpPr txBox="1"/>
          <p:nvPr/>
        </p:nvSpPr>
        <p:spPr>
          <a:xfrm>
            <a:off x="488275" y="823337"/>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latin typeface="Tahoma" panose="020B0604030504040204" pitchFamily="34" charset="0"/>
              </a:rPr>
              <a:t>“</a:t>
            </a:r>
          </a:p>
        </p:txBody>
      </p:sp>
      <p:sp>
        <p:nvSpPr>
          <p:cNvPr id="2" name="Title 1"/>
          <p:cNvSpPr>
            <a:spLocks noGrp="1"/>
          </p:cNvSpPr>
          <p:nvPr>
            <p:ph type="title"/>
          </p:nvPr>
        </p:nvSpPr>
        <p:spPr>
          <a:xfrm>
            <a:off x="992267" y="609601"/>
            <a:ext cx="9550399" cy="2743199"/>
          </a:xfrm>
        </p:spPr>
        <p:txBody>
          <a:bodyPr anchor="ctr">
            <a:normAutofit/>
          </a:bodyPr>
          <a:lstStyle>
            <a:lvl1pPr algn="l">
              <a:defRPr sz="3200" b="0" cap="none">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1097875" y="3352800"/>
            <a:ext cx="9339184" cy="381000"/>
          </a:xfrm>
        </p:spPr>
        <p:txBody>
          <a:bodyPr anchor="ctr"/>
          <a:lstStyle>
            <a:lvl1pPr marL="0" indent="0">
              <a:buFontTx/>
              <a:buNone/>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87465" y="4343400"/>
            <a:ext cx="10152367" cy="1447800"/>
          </a:xfrm>
        </p:spPr>
        <p:txBody>
          <a:bodyPr anchor="ctr">
            <a:normAutofit/>
          </a:bodyPr>
          <a:lstStyle>
            <a:lvl1pPr marL="0" indent="0" algn="l">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1/7/2023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pic>
        <p:nvPicPr>
          <p:cNvPr id="8" name="Picture 7"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a:xfrm>
            <a:off x="685802" y="3308581"/>
            <a:ext cx="10131425" cy="1468800"/>
          </a:xfrm>
        </p:spPr>
        <p:txBody>
          <a:bodyPr anchor="b">
            <a:normAutofit/>
          </a:bodyPr>
          <a:lstStyle>
            <a:lvl1pPr algn="l">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685801" y="4777381"/>
            <a:ext cx="10131426" cy="860400"/>
          </a:xfrm>
        </p:spPr>
        <p:txBody>
          <a:bodyPr anchor="t">
            <a:normAutofit/>
          </a:bodyPr>
          <a:lstStyle>
            <a:lvl1pPr marL="0" indent="0" algn="l">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1/7/2023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pic>
        <p:nvPicPr>
          <p:cNvPr id="11" name="Picture 10"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13" name="TextBox 12"/>
          <p:cNvSpPr txBox="1"/>
          <p:nvPr/>
        </p:nvSpPr>
        <p:spPr>
          <a:xfrm>
            <a:off x="10237867" y="2743200"/>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latin typeface="Tahoma" panose="020B0604030504040204" pitchFamily="34" charset="0"/>
              </a:rPr>
              <a:t>”</a:t>
            </a:r>
          </a:p>
        </p:txBody>
      </p:sp>
      <p:sp>
        <p:nvSpPr>
          <p:cNvPr id="14" name="TextBox 13"/>
          <p:cNvSpPr txBox="1"/>
          <p:nvPr/>
        </p:nvSpPr>
        <p:spPr>
          <a:xfrm>
            <a:off x="488275" y="823337"/>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latin typeface="Tahoma" panose="020B0604030504040204" pitchFamily="34" charset="0"/>
              </a:rPr>
              <a:t>“</a:t>
            </a:r>
          </a:p>
        </p:txBody>
      </p:sp>
      <p:sp>
        <p:nvSpPr>
          <p:cNvPr id="16" name="Title 1"/>
          <p:cNvSpPr>
            <a:spLocks noGrp="1"/>
          </p:cNvSpPr>
          <p:nvPr>
            <p:ph type="title"/>
          </p:nvPr>
        </p:nvSpPr>
        <p:spPr>
          <a:xfrm>
            <a:off x="992267" y="609601"/>
            <a:ext cx="9550399" cy="2743199"/>
          </a:xfrm>
        </p:spPr>
        <p:txBody>
          <a:bodyPr anchor="ctr">
            <a:normAutofit/>
          </a:bodyPr>
          <a:lstStyle>
            <a:lvl1pPr algn="l">
              <a:defRPr sz="3200" b="0" cap="none">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685800" y="3886200"/>
            <a:ext cx="10135436" cy="889000"/>
          </a:xfrm>
        </p:spPr>
        <p:txBody>
          <a:bodyPr vert="horz" lIns="91440" tIns="45720" rIns="91440" bIns="45720" rtlCol="0" anchor="b">
            <a:normAutofit/>
          </a:bodyPr>
          <a:lstStyle>
            <a:lvl1pPr>
              <a:buNone/>
              <a:defRPr lang="en-US" sz="2400" b="0" cap="none" dirty="0">
                <a:ln w="3175" cmpd="sng">
                  <a:noFill/>
                </a:ln>
                <a:solidFill>
                  <a:schemeClr val="tx1"/>
                </a:solidFill>
                <a:effectLst/>
              </a:defRPr>
            </a:lvl1pPr>
          </a:lstStyle>
          <a:p>
            <a:pPr marL="0" lvl="0">
              <a:spcBef>
                <a:spcPct val="0"/>
              </a:spcBef>
              <a:buNone/>
            </a:pPr>
            <a:r>
              <a:rPr lang="en-US"/>
              <a:t>Click to edit Master text styles</a:t>
            </a:r>
          </a:p>
        </p:txBody>
      </p:sp>
      <p:sp>
        <p:nvSpPr>
          <p:cNvPr id="3" name="Text Placeholder 2"/>
          <p:cNvSpPr>
            <a:spLocks noGrp="1"/>
          </p:cNvSpPr>
          <p:nvPr>
            <p:ph type="body" idx="1"/>
          </p:nvPr>
        </p:nvSpPr>
        <p:spPr>
          <a:xfrm>
            <a:off x="685799" y="4775200"/>
            <a:ext cx="10135436" cy="1016000"/>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1/7/2023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pic>
        <p:nvPicPr>
          <p:cNvPr id="8" name="Picture 7"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Title 1"/>
          <p:cNvSpPr>
            <a:spLocks noGrp="1"/>
          </p:cNvSpPr>
          <p:nvPr>
            <p:ph type="title"/>
          </p:nvPr>
        </p:nvSpPr>
        <p:spPr>
          <a:xfrm>
            <a:off x="685801" y="609601"/>
            <a:ext cx="10131427" cy="2743199"/>
          </a:xfrm>
        </p:spPr>
        <p:txBody>
          <a:bodyPr vert="horz" lIns="91440" tIns="45720" rIns="91440" bIns="45720" rtlCol="0" anchor="ctr">
            <a:normAutofit/>
          </a:bodyPr>
          <a:lstStyle>
            <a:lvl1pPr>
              <a:defRPr lang="en-US" b="0" dirty="0"/>
            </a:lvl1pPr>
          </a:lstStyle>
          <a:p>
            <a:pPr marL="0" lvl="0"/>
            <a:r>
              <a:rPr lang="en-US"/>
              <a:t>Click to edit Master title style</a:t>
            </a:r>
            <a:endParaRPr lang="en-US" dirty="0"/>
          </a:p>
        </p:txBody>
      </p:sp>
      <p:sp>
        <p:nvSpPr>
          <p:cNvPr id="10" name="Text Placeholder 9"/>
          <p:cNvSpPr>
            <a:spLocks noGrp="1"/>
          </p:cNvSpPr>
          <p:nvPr>
            <p:ph type="body" sz="quarter" idx="13"/>
          </p:nvPr>
        </p:nvSpPr>
        <p:spPr>
          <a:xfrm>
            <a:off x="685801" y="3505200"/>
            <a:ext cx="10131428" cy="838200"/>
          </a:xfrm>
        </p:spPr>
        <p:txBody>
          <a:bodyPr vert="horz" lIns="91440" tIns="45720" rIns="91440" bIns="45720" rtlCol="0" anchor="b">
            <a:normAutofit/>
          </a:bodyPr>
          <a:lstStyle>
            <a:lvl1pPr>
              <a:buNone/>
              <a:defRPr lang="en-US" sz="2800" b="0" cap="none" dirty="0">
                <a:ln w="3175" cmpd="sng">
                  <a:noFill/>
                </a:ln>
                <a:solidFill>
                  <a:schemeClr val="tx1"/>
                </a:solidFill>
                <a:effectLst/>
              </a:defRPr>
            </a:lvl1pPr>
          </a:lstStyle>
          <a:p>
            <a:pPr marL="0" lvl="0">
              <a:spcBef>
                <a:spcPct val="0"/>
              </a:spcBef>
              <a:buNone/>
            </a:pPr>
            <a:r>
              <a:rPr lang="en-US"/>
              <a:t>Click to edit Master text styles</a:t>
            </a:r>
          </a:p>
        </p:txBody>
      </p:sp>
      <p:sp>
        <p:nvSpPr>
          <p:cNvPr id="3" name="Text Placeholder 2"/>
          <p:cNvSpPr>
            <a:spLocks noGrp="1"/>
          </p:cNvSpPr>
          <p:nvPr>
            <p:ph type="body" idx="1"/>
          </p:nvPr>
        </p:nvSpPr>
        <p:spPr>
          <a:xfrm>
            <a:off x="685800" y="4343400"/>
            <a:ext cx="10131428" cy="1447800"/>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1/7/2023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pic>
        <p:nvPicPr>
          <p:cNvPr id="7" name="Picture 6"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3" name="Vertical Text Placeholder 2"/>
          <p:cNvSpPr>
            <a:spLocks noGrp="1"/>
          </p:cNvSpPr>
          <p:nvPr>
            <p:ph type="body" orient="vert" idx="1"/>
          </p:nvPr>
        </p:nvSpPr>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1/7/2023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
        <p:nvSpPr>
          <p:cNvPr id="8" name="Title 1"/>
          <p:cNvSpPr>
            <a:spLocks noGrp="1"/>
          </p:cNvSpPr>
          <p:nvPr>
            <p:ph type="title"/>
          </p:nvPr>
        </p:nvSpPr>
        <p:spPr>
          <a:xfrm>
            <a:off x="685801" y="609600"/>
            <a:ext cx="10131425" cy="1456267"/>
          </a:xfrm>
        </p:spPr>
        <p:txBody>
          <a:bodyPr/>
          <a:lstStyle/>
          <a:p>
            <a:r>
              <a:rPr lang="en-US"/>
              <a:t>Click to edit Master title style</a:t>
            </a:r>
            <a:endParaRPr lang="en-US" dirty="0"/>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pic>
        <p:nvPicPr>
          <p:cNvPr id="7" name="Picture 6" descr="Celestia-R1---OverlayContentHD.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88825" cy="6856214"/>
          </a:xfrm>
          <a:prstGeom prst="rect">
            <a:avLst/>
          </a:prstGeom>
        </p:spPr>
      </p:pic>
      <p:sp>
        <p:nvSpPr>
          <p:cNvPr id="2" name="Vertical Title 1"/>
          <p:cNvSpPr>
            <a:spLocks noGrp="1"/>
          </p:cNvSpPr>
          <p:nvPr>
            <p:ph type="title" orient="vert"/>
          </p:nvPr>
        </p:nvSpPr>
        <p:spPr>
          <a:xfrm>
            <a:off x="8658675" y="609599"/>
            <a:ext cx="2158552" cy="5181601"/>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685800" y="609600"/>
            <a:ext cx="7832116" cy="5181600"/>
          </a:xfrm>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1/7/2023</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85801" y="609600"/>
            <a:ext cx="10131425" cy="1456267"/>
          </a:xfrm>
          <a:prstGeom prst="rect">
            <a:avLst/>
          </a:prstGeom>
          <a:effectLst/>
        </p:spPr>
        <p:txBody>
          <a:bodyPr vert="horz" lIns="91440" tIns="45720" rIns="91440" bIns="45720" rtlCol="0" anchor="ctr">
            <a:normAutofit/>
          </a:bodyPr>
          <a:lstStyle/>
          <a:p>
            <a:r>
              <a:rPr lang="en-US" dirty="0"/>
              <a:t>Click to edit Master title style</a:t>
            </a:r>
          </a:p>
        </p:txBody>
      </p:sp>
      <p:sp>
        <p:nvSpPr>
          <p:cNvPr id="3" name="Text Placeholder 2"/>
          <p:cNvSpPr>
            <a:spLocks noGrp="1"/>
          </p:cNvSpPr>
          <p:nvPr>
            <p:ph type="body" idx="1"/>
          </p:nvPr>
        </p:nvSpPr>
        <p:spPr>
          <a:xfrm>
            <a:off x="685801" y="2142067"/>
            <a:ext cx="10131425" cy="3649133"/>
          </a:xfrm>
          <a:prstGeom prst="rect">
            <a:avLst/>
          </a:prstGeom>
        </p:spPr>
        <p:txBody>
          <a:bodyPr vert="horz" lIns="91440" tIns="45720" rIns="91440" bIns="45720" rtlCol="0" anchor="ctr">
            <a:norm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2"/>
          </p:nvPr>
        </p:nvSpPr>
        <p:spPr>
          <a:xfrm>
            <a:off x="8589660" y="5870575"/>
            <a:ext cx="1600200" cy="377825"/>
          </a:xfrm>
          <a:prstGeom prst="rect">
            <a:avLst/>
          </a:prstGeom>
        </p:spPr>
        <p:txBody>
          <a:bodyPr vert="horz" lIns="91440" tIns="45720" rIns="91440" bIns="45720" rtlCol="0" anchor="ctr"/>
          <a:lstStyle>
            <a:lvl1pPr algn="r">
              <a:defRPr sz="1000" b="0" i="0">
                <a:solidFill>
                  <a:schemeClr val="tx1"/>
                </a:solidFill>
                <a:effectLst/>
                <a:latin typeface="Tahoma" panose="020B0604030504040204" pitchFamily="34" charset="0"/>
              </a:defRPr>
            </a:lvl1pPr>
          </a:lstStyle>
          <a:p>
            <a:fld id="{B61BEF0D-F0BB-DE4B-95CE-6DB70DBA9567}" type="datetimeFigureOut">
              <a:rPr lang="en-US" smtClean="0"/>
              <a:pPr/>
              <a:t>1/7/2023</a:t>
            </a:fld>
            <a:endParaRPr lang="en-US" dirty="0"/>
          </a:p>
        </p:txBody>
      </p:sp>
      <p:sp>
        <p:nvSpPr>
          <p:cNvPr id="5" name="Footer Placeholder 4"/>
          <p:cNvSpPr>
            <a:spLocks noGrp="1"/>
          </p:cNvSpPr>
          <p:nvPr>
            <p:ph type="ftr" sz="quarter" idx="3"/>
          </p:nvPr>
        </p:nvSpPr>
        <p:spPr>
          <a:xfrm>
            <a:off x="685800" y="5870575"/>
            <a:ext cx="7827659" cy="377825"/>
          </a:xfrm>
          <a:prstGeom prst="rect">
            <a:avLst/>
          </a:prstGeom>
        </p:spPr>
        <p:txBody>
          <a:bodyPr vert="horz" lIns="91440" tIns="45720" rIns="91440" bIns="45720" rtlCol="0" anchor="ctr"/>
          <a:lstStyle>
            <a:lvl1pPr algn="l">
              <a:defRPr sz="1000" b="0" i="0">
                <a:solidFill>
                  <a:schemeClr val="tx1"/>
                </a:solidFill>
                <a:effectLst/>
                <a:latin typeface="Tahoma" panose="020B0604030504040204" pitchFamily="34" charset="0"/>
              </a:defRPr>
            </a:lvl1pPr>
          </a:lstStyle>
          <a:p>
            <a:endParaRPr lang="en-US" dirty="0"/>
          </a:p>
        </p:txBody>
      </p:sp>
      <p:sp>
        <p:nvSpPr>
          <p:cNvPr id="6" name="Slide Number Placeholder 5"/>
          <p:cNvSpPr>
            <a:spLocks noGrp="1"/>
          </p:cNvSpPr>
          <p:nvPr>
            <p:ph type="sldNum" sz="quarter" idx="4"/>
          </p:nvPr>
        </p:nvSpPr>
        <p:spPr>
          <a:xfrm>
            <a:off x="10266060" y="5870575"/>
            <a:ext cx="551167" cy="377825"/>
          </a:xfrm>
          <a:prstGeom prst="rect">
            <a:avLst/>
          </a:prstGeom>
        </p:spPr>
        <p:txBody>
          <a:bodyPr vert="horz" lIns="91440" tIns="45720" rIns="91440" bIns="45720" rtlCol="0" anchor="ctr"/>
          <a:lstStyle>
            <a:lvl1pPr algn="r">
              <a:defRPr sz="1000" b="0" i="0">
                <a:solidFill>
                  <a:schemeClr val="tx1"/>
                </a:solidFill>
                <a:effectLst/>
                <a:latin typeface="Tahoma" panose="020B0604030504040204" pitchFamily="34" charset="0"/>
              </a:defRPr>
            </a:lvl1pPr>
          </a:lstStyle>
          <a:p>
            <a:fld id="{D57F1E4F-1CFF-5643-939E-217C01CDF565}" type="slidenum">
              <a:rPr lang="en-US" smtClean="0"/>
              <a:pPr/>
              <a:t>‹#›</a:t>
            </a:fld>
            <a:endParaRPr lang="en-US" dirty="0"/>
          </a:p>
        </p:txBody>
      </p:sp>
    </p:spTree>
  </p:cSld>
  <p:clrMap bg1="dk1" tx1="lt1" bg2="dk2" tx2="lt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60" r:id="rId9"/>
    <p:sldLayoutId id="2147483657" r:id="rId10"/>
    <p:sldLayoutId id="2147483663" r:id="rId11"/>
    <p:sldLayoutId id="2147483664" r:id="rId12"/>
    <p:sldLayoutId id="2147483665" r:id="rId13"/>
    <p:sldLayoutId id="2147483668" r:id="rId14"/>
    <p:sldLayoutId id="2147483667" r:id="rId15"/>
    <p:sldLayoutId id="2147483658" r:id="rId16"/>
    <p:sldLayoutId id="2147483659" r:id="rId17"/>
  </p:sldLayoutIdLst>
  <p:txStyles>
    <p:titleStyle>
      <a:lvl1pPr algn="l" defTabSz="457200" rtl="0" eaLnBrk="1" latinLnBrk="0" hangingPunct="1">
        <a:spcBef>
          <a:spcPct val="0"/>
        </a:spcBef>
        <a:buNone/>
        <a:defRPr sz="3600" kern="1200" cap="all">
          <a:ln w="3175" cmpd="sng">
            <a:noFill/>
          </a:ln>
          <a:solidFill>
            <a:schemeClr val="tx1"/>
          </a:solidFill>
          <a:effectLst/>
          <a:latin typeface="Tahoma" panose="020B0604030504040204" pitchFamily="34" charset="0"/>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85750" indent="-285750" algn="l" defTabSz="457200" rtl="0" eaLnBrk="1" latinLnBrk="0" hangingPunct="1">
        <a:spcBef>
          <a:spcPts val="0"/>
        </a:spcBef>
        <a:spcAft>
          <a:spcPts val="1000"/>
        </a:spcAft>
        <a:buClr>
          <a:schemeClr val="tx1"/>
        </a:buClr>
        <a:buSzPct val="100000"/>
        <a:buFont typeface="Arial"/>
        <a:buChar char="•"/>
        <a:defRPr sz="1800" kern="1200" cap="none">
          <a:solidFill>
            <a:schemeClr val="tx1"/>
          </a:solidFill>
          <a:effectLst/>
          <a:latin typeface="Tahoma" panose="020B0604030504040204" pitchFamily="34" charset="0"/>
          <a:ea typeface="+mn-ea"/>
          <a:cs typeface="+mn-cs"/>
        </a:defRPr>
      </a:lvl1pPr>
      <a:lvl2pPr marL="742950" indent="-285750" algn="l" defTabSz="457200" rtl="0" eaLnBrk="1" latinLnBrk="0" hangingPunct="1">
        <a:spcBef>
          <a:spcPts val="0"/>
        </a:spcBef>
        <a:spcAft>
          <a:spcPts val="1000"/>
        </a:spcAft>
        <a:buClr>
          <a:schemeClr val="tx1"/>
        </a:buClr>
        <a:buSzPct val="100000"/>
        <a:buFont typeface="Arial"/>
        <a:buChar char="•"/>
        <a:defRPr sz="1600" kern="1200" cap="none">
          <a:solidFill>
            <a:schemeClr val="tx1"/>
          </a:solidFill>
          <a:effectLst/>
          <a:latin typeface="Tahoma" panose="020B0604030504040204" pitchFamily="34" charset="0"/>
          <a:ea typeface="+mn-ea"/>
          <a:cs typeface="+mn-cs"/>
        </a:defRPr>
      </a:lvl2pPr>
      <a:lvl3pPr marL="1200150" indent="-285750" algn="l" defTabSz="457200" rtl="0" eaLnBrk="1" latinLnBrk="0" hangingPunct="1">
        <a:spcBef>
          <a:spcPts val="0"/>
        </a:spcBef>
        <a:spcAft>
          <a:spcPts val="1000"/>
        </a:spcAft>
        <a:buClr>
          <a:schemeClr val="tx1"/>
        </a:buClr>
        <a:buSzPct val="100000"/>
        <a:buFont typeface="Arial"/>
        <a:buChar char="•"/>
        <a:defRPr sz="1400" kern="1200" cap="none">
          <a:solidFill>
            <a:schemeClr val="tx1"/>
          </a:solidFill>
          <a:effectLst/>
          <a:latin typeface="Tahoma" panose="020B0604030504040204" pitchFamily="34" charset="0"/>
          <a:ea typeface="+mn-ea"/>
          <a:cs typeface="+mn-cs"/>
        </a:defRPr>
      </a:lvl3pPr>
      <a:lvl4pPr marL="1543050" indent="-17145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Tahoma" panose="020B0604030504040204" pitchFamily="34" charset="0"/>
          <a:ea typeface="+mn-ea"/>
          <a:cs typeface="+mn-cs"/>
        </a:defRPr>
      </a:lvl4pPr>
      <a:lvl5pPr marL="2000250" indent="-17145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Tahoma" panose="020B0604030504040204" pitchFamily="34" charset="0"/>
          <a:ea typeface="+mn-ea"/>
          <a:cs typeface="+mn-cs"/>
        </a:defRPr>
      </a:lvl5pPr>
      <a:lvl6pPr marL="2514600" indent="-22860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mn-lt"/>
          <a:ea typeface="+mn-ea"/>
          <a:cs typeface="+mn-cs"/>
        </a:defRPr>
      </a:lvl6pPr>
      <a:lvl7pPr marL="2971800" indent="-22860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mn-lt"/>
          <a:ea typeface="+mn-ea"/>
          <a:cs typeface="+mn-cs"/>
        </a:defRPr>
      </a:lvl7pPr>
      <a:lvl8pPr marL="3429000" indent="-22860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mn-lt"/>
          <a:ea typeface="+mn-ea"/>
          <a:cs typeface="+mn-cs"/>
        </a:defRPr>
      </a:lvl8pPr>
      <a:lvl9pPr marL="3886200" indent="-228600" algn="l" defTabSz="457200" rtl="0" eaLnBrk="1" latinLnBrk="0" hangingPunct="1">
        <a:spcBef>
          <a:spcPts val="0"/>
        </a:spcBef>
        <a:spcAft>
          <a:spcPts val="1000"/>
        </a:spcAft>
        <a:buClr>
          <a:schemeClr val="tx1"/>
        </a:buClr>
        <a:buSzPct val="100000"/>
        <a:buFont typeface="Arial"/>
        <a:buChar char="•"/>
        <a:defRPr sz="1200" kern="1200" cap="none">
          <a:solidFill>
            <a:schemeClr val="tx1"/>
          </a:solidFill>
          <a:effectLst/>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hyperlink" Target="https://commaful.com/play/nora/still-i-rise-by-maya-angelou/" TargetMode="Externa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69C0587-B381-4C88-B2D9-BBDD8B5EF12F}"/>
              </a:ext>
            </a:extLst>
          </p:cNvPr>
          <p:cNvSpPr>
            <a:spLocks noGrp="1"/>
          </p:cNvSpPr>
          <p:nvPr>
            <p:ph type="ctrTitle"/>
          </p:nvPr>
        </p:nvSpPr>
        <p:spPr/>
        <p:txBody>
          <a:bodyPr>
            <a:normAutofit fontScale="90000"/>
          </a:bodyPr>
          <a:lstStyle/>
          <a:p>
            <a:r>
              <a:rPr lang="en-US" dirty="0"/>
              <a:t>WELCOME</a:t>
            </a:r>
            <a:br>
              <a:rPr lang="en-US" dirty="0"/>
            </a:br>
            <a:r>
              <a:rPr lang="en-US" dirty="0"/>
              <a:t>Impromptu speaking AND THE 3 KINDS OF SPEECHES!</a:t>
            </a:r>
          </a:p>
        </p:txBody>
      </p:sp>
      <p:sp>
        <p:nvSpPr>
          <p:cNvPr id="3" name="Subtitle 2">
            <a:extLst>
              <a:ext uri="{FF2B5EF4-FFF2-40B4-BE49-F238E27FC236}">
                <a16:creationId xmlns:a16="http://schemas.microsoft.com/office/drawing/2014/main" id="{0DCE15CF-19C4-4656-8881-032F2004EC01}"/>
              </a:ext>
            </a:extLst>
          </p:cNvPr>
          <p:cNvSpPr>
            <a:spLocks noGrp="1"/>
          </p:cNvSpPr>
          <p:nvPr>
            <p:ph type="subTitle" idx="1"/>
          </p:nvPr>
        </p:nvSpPr>
        <p:spPr/>
        <p:txBody>
          <a:bodyPr/>
          <a:lstStyle/>
          <a:p>
            <a:r>
              <a:rPr lang="en-US" dirty="0"/>
              <a:t>A great WAY to improve your speaking!</a:t>
            </a:r>
          </a:p>
          <a:p>
            <a:r>
              <a:rPr lang="en-US" dirty="0"/>
              <a:t>Jim </a:t>
            </a:r>
            <a:r>
              <a:rPr lang="en-US" dirty="0" err="1"/>
              <a:t>hanson</a:t>
            </a:r>
            <a:r>
              <a:rPr lang="en-US" dirty="0"/>
              <a:t>/SEATTLE UNIVERSITY</a:t>
            </a:r>
          </a:p>
        </p:txBody>
      </p:sp>
    </p:spTree>
    <p:extLst>
      <p:ext uri="{BB962C8B-B14F-4D97-AF65-F5344CB8AC3E}">
        <p14:creationId xmlns:p14="http://schemas.microsoft.com/office/powerpoint/2010/main" val="313612688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p:txBody>
          <a:bodyPr/>
          <a:lstStyle/>
          <a:p>
            <a:r>
              <a:rPr lang="en-US" dirty="0"/>
              <a:t>SHORT Impromptu basics . . . </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p:txBody>
          <a:bodyPr>
            <a:normAutofit/>
          </a:bodyPr>
          <a:lstStyle/>
          <a:p>
            <a:r>
              <a:rPr lang="en-US" sz="2800" b="1" dirty="0"/>
              <a:t>You are given 3 topics—PICK ONE TO SPEAK ON</a:t>
            </a:r>
          </a:p>
          <a:p>
            <a:r>
              <a:rPr lang="en-US" sz="2800" b="1" dirty="0"/>
              <a:t>You’ve got 4 minutes to prepare</a:t>
            </a:r>
          </a:p>
          <a:p>
            <a:r>
              <a:rPr lang="en-US" sz="2800" b="1" dirty="0"/>
              <a:t>You speak for up to 2.5 minutes.</a:t>
            </a:r>
          </a:p>
        </p:txBody>
      </p:sp>
    </p:spTree>
    <p:extLst>
      <p:ext uri="{BB962C8B-B14F-4D97-AF65-F5344CB8AC3E}">
        <p14:creationId xmlns:p14="http://schemas.microsoft.com/office/powerpoint/2010/main" val="60629897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p:txBody>
          <a:bodyPr/>
          <a:lstStyle/>
          <a:p>
            <a:r>
              <a:rPr lang="en-US" dirty="0"/>
              <a:t>6 steps</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p:txBody>
          <a:bodyPr>
            <a:normAutofit/>
          </a:bodyPr>
          <a:lstStyle/>
          <a:p>
            <a:r>
              <a:rPr lang="en-US" sz="2800" b="1" dirty="0"/>
              <a:t>1. Pick your topic</a:t>
            </a:r>
          </a:p>
          <a:p>
            <a:r>
              <a:rPr lang="en-US" sz="2800" b="1" dirty="0"/>
              <a:t>2. Thesis</a:t>
            </a:r>
          </a:p>
          <a:p>
            <a:r>
              <a:rPr lang="en-US" sz="2800" b="1" dirty="0"/>
              <a:t>3. Points/Examples</a:t>
            </a:r>
          </a:p>
          <a:p>
            <a:r>
              <a:rPr lang="en-US" sz="2800" b="1" dirty="0"/>
              <a:t>4. Supports</a:t>
            </a:r>
          </a:p>
          <a:p>
            <a:r>
              <a:rPr lang="en-US" sz="2800" b="1" dirty="0"/>
              <a:t>5. Intro and Conclusion</a:t>
            </a:r>
          </a:p>
          <a:p>
            <a:r>
              <a:rPr lang="en-US" sz="2800" b="1" dirty="0"/>
              <a:t>6. Present it!</a:t>
            </a:r>
          </a:p>
        </p:txBody>
      </p:sp>
    </p:spTree>
    <p:extLst>
      <p:ext uri="{BB962C8B-B14F-4D97-AF65-F5344CB8AC3E}">
        <p14:creationId xmlns:p14="http://schemas.microsoft.com/office/powerpoint/2010/main" val="180264069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a:xfrm>
            <a:off x="685801" y="281941"/>
            <a:ext cx="10131425" cy="861060"/>
          </a:xfrm>
        </p:spPr>
        <p:txBody>
          <a:bodyPr/>
          <a:lstStyle/>
          <a:p>
            <a:r>
              <a:rPr lang="en-US" b="1" dirty="0"/>
              <a:t>LET’S DO IT TOGETHER</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a:xfrm>
            <a:off x="685801" y="1143001"/>
            <a:ext cx="10131425" cy="5433058"/>
          </a:xfrm>
        </p:spPr>
        <p:txBody>
          <a:bodyPr>
            <a:normAutofit/>
          </a:bodyPr>
          <a:lstStyle/>
          <a:p>
            <a:r>
              <a:rPr lang="en-US" sz="2800" b="1" dirty="0"/>
              <a:t>We are going to go through the 6 steps—and you’ll present </a:t>
            </a:r>
            <a:r>
              <a:rPr lang="en-US" sz="2800" b="1"/>
              <a:t>for 2 </a:t>
            </a:r>
            <a:r>
              <a:rPr lang="en-US" sz="2800" b="1" dirty="0"/>
              <a:t>minutes each</a:t>
            </a:r>
          </a:p>
          <a:p>
            <a:r>
              <a:rPr lang="en-US" sz="2800" b="1" dirty="0"/>
              <a:t>Get a piece of paper and pen</a:t>
            </a:r>
          </a:p>
          <a:p>
            <a:r>
              <a:rPr lang="en-US" sz="2800" b="1" dirty="0"/>
              <a:t>Write down each of the parts of your own speech as we do this.</a:t>
            </a:r>
          </a:p>
        </p:txBody>
      </p:sp>
    </p:spTree>
    <p:extLst>
      <p:ext uri="{BB962C8B-B14F-4D97-AF65-F5344CB8AC3E}">
        <p14:creationId xmlns:p14="http://schemas.microsoft.com/office/powerpoint/2010/main" val="27406869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a:xfrm>
            <a:off x="685801" y="281941"/>
            <a:ext cx="10131425" cy="861060"/>
          </a:xfrm>
        </p:spPr>
        <p:txBody>
          <a:bodyPr/>
          <a:lstStyle/>
          <a:p>
            <a:r>
              <a:rPr lang="en-US" b="1" dirty="0"/>
              <a:t>STEP 1 PICK TOPIC</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a:xfrm>
            <a:off x="685801" y="1143001"/>
            <a:ext cx="10131425" cy="5433058"/>
          </a:xfrm>
        </p:spPr>
        <p:txBody>
          <a:bodyPr>
            <a:normAutofit fontScale="85000" lnSpcReduction="20000"/>
          </a:bodyPr>
          <a:lstStyle/>
          <a:p>
            <a:r>
              <a:rPr lang="en-US" sz="2800" b="1" dirty="0"/>
              <a:t>Each of you—Pick your topic from these six:</a:t>
            </a:r>
          </a:p>
          <a:p>
            <a:endParaRPr lang="en-US" sz="2800" b="1" dirty="0"/>
          </a:p>
          <a:p>
            <a:r>
              <a:rPr lang="en-US" sz="2800" b="1" dirty="0"/>
              <a:t>Games</a:t>
            </a:r>
          </a:p>
          <a:p>
            <a:r>
              <a:rPr lang="en-US" sz="2800" b="1" dirty="0"/>
              <a:t>Friends</a:t>
            </a:r>
          </a:p>
          <a:p>
            <a:r>
              <a:rPr lang="en-US" sz="2800" b="1" dirty="0"/>
              <a:t>Science</a:t>
            </a:r>
          </a:p>
          <a:p>
            <a:r>
              <a:rPr lang="en-US" sz="2800" b="1" dirty="0"/>
              <a:t>US Government Policies</a:t>
            </a:r>
          </a:p>
          <a:p>
            <a:r>
              <a:rPr lang="en-US" sz="2800" b="1" dirty="0"/>
              <a:t>School </a:t>
            </a:r>
          </a:p>
          <a:p>
            <a:r>
              <a:rPr lang="en-US" sz="2800" b="1" dirty="0"/>
              <a:t>Food</a:t>
            </a:r>
          </a:p>
          <a:p>
            <a:endParaRPr lang="en-US" sz="2800" b="1" dirty="0"/>
          </a:p>
          <a:p>
            <a:r>
              <a:rPr lang="en-US" sz="2800" b="1" dirty="0"/>
              <a:t>You have 20 seconds—get this step done as quick as possible</a:t>
            </a:r>
          </a:p>
          <a:p>
            <a:endParaRPr lang="en-US" sz="2800" b="1" dirty="0"/>
          </a:p>
          <a:p>
            <a:r>
              <a:rPr lang="en-US" sz="2800" b="1" dirty="0"/>
              <a:t>Each of you . . . What did you pick?</a:t>
            </a:r>
          </a:p>
        </p:txBody>
      </p:sp>
    </p:spTree>
    <p:extLst>
      <p:ext uri="{BB962C8B-B14F-4D97-AF65-F5344CB8AC3E}">
        <p14:creationId xmlns:p14="http://schemas.microsoft.com/office/powerpoint/2010/main" val="51327910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3">
                                            <p:txEl>
                                              <p:pRg st="11" end="1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a:xfrm>
            <a:off x="685801" y="289560"/>
            <a:ext cx="10131425" cy="944881"/>
          </a:xfrm>
        </p:spPr>
        <p:txBody>
          <a:bodyPr>
            <a:normAutofit/>
          </a:bodyPr>
          <a:lstStyle/>
          <a:p>
            <a:r>
              <a:rPr lang="en-US" b="1" dirty="0"/>
              <a:t>Step 2: thesis</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a:xfrm>
            <a:off x="685801" y="1493520"/>
            <a:ext cx="10131425" cy="5074919"/>
          </a:xfrm>
        </p:spPr>
        <p:txBody>
          <a:bodyPr>
            <a:normAutofit fontScale="92500" lnSpcReduction="20000"/>
          </a:bodyPr>
          <a:lstStyle/>
          <a:p>
            <a:r>
              <a:rPr lang="en-US" sz="2800" b="1" dirty="0"/>
              <a:t>What point do you want to make about your topic?</a:t>
            </a:r>
          </a:p>
          <a:p>
            <a:r>
              <a:rPr lang="en-US" sz="2800" b="1" dirty="0"/>
              <a:t>I believe Minecraft is the best game.</a:t>
            </a:r>
          </a:p>
          <a:p>
            <a:r>
              <a:rPr lang="en-US" sz="2800" b="1" dirty="0"/>
              <a:t>I’m going to tell you about my best friend.</a:t>
            </a:r>
          </a:p>
          <a:p>
            <a:r>
              <a:rPr lang="en-US" sz="2800" b="1" dirty="0"/>
              <a:t>I will show a new medical breakthrough for treating headaches.</a:t>
            </a:r>
          </a:p>
          <a:p>
            <a:r>
              <a:rPr lang="en-US" sz="2800" b="1" dirty="0"/>
              <a:t>I believe the US should increase the use of renewable energy.</a:t>
            </a:r>
          </a:p>
          <a:p>
            <a:r>
              <a:rPr lang="en-US" sz="2800" b="1" dirty="0"/>
              <a:t>I can’t stand school start times.</a:t>
            </a:r>
          </a:p>
          <a:p>
            <a:r>
              <a:rPr lang="en-US" sz="2800" b="1" dirty="0"/>
              <a:t>I think people should eat more healthy foods.</a:t>
            </a:r>
          </a:p>
          <a:p>
            <a:endParaRPr lang="en-US" sz="2800" b="1" dirty="0"/>
          </a:p>
          <a:p>
            <a:r>
              <a:rPr lang="en-US" sz="2800" b="1" dirty="0"/>
              <a:t>Each of you: What is your thesis?</a:t>
            </a:r>
          </a:p>
          <a:p>
            <a:endParaRPr lang="en-US" sz="2800" b="1" dirty="0"/>
          </a:p>
        </p:txBody>
      </p:sp>
    </p:spTree>
    <p:extLst>
      <p:ext uri="{BB962C8B-B14F-4D97-AF65-F5344CB8AC3E}">
        <p14:creationId xmlns:p14="http://schemas.microsoft.com/office/powerpoint/2010/main" val="353687812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a:xfrm>
            <a:off x="685801" y="289560"/>
            <a:ext cx="10131425" cy="944881"/>
          </a:xfrm>
        </p:spPr>
        <p:txBody>
          <a:bodyPr>
            <a:normAutofit/>
          </a:bodyPr>
          <a:lstStyle/>
          <a:p>
            <a:r>
              <a:rPr lang="en-US" b="1" dirty="0"/>
              <a:t>Step 3. your main points</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a:xfrm>
            <a:off x="685801" y="1493520"/>
            <a:ext cx="10131425" cy="5074919"/>
          </a:xfrm>
        </p:spPr>
        <p:txBody>
          <a:bodyPr>
            <a:normAutofit/>
          </a:bodyPr>
          <a:lstStyle/>
          <a:p>
            <a:r>
              <a:rPr lang="en-US" sz="2800" b="1" dirty="0"/>
              <a:t>Come up with 2 points or examples that support or illustrate your Thesis</a:t>
            </a:r>
          </a:p>
          <a:p>
            <a:endParaRPr lang="en-US" sz="2800" b="1" dirty="0"/>
          </a:p>
          <a:p>
            <a:r>
              <a:rPr lang="en-US" sz="2800" b="1" dirty="0"/>
              <a:t>Example: My best friend topic</a:t>
            </a:r>
          </a:p>
          <a:p>
            <a:r>
              <a:rPr lang="en-US" sz="2800" b="1" dirty="0"/>
              <a:t>Point 1: My best helped when I broke my ankle</a:t>
            </a:r>
          </a:p>
          <a:p>
            <a:r>
              <a:rPr lang="en-US" sz="2800" b="1" dirty="0"/>
              <a:t>Point 2: My best friend has a great sense of humor</a:t>
            </a:r>
          </a:p>
          <a:p>
            <a:endParaRPr lang="en-US" sz="2800" b="1" dirty="0"/>
          </a:p>
          <a:p>
            <a:r>
              <a:rPr lang="en-US" sz="2800" b="1" dirty="0"/>
              <a:t>Each of you: What did you come up with?</a:t>
            </a:r>
          </a:p>
          <a:p>
            <a:endParaRPr lang="en-US" sz="2800" b="1" dirty="0"/>
          </a:p>
        </p:txBody>
      </p:sp>
    </p:spTree>
    <p:extLst>
      <p:ext uri="{BB962C8B-B14F-4D97-AF65-F5344CB8AC3E}">
        <p14:creationId xmlns:p14="http://schemas.microsoft.com/office/powerpoint/2010/main" val="176773504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a:xfrm>
            <a:off x="685801" y="289560"/>
            <a:ext cx="10131425" cy="944881"/>
          </a:xfrm>
        </p:spPr>
        <p:txBody>
          <a:bodyPr>
            <a:normAutofit/>
          </a:bodyPr>
          <a:lstStyle/>
          <a:p>
            <a:r>
              <a:rPr lang="en-US" b="1" dirty="0"/>
              <a:t>Step 4. supports</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a:xfrm>
            <a:off x="685801" y="1493520"/>
            <a:ext cx="10131425" cy="5074919"/>
          </a:xfrm>
        </p:spPr>
        <p:txBody>
          <a:bodyPr>
            <a:normAutofit fontScale="92500" lnSpcReduction="20000"/>
          </a:bodyPr>
          <a:lstStyle/>
          <a:p>
            <a:r>
              <a:rPr lang="en-US" sz="2800" b="1" dirty="0"/>
              <a:t>Backup your points with</a:t>
            </a:r>
          </a:p>
          <a:p>
            <a:r>
              <a:rPr lang="en-US" sz="2800" b="1" dirty="0"/>
              <a:t>Stories</a:t>
            </a:r>
          </a:p>
          <a:p>
            <a:r>
              <a:rPr lang="en-US" sz="2800" b="1" dirty="0"/>
              <a:t>References to books/articles you’ve read</a:t>
            </a:r>
          </a:p>
          <a:p>
            <a:r>
              <a:rPr lang="en-US" sz="2800" b="1" dirty="0"/>
              <a:t>Stats/statistics/expert opinion</a:t>
            </a:r>
          </a:p>
          <a:p>
            <a:r>
              <a:rPr lang="en-US" sz="2800" b="1" dirty="0"/>
              <a:t>Great minds on the subject</a:t>
            </a:r>
          </a:p>
          <a:p>
            <a:endParaRPr lang="en-US" sz="2800" b="1" dirty="0"/>
          </a:p>
          <a:p>
            <a:r>
              <a:rPr lang="en-US" sz="2800" b="1" dirty="0"/>
              <a:t>Renewable Energy: </a:t>
            </a:r>
          </a:p>
          <a:p>
            <a:r>
              <a:rPr lang="en-US" sz="2800" b="1" dirty="0"/>
              <a:t>The UN said Climate Change is a looming threat.</a:t>
            </a:r>
          </a:p>
          <a:p>
            <a:r>
              <a:rPr lang="en-US" sz="2800" b="1" dirty="0"/>
              <a:t>Each summer we see more smoke from fires.</a:t>
            </a:r>
          </a:p>
          <a:p>
            <a:endParaRPr lang="en-US" sz="2800" b="1" dirty="0"/>
          </a:p>
          <a:p>
            <a:r>
              <a:rPr lang="en-US" sz="2800" b="1" dirty="0"/>
              <a:t>Each of you: What did you come up with?</a:t>
            </a:r>
          </a:p>
          <a:p>
            <a:endParaRPr lang="en-US" sz="2800" b="1" dirty="0"/>
          </a:p>
        </p:txBody>
      </p:sp>
    </p:spTree>
    <p:extLst>
      <p:ext uri="{BB962C8B-B14F-4D97-AF65-F5344CB8AC3E}">
        <p14:creationId xmlns:p14="http://schemas.microsoft.com/office/powerpoint/2010/main" val="285506652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a:xfrm>
            <a:off x="685801" y="289560"/>
            <a:ext cx="10131425" cy="944881"/>
          </a:xfrm>
        </p:spPr>
        <p:txBody>
          <a:bodyPr>
            <a:normAutofit/>
          </a:bodyPr>
          <a:lstStyle/>
          <a:p>
            <a:r>
              <a:rPr lang="en-US" b="1" dirty="0"/>
              <a:t>Step 5a. intro</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a:xfrm>
            <a:off x="685801" y="1493520"/>
            <a:ext cx="10131425" cy="5074919"/>
          </a:xfrm>
        </p:spPr>
        <p:txBody>
          <a:bodyPr>
            <a:normAutofit/>
          </a:bodyPr>
          <a:lstStyle/>
          <a:p>
            <a:r>
              <a:rPr lang="en-US" sz="2800" b="1" dirty="0"/>
              <a:t>Attention Getter—short but interesting intro</a:t>
            </a:r>
          </a:p>
          <a:p>
            <a:r>
              <a:rPr lang="en-US" sz="2800" b="1" dirty="0"/>
              <a:t>State the topic VERY EXPLICITLY “My topic is _______”</a:t>
            </a:r>
          </a:p>
          <a:p>
            <a:r>
              <a:rPr lang="en-US" sz="2800" b="1" dirty="0"/>
              <a:t>State your thesis (if you have quotation—first include an explanation of the quotation)</a:t>
            </a:r>
          </a:p>
          <a:p>
            <a:r>
              <a:rPr lang="en-US" sz="2800" b="1" dirty="0"/>
              <a:t>Preview your points (“to support this, I will show ___ and ___.”)</a:t>
            </a:r>
          </a:p>
          <a:p>
            <a:endParaRPr lang="en-US" sz="2800" b="1" dirty="0"/>
          </a:p>
          <a:p>
            <a:r>
              <a:rPr lang="en-US" sz="2800" b="1" dirty="0"/>
              <a:t>Each of you: What did you come up with?</a:t>
            </a:r>
          </a:p>
          <a:p>
            <a:endParaRPr lang="en-US" sz="2800" b="1" dirty="0"/>
          </a:p>
        </p:txBody>
      </p:sp>
    </p:spTree>
    <p:extLst>
      <p:ext uri="{BB962C8B-B14F-4D97-AF65-F5344CB8AC3E}">
        <p14:creationId xmlns:p14="http://schemas.microsoft.com/office/powerpoint/2010/main" val="22311431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a:xfrm>
            <a:off x="685801" y="289560"/>
            <a:ext cx="10131425" cy="944881"/>
          </a:xfrm>
        </p:spPr>
        <p:txBody>
          <a:bodyPr>
            <a:normAutofit/>
          </a:bodyPr>
          <a:lstStyle/>
          <a:p>
            <a:r>
              <a:rPr lang="en-US" b="1" dirty="0"/>
              <a:t>Step 5B. conclusion</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a:xfrm>
            <a:off x="685801" y="1493520"/>
            <a:ext cx="10131425" cy="5074919"/>
          </a:xfrm>
        </p:spPr>
        <p:txBody>
          <a:bodyPr>
            <a:normAutofit/>
          </a:bodyPr>
          <a:lstStyle/>
          <a:p>
            <a:r>
              <a:rPr lang="en-US" sz="2800" b="1" dirty="0"/>
              <a:t>VERY brief summary of what you said (2? Sentences)</a:t>
            </a:r>
          </a:p>
          <a:p>
            <a:r>
              <a:rPr lang="en-US" sz="2800" b="1" dirty="0"/>
              <a:t>SHOW the importance of what you said—to proving your thesis, to being useful to the judge/audience, impact to the world</a:t>
            </a:r>
          </a:p>
          <a:p>
            <a:r>
              <a:rPr lang="en-US" sz="2800" b="1" dirty="0"/>
              <a:t>Concluding sentence finishing it up</a:t>
            </a:r>
          </a:p>
          <a:p>
            <a:endParaRPr lang="en-US" sz="2800" b="1" dirty="0"/>
          </a:p>
          <a:p>
            <a:r>
              <a:rPr lang="en-US" sz="2800" b="1" dirty="0"/>
              <a:t>Each of You: What did you come up with?</a:t>
            </a:r>
          </a:p>
          <a:p>
            <a:endParaRPr lang="en-US" sz="2800" b="1" dirty="0"/>
          </a:p>
        </p:txBody>
      </p:sp>
    </p:spTree>
    <p:extLst>
      <p:ext uri="{BB962C8B-B14F-4D97-AF65-F5344CB8AC3E}">
        <p14:creationId xmlns:p14="http://schemas.microsoft.com/office/powerpoint/2010/main" val="33346194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a:xfrm>
            <a:off x="685801" y="289560"/>
            <a:ext cx="10131425" cy="944881"/>
          </a:xfrm>
        </p:spPr>
        <p:txBody>
          <a:bodyPr>
            <a:normAutofit/>
          </a:bodyPr>
          <a:lstStyle/>
          <a:p>
            <a:r>
              <a:rPr lang="en-US" b="1" dirty="0"/>
              <a:t>Step 6. PRESENT it</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a:xfrm>
            <a:off x="685801" y="1493520"/>
            <a:ext cx="10131425" cy="5074919"/>
          </a:xfrm>
        </p:spPr>
        <p:txBody>
          <a:bodyPr>
            <a:normAutofit/>
          </a:bodyPr>
          <a:lstStyle/>
          <a:p>
            <a:r>
              <a:rPr lang="en-US" sz="2800" b="1" dirty="0"/>
              <a:t>Each student now goes . . . </a:t>
            </a:r>
          </a:p>
          <a:p>
            <a:r>
              <a:rPr lang="en-US" sz="2800" b="1" dirty="0"/>
              <a:t>Remember we are learning—this is a first time</a:t>
            </a:r>
          </a:p>
          <a:p>
            <a:r>
              <a:rPr lang="en-US" sz="2800" b="1" dirty="0"/>
              <a:t>Do we support each other?</a:t>
            </a:r>
          </a:p>
          <a:p>
            <a:r>
              <a:rPr lang="en-US" sz="2800" b="1" dirty="0"/>
              <a:t>I want to hear you louder!</a:t>
            </a:r>
          </a:p>
          <a:p>
            <a:r>
              <a:rPr lang="en-US" sz="2800" b="1" dirty="0"/>
              <a:t>Just do your best and I’ll give you feedback to improve.</a:t>
            </a:r>
          </a:p>
          <a:p>
            <a:endParaRPr lang="en-US" sz="2800" b="1" dirty="0"/>
          </a:p>
          <a:p>
            <a:endParaRPr lang="en-US" sz="2800" b="1" dirty="0"/>
          </a:p>
        </p:txBody>
      </p:sp>
    </p:spTree>
    <p:extLst>
      <p:ext uri="{BB962C8B-B14F-4D97-AF65-F5344CB8AC3E}">
        <p14:creationId xmlns:p14="http://schemas.microsoft.com/office/powerpoint/2010/main" val="72009872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a:xfrm>
            <a:off x="715711" y="250677"/>
            <a:ext cx="10131425" cy="1456267"/>
          </a:xfrm>
        </p:spPr>
        <p:txBody>
          <a:bodyPr/>
          <a:lstStyle/>
          <a:p>
            <a:r>
              <a:rPr lang="en-US" b="1" dirty="0"/>
              <a:t>WHAT ARE THE 3 kinds of speeches you can do in COLLEGE?</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a:xfrm>
            <a:off x="685801" y="1811708"/>
            <a:ext cx="10795474" cy="4687369"/>
          </a:xfrm>
        </p:spPr>
        <p:txBody>
          <a:bodyPr>
            <a:normAutofit fontScale="92500" lnSpcReduction="20000"/>
          </a:bodyPr>
          <a:lstStyle/>
          <a:p>
            <a:r>
              <a:rPr lang="en-US" sz="2800" b="1" dirty="0"/>
              <a:t>LIMITED PREP: Speeches where you are given your topic shortly before you speak</a:t>
            </a:r>
          </a:p>
          <a:p>
            <a:r>
              <a:rPr lang="en-US" sz="2800" b="1" dirty="0" err="1"/>
              <a:t>Extemp</a:t>
            </a:r>
            <a:r>
              <a:rPr lang="en-US" sz="2800" b="1" dirty="0"/>
              <a:t>, Impromptu</a:t>
            </a:r>
          </a:p>
          <a:p>
            <a:endParaRPr lang="en-US" sz="2800" b="1" dirty="0"/>
          </a:p>
          <a:p>
            <a:r>
              <a:rPr lang="en-US" sz="2800" b="1" dirty="0"/>
              <a:t>PLATFORM: Written out Speeches that you memorize and present.</a:t>
            </a:r>
          </a:p>
          <a:p>
            <a:r>
              <a:rPr lang="en-US" sz="2800" b="1" dirty="0"/>
              <a:t>Persuasive, Informative, After Dinner Speaking</a:t>
            </a:r>
          </a:p>
          <a:p>
            <a:endParaRPr lang="en-US" sz="2800" b="1" dirty="0"/>
          </a:p>
          <a:p>
            <a:r>
              <a:rPr lang="en-US" sz="2800" b="1" dirty="0"/>
              <a:t>INTERPRETATION: Perform a short part of a play, book, or poetry.</a:t>
            </a:r>
          </a:p>
          <a:p>
            <a:r>
              <a:rPr lang="en-US" sz="2800" b="1" dirty="0"/>
              <a:t>Dramatic, Duo, Prose, Poetry, Programmed Oral Interp.</a:t>
            </a:r>
          </a:p>
        </p:txBody>
      </p:sp>
    </p:spTree>
    <p:extLst>
      <p:ext uri="{BB962C8B-B14F-4D97-AF65-F5344CB8AC3E}">
        <p14:creationId xmlns:p14="http://schemas.microsoft.com/office/powerpoint/2010/main" val="346571622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a:xfrm>
            <a:off x="617221" y="281940"/>
            <a:ext cx="10131425" cy="914400"/>
          </a:xfrm>
        </p:spPr>
        <p:txBody>
          <a:bodyPr/>
          <a:lstStyle/>
          <a:p>
            <a:r>
              <a:rPr lang="en-US" b="1" dirty="0"/>
              <a:t>1. EXTEMP</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a:xfrm>
            <a:off x="617221" y="1364827"/>
            <a:ext cx="11048999" cy="5211233"/>
          </a:xfrm>
        </p:spPr>
        <p:txBody>
          <a:bodyPr>
            <a:normAutofit fontScale="92500" lnSpcReduction="20000"/>
          </a:bodyPr>
          <a:lstStyle/>
          <a:p>
            <a:r>
              <a:rPr lang="en-US" sz="2800" b="1" dirty="0"/>
              <a:t>You will be given 3 questions about current events</a:t>
            </a:r>
          </a:p>
          <a:p>
            <a:r>
              <a:rPr lang="en-US" sz="2800" b="1" dirty="0"/>
              <a:t>Questions might be: </a:t>
            </a:r>
          </a:p>
          <a:p>
            <a:r>
              <a:rPr lang="en-US" sz="2800" b="1" dirty="0"/>
              <a:t>Should the US stop buying all oil from Russia?</a:t>
            </a:r>
          </a:p>
          <a:p>
            <a:r>
              <a:rPr lang="en-US" sz="2800" b="1" dirty="0"/>
              <a:t>What should be done in response to Will Smith slapping Chris Rock?</a:t>
            </a:r>
          </a:p>
          <a:p>
            <a:r>
              <a:rPr lang="en-US" sz="2800" b="1" dirty="0"/>
              <a:t>Should the US use more solar power?</a:t>
            </a:r>
          </a:p>
          <a:p>
            <a:endParaRPr lang="en-US" sz="2800" b="1" dirty="0"/>
          </a:p>
          <a:p>
            <a:r>
              <a:rPr lang="en-US" sz="2800" b="1" dirty="0"/>
              <a:t>You pick one of the 3</a:t>
            </a:r>
          </a:p>
          <a:p>
            <a:r>
              <a:rPr lang="en-US" sz="2800" b="1" dirty="0"/>
              <a:t>You get 30 minutes to research an answer to the question (you may use the Internet)</a:t>
            </a:r>
          </a:p>
          <a:p>
            <a:r>
              <a:rPr lang="en-US" sz="2800" b="1" dirty="0"/>
              <a:t>You speak for 5 or 7 minutes answering the question USING AND REFERRING TO YOUR RESEARCH (“According to ______”).</a:t>
            </a:r>
          </a:p>
        </p:txBody>
      </p:sp>
    </p:spTree>
    <p:extLst>
      <p:ext uri="{BB962C8B-B14F-4D97-AF65-F5344CB8AC3E}">
        <p14:creationId xmlns:p14="http://schemas.microsoft.com/office/powerpoint/2010/main" val="198729213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a:xfrm>
            <a:off x="617221" y="281940"/>
            <a:ext cx="10131425" cy="914400"/>
          </a:xfrm>
        </p:spPr>
        <p:txBody>
          <a:bodyPr/>
          <a:lstStyle/>
          <a:p>
            <a:r>
              <a:rPr lang="en-US" b="1" dirty="0"/>
              <a:t>SHORT EXTEMP</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a:xfrm>
            <a:off x="617221" y="1364827"/>
            <a:ext cx="10667999" cy="4433993"/>
          </a:xfrm>
        </p:spPr>
        <p:txBody>
          <a:bodyPr>
            <a:normAutofit fontScale="92500" lnSpcReduction="10000"/>
          </a:bodyPr>
          <a:lstStyle/>
          <a:p>
            <a:r>
              <a:rPr lang="en-US" sz="2800" b="1" dirty="0"/>
              <a:t>You get 12 minutes to Research on the Internet</a:t>
            </a:r>
          </a:p>
          <a:p>
            <a:endParaRPr lang="en-US" sz="2800" b="1" dirty="0"/>
          </a:p>
          <a:p>
            <a:r>
              <a:rPr lang="en-US" sz="2800" b="1" dirty="0"/>
              <a:t>Pick 1 Question:</a:t>
            </a:r>
          </a:p>
          <a:p>
            <a:r>
              <a:rPr lang="en-US" sz="2800" b="1" dirty="0"/>
              <a:t>Should schools start later in the morning?</a:t>
            </a:r>
          </a:p>
          <a:p>
            <a:r>
              <a:rPr lang="en-US" sz="2800" b="1" dirty="0"/>
              <a:t>What is a new science invention?</a:t>
            </a:r>
          </a:p>
          <a:p>
            <a:r>
              <a:rPr lang="en-US" sz="2800" b="1" dirty="0"/>
              <a:t>Should plastic shopping bags be banned?</a:t>
            </a:r>
          </a:p>
          <a:p>
            <a:endParaRPr lang="en-US" sz="2800" b="1" dirty="0"/>
          </a:p>
          <a:p>
            <a:r>
              <a:rPr lang="en-US" sz="2800" b="1" dirty="0"/>
              <a:t>You’ll speak for 1.5 minutes answering the question with the research you found (so have at least one “According to ___.”</a:t>
            </a:r>
          </a:p>
        </p:txBody>
      </p:sp>
    </p:spTree>
    <p:extLst>
      <p:ext uri="{BB962C8B-B14F-4D97-AF65-F5344CB8AC3E}">
        <p14:creationId xmlns:p14="http://schemas.microsoft.com/office/powerpoint/2010/main" val="308039464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a:xfrm>
            <a:off x="617221" y="281940"/>
            <a:ext cx="10131425" cy="914400"/>
          </a:xfrm>
        </p:spPr>
        <p:txBody>
          <a:bodyPr/>
          <a:lstStyle/>
          <a:p>
            <a:r>
              <a:rPr lang="en-US" b="1" dirty="0"/>
              <a:t>SPEAK FOR 1.5 MINUTES</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a:xfrm>
            <a:off x="617221" y="1364827"/>
            <a:ext cx="10667999" cy="4433993"/>
          </a:xfrm>
        </p:spPr>
        <p:txBody>
          <a:bodyPr>
            <a:normAutofit/>
          </a:bodyPr>
          <a:lstStyle/>
          <a:p>
            <a:r>
              <a:rPr lang="en-US" sz="2800" b="1" dirty="0"/>
              <a:t>Have a short intro including </a:t>
            </a:r>
          </a:p>
          <a:p>
            <a:r>
              <a:rPr lang="en-US" sz="2800" b="1" dirty="0"/>
              <a:t>State the question</a:t>
            </a:r>
          </a:p>
          <a:p>
            <a:r>
              <a:rPr lang="en-US" sz="2800" b="1" dirty="0"/>
              <a:t>State your answer to the question</a:t>
            </a:r>
          </a:p>
          <a:p>
            <a:r>
              <a:rPr lang="en-US" sz="2800" b="1" dirty="0"/>
              <a:t>Give your reason/research answering the question </a:t>
            </a:r>
          </a:p>
          <a:p>
            <a:r>
              <a:rPr lang="en-US" sz="2800" b="1" dirty="0"/>
              <a:t>Include an “According to ______”</a:t>
            </a:r>
          </a:p>
          <a:p>
            <a:r>
              <a:rPr lang="en-US" sz="2800" b="1" dirty="0"/>
              <a:t>Conclude.</a:t>
            </a:r>
          </a:p>
        </p:txBody>
      </p:sp>
    </p:spTree>
    <p:extLst>
      <p:ext uri="{BB962C8B-B14F-4D97-AF65-F5344CB8AC3E}">
        <p14:creationId xmlns:p14="http://schemas.microsoft.com/office/powerpoint/2010/main" val="154786747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a:xfrm>
            <a:off x="617221" y="281940"/>
            <a:ext cx="10131425" cy="914400"/>
          </a:xfrm>
        </p:spPr>
        <p:txBody>
          <a:bodyPr/>
          <a:lstStyle/>
          <a:p>
            <a:r>
              <a:rPr lang="en-US" b="1" dirty="0"/>
              <a:t>2. Platform speech</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a:xfrm>
            <a:off x="617221" y="1364827"/>
            <a:ext cx="10667999" cy="4433993"/>
          </a:xfrm>
        </p:spPr>
        <p:txBody>
          <a:bodyPr>
            <a:normAutofit/>
          </a:bodyPr>
          <a:lstStyle/>
          <a:p>
            <a:r>
              <a:rPr lang="en-US" sz="2800" b="1" dirty="0"/>
              <a:t>Persuasive, Informative and/or Humorous Written out Speech</a:t>
            </a:r>
          </a:p>
          <a:p>
            <a:r>
              <a:rPr lang="en-US" sz="2800" b="1" dirty="0"/>
              <a:t>5 or 7 minutes long</a:t>
            </a:r>
          </a:p>
          <a:p>
            <a:r>
              <a:rPr lang="en-US" sz="2800" b="1" dirty="0"/>
              <a:t>You memorize/semi-memorize the speech</a:t>
            </a:r>
          </a:p>
          <a:p>
            <a:r>
              <a:rPr lang="en-US" sz="2800" b="1" dirty="0"/>
              <a:t>Choose a subject you are interested in!</a:t>
            </a:r>
          </a:p>
          <a:p>
            <a:endParaRPr lang="en-US" sz="2800" b="1" dirty="0"/>
          </a:p>
          <a:p>
            <a:endParaRPr lang="en-US" sz="2800" b="1" dirty="0"/>
          </a:p>
        </p:txBody>
      </p:sp>
    </p:spTree>
    <p:extLst>
      <p:ext uri="{BB962C8B-B14F-4D97-AF65-F5344CB8AC3E}">
        <p14:creationId xmlns:p14="http://schemas.microsoft.com/office/powerpoint/2010/main" val="372783718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a:xfrm>
            <a:off x="617221" y="281940"/>
            <a:ext cx="10131425" cy="914400"/>
          </a:xfrm>
        </p:spPr>
        <p:txBody>
          <a:bodyPr/>
          <a:lstStyle/>
          <a:p>
            <a:r>
              <a:rPr lang="en-US" b="1" dirty="0"/>
              <a:t>SHORT Platform speech</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a:xfrm>
            <a:off x="617221" y="1364827"/>
            <a:ext cx="10667999" cy="4433993"/>
          </a:xfrm>
        </p:spPr>
        <p:txBody>
          <a:bodyPr>
            <a:normAutofit/>
          </a:bodyPr>
          <a:lstStyle/>
          <a:p>
            <a:r>
              <a:rPr lang="en-US" sz="2800" b="1" dirty="0"/>
              <a:t>Actually do it now—pick a subject that you are interested in</a:t>
            </a:r>
          </a:p>
          <a:p>
            <a:r>
              <a:rPr lang="en-US" sz="2800" b="1" dirty="0"/>
              <a:t>You’ve got 10 minutes to </a:t>
            </a:r>
          </a:p>
          <a:p>
            <a:r>
              <a:rPr lang="en-US" sz="2800" b="1" dirty="0"/>
              <a:t>Write up a paragraph with</a:t>
            </a:r>
          </a:p>
          <a:p>
            <a:r>
              <a:rPr lang="en-US" sz="2800" b="1" dirty="0"/>
              <a:t>Intro </a:t>
            </a:r>
          </a:p>
          <a:p>
            <a:r>
              <a:rPr lang="en-US" sz="2800" b="1" dirty="0"/>
              <a:t>Body with an argument/explanation/story</a:t>
            </a:r>
          </a:p>
          <a:p>
            <a:r>
              <a:rPr lang="en-US" sz="2800" b="1" dirty="0"/>
              <a:t>Conclusion</a:t>
            </a:r>
          </a:p>
          <a:p>
            <a:r>
              <a:rPr lang="en-US" sz="2800" b="1" dirty="0"/>
              <a:t>And then Present it! 1.5 minute short speech.</a:t>
            </a:r>
          </a:p>
          <a:p>
            <a:endParaRPr lang="en-US" sz="2800" b="1" dirty="0"/>
          </a:p>
        </p:txBody>
      </p:sp>
    </p:spTree>
    <p:extLst>
      <p:ext uri="{BB962C8B-B14F-4D97-AF65-F5344CB8AC3E}">
        <p14:creationId xmlns:p14="http://schemas.microsoft.com/office/powerpoint/2010/main" val="291902987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a:xfrm>
            <a:off x="617221" y="281940"/>
            <a:ext cx="10131425" cy="914400"/>
          </a:xfrm>
        </p:spPr>
        <p:txBody>
          <a:bodyPr/>
          <a:lstStyle/>
          <a:p>
            <a:r>
              <a:rPr lang="en-US" b="1" dirty="0"/>
              <a:t>3. Interpretation speech</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a:xfrm>
            <a:off x="617221" y="1364827"/>
            <a:ext cx="11003279" cy="4975013"/>
          </a:xfrm>
        </p:spPr>
        <p:txBody>
          <a:bodyPr>
            <a:normAutofit/>
          </a:bodyPr>
          <a:lstStyle/>
          <a:p>
            <a:r>
              <a:rPr lang="en-US" sz="2800" b="1" dirty="0"/>
              <a:t>With this kind of speech . . . </a:t>
            </a:r>
          </a:p>
          <a:p>
            <a:r>
              <a:rPr lang="en-US" sz="2800" b="1" dirty="0"/>
              <a:t>Pick a favorite play/script, book or story, or poetry</a:t>
            </a:r>
          </a:p>
          <a:p>
            <a:r>
              <a:rPr lang="en-US" sz="2800" b="1" dirty="0"/>
              <a:t>Then you perform/present that play story or poetry</a:t>
            </a:r>
          </a:p>
          <a:p>
            <a:r>
              <a:rPr lang="en-US" sz="2800" b="1" dirty="0"/>
              <a:t>You can even change your voice to be a character!</a:t>
            </a:r>
          </a:p>
          <a:p>
            <a:r>
              <a:rPr lang="en-US" sz="2800" b="1" dirty="0"/>
              <a:t>5 to 7 minutes long</a:t>
            </a:r>
          </a:p>
          <a:p>
            <a:endParaRPr lang="en-US" sz="2800" b="1" dirty="0"/>
          </a:p>
          <a:p>
            <a:r>
              <a:rPr lang="en-US" sz="2800" b="1" dirty="0"/>
              <a:t>Right now—I want you to give a presentation</a:t>
            </a:r>
          </a:p>
          <a:p>
            <a:r>
              <a:rPr lang="en-US" sz="2800" b="1" dirty="0"/>
              <a:t>I’ve got two short pieces you can do</a:t>
            </a:r>
          </a:p>
          <a:p>
            <a:r>
              <a:rPr lang="en-US" sz="2800" b="1" dirty="0"/>
              <a:t>OR if you have your own—go for it.</a:t>
            </a:r>
          </a:p>
        </p:txBody>
      </p:sp>
    </p:spTree>
    <p:extLst>
      <p:ext uri="{BB962C8B-B14F-4D97-AF65-F5344CB8AC3E}">
        <p14:creationId xmlns:p14="http://schemas.microsoft.com/office/powerpoint/2010/main" val="229209794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a:xfrm>
            <a:off x="815342" y="281940"/>
            <a:ext cx="4610098" cy="914400"/>
          </a:xfrm>
        </p:spPr>
        <p:txBody>
          <a:bodyPr>
            <a:normAutofit fontScale="90000"/>
          </a:bodyPr>
          <a:lstStyle/>
          <a:p>
            <a:r>
              <a:rPr lang="en-US" b="1" dirty="0"/>
              <a:t>SHORT Interpretation</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a:xfrm>
            <a:off x="617221" y="1935479"/>
            <a:ext cx="4610099" cy="4861561"/>
          </a:xfrm>
        </p:spPr>
        <p:txBody>
          <a:bodyPr>
            <a:noAutofit/>
          </a:bodyPr>
          <a:lstStyle/>
          <a:p>
            <a:r>
              <a:rPr lang="en-US" sz="2000" b="1" u="sng" dirty="0">
                <a:hlinkClick r:id="rId2"/>
              </a:rPr>
              <a:t>“Still I Rise” by Maya Angelou</a:t>
            </a:r>
            <a:endParaRPr lang="en-US" sz="2000" b="1" dirty="0"/>
          </a:p>
          <a:p>
            <a:r>
              <a:rPr lang="en-US" sz="2000" dirty="0"/>
              <a:t>You may write me down in history</a:t>
            </a:r>
          </a:p>
          <a:p>
            <a:r>
              <a:rPr lang="en-US" sz="2000" dirty="0"/>
              <a:t>With your bitter, twisted lies,</a:t>
            </a:r>
          </a:p>
          <a:p>
            <a:r>
              <a:rPr lang="en-US" sz="2000" dirty="0"/>
              <a:t>You may tread me in the very dirt</a:t>
            </a:r>
          </a:p>
          <a:p>
            <a:r>
              <a:rPr lang="en-US" sz="2000" dirty="0"/>
              <a:t>But still, like dust, I’ll rise.</a:t>
            </a:r>
          </a:p>
          <a:p>
            <a:r>
              <a:rPr lang="en-US" sz="2000" dirty="0"/>
              <a:t>Does my sassiness upset you?</a:t>
            </a:r>
          </a:p>
          <a:p>
            <a:r>
              <a:rPr lang="en-US" sz="2000" dirty="0"/>
              <a:t>Why are you beset with gloom?</a:t>
            </a:r>
          </a:p>
          <a:p>
            <a:r>
              <a:rPr lang="en-US" sz="2000" dirty="0" err="1"/>
              <a:t>’Cause</a:t>
            </a:r>
            <a:r>
              <a:rPr lang="en-US" sz="2000" dirty="0"/>
              <a:t> I walk like I’ve got oil wells</a:t>
            </a:r>
          </a:p>
          <a:p>
            <a:r>
              <a:rPr lang="en-US" sz="2000" dirty="0"/>
              <a:t>Pumping in my living room.</a:t>
            </a:r>
          </a:p>
          <a:p>
            <a:r>
              <a:rPr lang="en-US" sz="2000" dirty="0"/>
              <a:t>Just like moons and like suns,</a:t>
            </a:r>
          </a:p>
          <a:p>
            <a:r>
              <a:rPr lang="en-US" sz="2000" dirty="0"/>
              <a:t>With the certainty of tides,</a:t>
            </a:r>
          </a:p>
          <a:p>
            <a:r>
              <a:rPr lang="en-US" sz="2000" dirty="0"/>
              <a:t>Just like hopes springing high,</a:t>
            </a:r>
          </a:p>
          <a:p>
            <a:r>
              <a:rPr lang="en-US" sz="2000" dirty="0"/>
              <a:t>Still I’ll rise.</a:t>
            </a:r>
            <a:endParaRPr lang="en-US" sz="3200" b="1" dirty="0"/>
          </a:p>
          <a:p>
            <a:endParaRPr lang="en-US" sz="3200" b="1" dirty="0"/>
          </a:p>
        </p:txBody>
      </p:sp>
      <p:sp>
        <p:nvSpPr>
          <p:cNvPr id="4" name="TextBox 3">
            <a:extLst>
              <a:ext uri="{FF2B5EF4-FFF2-40B4-BE49-F238E27FC236}">
                <a16:creationId xmlns:a16="http://schemas.microsoft.com/office/drawing/2014/main" id="{878CFEC8-543D-4C31-9E71-0CB78B4245E5}"/>
              </a:ext>
            </a:extLst>
          </p:cNvPr>
          <p:cNvSpPr txBox="1"/>
          <p:nvPr/>
        </p:nvSpPr>
        <p:spPr>
          <a:xfrm>
            <a:off x="5425440" y="152401"/>
            <a:ext cx="6614160" cy="6740307"/>
          </a:xfrm>
          <a:prstGeom prst="rect">
            <a:avLst/>
          </a:prstGeom>
          <a:noFill/>
        </p:spPr>
        <p:txBody>
          <a:bodyPr wrap="square" rtlCol="0">
            <a:spAutoFit/>
          </a:bodyPr>
          <a:lstStyle/>
          <a:p>
            <a:pPr marL="0" marR="0">
              <a:spcBef>
                <a:spcPts val="0"/>
              </a:spcBef>
              <a:spcAft>
                <a:spcPts val="0"/>
              </a:spcAft>
            </a:pPr>
            <a:r>
              <a:rPr lang="en-US" sz="2000" b="1" dirty="0">
                <a:effectLst/>
                <a:latin typeface="Verdana" panose="020B0604030504040204" pitchFamily="34" charset="0"/>
                <a:ea typeface="Times New Roman" panose="02020603050405020304" pitchFamily="18" charset="0"/>
                <a:cs typeface="Calibri" panose="020F0502020204030204" pitchFamily="34" charset="0"/>
              </a:rPr>
              <a:t>Charlie and the Chocolate Factory </a:t>
            </a:r>
          </a:p>
          <a:p>
            <a:pPr marL="0" marR="0">
              <a:spcBef>
                <a:spcPts val="0"/>
              </a:spcBef>
              <a:spcAft>
                <a:spcPts val="0"/>
              </a:spcAft>
            </a:pPr>
            <a:r>
              <a:rPr lang="en-US" sz="1800" dirty="0">
                <a:effectLst/>
                <a:latin typeface="Verdana" panose="020B0604030504040204" pitchFamily="34" charset="0"/>
                <a:ea typeface="Times New Roman" panose="02020603050405020304" pitchFamily="18" charset="0"/>
                <a:cs typeface="Calibri" panose="020F0502020204030204" pitchFamily="34" charset="0"/>
              </a:rPr>
              <a:t>By Roald Dahl</a:t>
            </a:r>
          </a:p>
          <a:p>
            <a:pPr marL="0" marR="0">
              <a:spcBef>
                <a:spcPts val="0"/>
              </a:spcBef>
              <a:spcAft>
                <a:spcPts val="0"/>
              </a:spcAft>
            </a:pPr>
            <a:r>
              <a:rPr lang="en-US" sz="1800" dirty="0">
                <a:effectLst/>
                <a:latin typeface="Verdana" panose="020B0604030504040204" pitchFamily="34" charset="0"/>
                <a:ea typeface="Times New Roman" panose="02020603050405020304" pitchFamily="18" charset="0"/>
                <a:cs typeface="Calibri" panose="020F0502020204030204" pitchFamily="34" charset="0"/>
              </a:rPr>
              <a:t> </a:t>
            </a:r>
          </a:p>
          <a:p>
            <a:pPr marL="0" marR="0">
              <a:spcBef>
                <a:spcPts val="0"/>
              </a:spcBef>
              <a:spcAft>
                <a:spcPts val="0"/>
              </a:spcAft>
            </a:pPr>
            <a:r>
              <a:rPr lang="en-US" sz="1800" dirty="0">
                <a:effectLst/>
                <a:latin typeface="Verdana" panose="020B0604030504040204" pitchFamily="34" charset="0"/>
                <a:ea typeface="Times New Roman" panose="02020603050405020304" pitchFamily="18" charset="0"/>
                <a:cs typeface="Calibri" panose="020F0502020204030204" pitchFamily="34" charset="0"/>
              </a:rPr>
              <a:t>CHARLIE:  Is it really true that Wonka’s Chocolate Factory is the biggest in the world?</a:t>
            </a:r>
          </a:p>
          <a:p>
            <a:pPr marL="0" marR="0">
              <a:spcBef>
                <a:spcPts val="0"/>
              </a:spcBef>
              <a:spcAft>
                <a:spcPts val="0"/>
              </a:spcAft>
            </a:pPr>
            <a:r>
              <a:rPr lang="en-US" sz="1800" dirty="0">
                <a:effectLst/>
                <a:latin typeface="Verdana" panose="020B0604030504040204" pitchFamily="34" charset="0"/>
                <a:ea typeface="Times New Roman" panose="02020603050405020304" pitchFamily="18" charset="0"/>
                <a:cs typeface="Calibri" panose="020F0502020204030204" pitchFamily="34" charset="0"/>
              </a:rPr>
              <a:t>GPA JOE:  True?  Of course, it’s true! Good heavens, I thought everybody knew that!</a:t>
            </a:r>
          </a:p>
          <a:p>
            <a:pPr marL="0" marR="0">
              <a:spcBef>
                <a:spcPts val="0"/>
              </a:spcBef>
              <a:spcAft>
                <a:spcPts val="0"/>
              </a:spcAft>
            </a:pPr>
            <a:r>
              <a:rPr lang="en-US" sz="1800" dirty="0">
                <a:effectLst/>
                <a:latin typeface="Verdana" panose="020B0604030504040204" pitchFamily="34" charset="0"/>
                <a:ea typeface="Times New Roman" panose="02020603050405020304" pitchFamily="18" charset="0"/>
                <a:cs typeface="Calibri" panose="020F0502020204030204" pitchFamily="34" charset="0"/>
              </a:rPr>
              <a:t>CHARLIE:  And is Mr. Will Wonka really the cleverest chocolate maker in the world?</a:t>
            </a:r>
          </a:p>
          <a:p>
            <a:pPr marL="0" marR="0">
              <a:spcBef>
                <a:spcPts val="0"/>
              </a:spcBef>
              <a:spcAft>
                <a:spcPts val="0"/>
              </a:spcAft>
            </a:pPr>
            <a:r>
              <a:rPr lang="en-US" sz="1800" dirty="0">
                <a:effectLst/>
                <a:latin typeface="Verdana" panose="020B0604030504040204" pitchFamily="34" charset="0"/>
                <a:ea typeface="Times New Roman" panose="02020603050405020304" pitchFamily="18" charset="0"/>
                <a:cs typeface="Calibri" panose="020F0502020204030204" pitchFamily="34" charset="0"/>
              </a:rPr>
              <a:t>GPA JOE:  My dear boy.  Mr. Willy Wonka is the most amazing, the most fantastic, the most extraordinary chocolate maker the world has ever seen!</a:t>
            </a:r>
          </a:p>
          <a:p>
            <a:pPr marL="0" marR="0">
              <a:spcBef>
                <a:spcPts val="0"/>
              </a:spcBef>
              <a:spcAft>
                <a:spcPts val="0"/>
              </a:spcAft>
            </a:pPr>
            <a:r>
              <a:rPr lang="en-US" sz="1800" dirty="0">
                <a:effectLst/>
                <a:latin typeface="Verdana" panose="020B0604030504040204" pitchFamily="34" charset="0"/>
                <a:ea typeface="Times New Roman" panose="02020603050405020304" pitchFamily="18" charset="0"/>
                <a:cs typeface="Calibri" panose="020F0502020204030204" pitchFamily="34" charset="0"/>
              </a:rPr>
              <a:t>GPA JOE:  You see, Charlie, not so very long ago there used to be thousands of people working in Mr Willy Wonka’s factory. Then one day, all of a sudden, Mr Wonka had to ask every single one of them to leave, to go home, never to come back.</a:t>
            </a:r>
          </a:p>
          <a:p>
            <a:pPr marL="0" marR="0">
              <a:spcBef>
                <a:spcPts val="0"/>
              </a:spcBef>
              <a:spcAft>
                <a:spcPts val="0"/>
              </a:spcAft>
            </a:pPr>
            <a:r>
              <a:rPr lang="en-US" sz="1800" dirty="0">
                <a:effectLst/>
                <a:latin typeface="Verdana" panose="020B0604030504040204" pitchFamily="34" charset="0"/>
                <a:ea typeface="Times New Roman" panose="02020603050405020304" pitchFamily="18" charset="0"/>
                <a:cs typeface="Calibri" panose="020F0502020204030204" pitchFamily="34" charset="0"/>
              </a:rPr>
              <a:t>CHARLIE:  He didn’t do that!  Why?</a:t>
            </a:r>
          </a:p>
          <a:p>
            <a:pPr marL="0" marR="0">
              <a:spcBef>
                <a:spcPts val="0"/>
              </a:spcBef>
              <a:spcAft>
                <a:spcPts val="0"/>
              </a:spcAft>
            </a:pPr>
            <a:r>
              <a:rPr lang="en-US" sz="1800" dirty="0">
                <a:effectLst/>
                <a:latin typeface="Verdana" panose="020B0604030504040204" pitchFamily="34" charset="0"/>
                <a:ea typeface="Times New Roman" panose="02020603050405020304" pitchFamily="18" charset="0"/>
                <a:cs typeface="Calibri" panose="020F0502020204030204" pitchFamily="34" charset="0"/>
              </a:rPr>
              <a:t>GPA JOE:  Spies!  All the other chocolate makers had begun to grow jealous, and they started sending in spies, pretending that they were ordinary workers.    He shut the main gates and fastened them with a chain.  Nobody sees him anymore.  The only things that come out are chocolates and sweets.</a:t>
            </a:r>
          </a:p>
        </p:txBody>
      </p:sp>
    </p:spTree>
    <p:extLst>
      <p:ext uri="{BB962C8B-B14F-4D97-AF65-F5344CB8AC3E}">
        <p14:creationId xmlns:p14="http://schemas.microsoft.com/office/powerpoint/2010/main" val="182853034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nodeType="clickEffect">
                                  <p:stCondLst>
                                    <p:cond delay="0"/>
                                  </p:stCondLst>
                                  <p:childTnLst>
                                    <p:set>
                                      <p:cBhvr>
                                        <p:cTn id="42"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par>
                    <p:cTn id="43" fill="hold">
                      <p:stCondLst>
                        <p:cond delay="indefinite"/>
                      </p:stCondLst>
                      <p:childTnLst>
                        <p:par>
                          <p:cTn id="44" fill="hold">
                            <p:stCondLst>
                              <p:cond delay="0"/>
                            </p:stCondLst>
                            <p:childTnLst>
                              <p:par>
                                <p:cTn id="45" presetID="1" presetClass="entr" presetSubtype="0" fill="hold" nodeType="clickEffect">
                                  <p:stCondLst>
                                    <p:cond delay="0"/>
                                  </p:stCondLst>
                                  <p:childTnLst>
                                    <p:set>
                                      <p:cBhvr>
                                        <p:cTn id="46"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par>
                    <p:cTn id="47" fill="hold">
                      <p:stCondLst>
                        <p:cond delay="indefinite"/>
                      </p:stCondLst>
                      <p:childTnLst>
                        <p:par>
                          <p:cTn id="48" fill="hold">
                            <p:stCondLst>
                              <p:cond delay="0"/>
                            </p:stCondLst>
                            <p:childTnLst>
                              <p:par>
                                <p:cTn id="49" presetID="1" presetClass="entr" presetSubtype="0" fill="hold" nodeType="clickEffect">
                                  <p:stCondLst>
                                    <p:cond delay="0"/>
                                  </p:stCondLst>
                                  <p:childTnLst>
                                    <p:set>
                                      <p:cBhvr>
                                        <p:cTn id="50" dur="1" fill="hold">
                                          <p:stCondLst>
                                            <p:cond delay="0"/>
                                          </p:stCondLst>
                                        </p:cTn>
                                        <p:tgtEl>
                                          <p:spTgt spid="3">
                                            <p:txEl>
                                              <p:pRg st="11" end="11"/>
                                            </p:txEl>
                                          </p:spTgt>
                                        </p:tgtEl>
                                        <p:attrNameLst>
                                          <p:attrName>style.visibility</p:attrName>
                                        </p:attrNameLst>
                                      </p:cBhvr>
                                      <p:to>
                                        <p:strVal val="visible"/>
                                      </p:to>
                                    </p:set>
                                  </p:childTnLst>
                                </p:cTn>
                              </p:par>
                            </p:childTnLst>
                          </p:cTn>
                        </p:par>
                      </p:childTnLst>
                    </p:cTn>
                  </p:par>
                  <p:par>
                    <p:cTn id="51" fill="hold">
                      <p:stCondLst>
                        <p:cond delay="indefinite"/>
                      </p:stCondLst>
                      <p:childTnLst>
                        <p:par>
                          <p:cTn id="52" fill="hold">
                            <p:stCondLst>
                              <p:cond delay="0"/>
                            </p:stCondLst>
                            <p:childTnLst>
                              <p:par>
                                <p:cTn id="53" presetID="1" presetClass="entr" presetSubtype="0" fill="hold" nodeType="clickEffect">
                                  <p:stCondLst>
                                    <p:cond delay="0"/>
                                  </p:stCondLst>
                                  <p:childTnLst>
                                    <p:set>
                                      <p:cBhvr>
                                        <p:cTn id="54" dur="1" fill="hold">
                                          <p:stCondLst>
                                            <p:cond delay="0"/>
                                          </p:stCondLst>
                                        </p:cTn>
                                        <p:tgtEl>
                                          <p:spTgt spid="3">
                                            <p:txEl>
                                              <p:pRg st="12" end="1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p:txBody>
          <a:bodyPr/>
          <a:lstStyle/>
          <a:p>
            <a:r>
              <a:rPr lang="en-US" b="1" dirty="0"/>
              <a:t>Which KINDS OF SPEECH </a:t>
            </a:r>
            <a:br>
              <a:rPr lang="en-US" b="1" dirty="0"/>
            </a:br>
            <a:r>
              <a:rPr lang="en-US" b="1" dirty="0"/>
              <a:t>do you want to do?</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p:txBody>
          <a:bodyPr>
            <a:normAutofit/>
          </a:bodyPr>
          <a:lstStyle/>
          <a:p>
            <a:r>
              <a:rPr lang="en-US" sz="2800" b="1" dirty="0"/>
              <a:t>Limited Prep</a:t>
            </a:r>
          </a:p>
          <a:p>
            <a:r>
              <a:rPr lang="en-US" sz="2800" b="1" dirty="0"/>
              <a:t>Platform</a:t>
            </a:r>
          </a:p>
          <a:p>
            <a:r>
              <a:rPr lang="en-US" sz="2800" b="1" dirty="0"/>
              <a:t>Interpretation.</a:t>
            </a:r>
          </a:p>
        </p:txBody>
      </p:sp>
    </p:spTree>
    <p:extLst>
      <p:ext uri="{BB962C8B-B14F-4D97-AF65-F5344CB8AC3E}">
        <p14:creationId xmlns:p14="http://schemas.microsoft.com/office/powerpoint/2010/main" val="97741500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3A5262-F793-4312-A82C-60F4F0E867CA}"/>
              </a:ext>
            </a:extLst>
          </p:cNvPr>
          <p:cNvSpPr>
            <a:spLocks noGrp="1"/>
          </p:cNvSpPr>
          <p:nvPr>
            <p:ph type="title"/>
          </p:nvPr>
        </p:nvSpPr>
        <p:spPr/>
        <p:txBody>
          <a:bodyPr/>
          <a:lstStyle/>
          <a:p>
            <a:r>
              <a:rPr lang="en-US" b="1" dirty="0"/>
              <a:t>You are traveling in the right direction!</a:t>
            </a:r>
          </a:p>
        </p:txBody>
      </p:sp>
      <p:sp>
        <p:nvSpPr>
          <p:cNvPr id="3" name="Content Placeholder 2">
            <a:extLst>
              <a:ext uri="{FF2B5EF4-FFF2-40B4-BE49-F238E27FC236}">
                <a16:creationId xmlns:a16="http://schemas.microsoft.com/office/drawing/2014/main" id="{29CD8235-BA51-47ED-8AC2-D4DF98C7E358}"/>
              </a:ext>
            </a:extLst>
          </p:cNvPr>
          <p:cNvSpPr>
            <a:spLocks noGrp="1"/>
          </p:cNvSpPr>
          <p:nvPr>
            <p:ph idx="1"/>
          </p:nvPr>
        </p:nvSpPr>
        <p:spPr/>
        <p:txBody>
          <a:bodyPr>
            <a:normAutofit/>
          </a:bodyPr>
          <a:lstStyle/>
          <a:p>
            <a:r>
              <a:rPr lang="en-US" sz="2800" b="1" dirty="0"/>
              <a:t>We are excited to work with you</a:t>
            </a:r>
          </a:p>
          <a:p>
            <a:r>
              <a:rPr lang="en-US" sz="2800" b="1" dirty="0"/>
              <a:t>We want you give great presentations</a:t>
            </a:r>
          </a:p>
          <a:p>
            <a:r>
              <a:rPr lang="en-US" sz="2800" b="1" dirty="0"/>
              <a:t>And we’ll be helping you all along the way!</a:t>
            </a:r>
          </a:p>
        </p:txBody>
      </p:sp>
    </p:spTree>
    <p:extLst>
      <p:ext uri="{BB962C8B-B14F-4D97-AF65-F5344CB8AC3E}">
        <p14:creationId xmlns:p14="http://schemas.microsoft.com/office/powerpoint/2010/main" val="352411310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Celestial">
  <a:themeElements>
    <a:clrScheme name="Celestial">
      <a:dk1>
        <a:sysClr val="windowText" lastClr="000000"/>
      </a:dk1>
      <a:lt1>
        <a:sysClr val="window" lastClr="FFFFFF"/>
      </a:lt1>
      <a:dk2>
        <a:srgbClr val="18276C"/>
      </a:dk2>
      <a:lt2>
        <a:srgbClr val="EBEBEB"/>
      </a:lt2>
      <a:accent1>
        <a:srgbClr val="AC3EC1"/>
      </a:accent1>
      <a:accent2>
        <a:srgbClr val="477BD1"/>
      </a:accent2>
      <a:accent3>
        <a:srgbClr val="46B298"/>
      </a:accent3>
      <a:accent4>
        <a:srgbClr val="90BA4C"/>
      </a:accent4>
      <a:accent5>
        <a:srgbClr val="DD9D31"/>
      </a:accent5>
      <a:accent6>
        <a:srgbClr val="E25247"/>
      </a:accent6>
      <a:hlink>
        <a:srgbClr val="C573D2"/>
      </a:hlink>
      <a:folHlink>
        <a:srgbClr val="CCAEE8"/>
      </a:folHlink>
    </a:clrScheme>
    <a:fontScheme name="Celestial">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Celestial">
      <a:fillStyleLst>
        <a:solidFill>
          <a:schemeClr val="phClr"/>
        </a:solidFill>
        <a:gradFill rotWithShape="1">
          <a:gsLst>
            <a:gs pos="0">
              <a:schemeClr val="phClr">
                <a:tint val="70000"/>
                <a:lumMod val="110000"/>
              </a:schemeClr>
            </a:gs>
            <a:gs pos="100000">
              <a:schemeClr val="phClr">
                <a:tint val="82000"/>
                <a:alpha val="74000"/>
              </a:schemeClr>
            </a:gs>
          </a:gsLst>
          <a:lin ang="5400000" scaled="0"/>
        </a:gradFill>
        <a:gradFill rotWithShape="1">
          <a:gsLst>
            <a:gs pos="0">
              <a:schemeClr val="phClr">
                <a:tint val="98000"/>
                <a:lumMod val="100000"/>
              </a:schemeClr>
            </a:gs>
            <a:gs pos="100000">
              <a:schemeClr val="phClr">
                <a:shade val="88000"/>
                <a:lumMod val="88000"/>
              </a:schemeClr>
            </a:gs>
          </a:gsLst>
          <a:lin ang="5400000" scaled="1"/>
        </a:gradFill>
      </a:fillStyleLst>
      <a:lnStyleLst>
        <a:ln w="9525"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50800" dist="38100" dir="5400000" rotWithShape="0">
              <a:srgbClr val="000000">
                <a:alpha val="35000"/>
              </a:srgbClr>
            </a:outerShdw>
          </a:effectLst>
        </a:effectStyle>
        <a:effectStyle>
          <a:effectLst>
            <a:outerShdw blurRad="63500" dist="38100" dir="5400000" rotWithShape="0">
              <a:srgbClr val="000000">
                <a:alpha val="65000"/>
              </a:srgbClr>
            </a:outerShdw>
          </a:effectLst>
          <a:scene3d>
            <a:camera prst="orthographicFront">
              <a:rot lat="0" lon="0" rev="0"/>
            </a:camera>
            <a:lightRig rig="threePt" dir="tl">
              <a:rot lat="0" lon="0" rev="1200000"/>
            </a:lightRig>
          </a:scene3d>
          <a:sp3d>
            <a:bevelT w="38100" h="12700"/>
          </a:sp3d>
        </a:effectStyle>
      </a:effectStyleLst>
      <a:bgFillStyleLst>
        <a:solidFill>
          <a:schemeClr val="phClr"/>
        </a:solidFill>
        <a:gradFill rotWithShape="1">
          <a:gsLst>
            <a:gs pos="0">
              <a:schemeClr val="phClr">
                <a:tint val="90000"/>
                <a:shade val="96000"/>
                <a:hueMod val="100000"/>
                <a:satMod val="180000"/>
                <a:lumMod val="110000"/>
              </a:schemeClr>
            </a:gs>
            <a:gs pos="100000">
              <a:schemeClr val="phClr">
                <a:shade val="96000"/>
                <a:satMod val="160000"/>
                <a:lumMod val="100000"/>
              </a:schemeClr>
            </a:gs>
          </a:gsLst>
          <a:lin ang="4740000" scaled="1"/>
        </a:gradFill>
        <a:blipFill>
          <a:blip xmlns:r="http://schemas.openxmlformats.org/officeDocument/2006/relationships" r:embed="rId1"/>
          <a:stretch/>
        </a:blipFill>
      </a:bgFillStyleLst>
    </a:fmtScheme>
  </a:themeElements>
  <a:objectDefaults/>
  <a:extraClrSchemeLst/>
  <a:extLst>
    <a:ext uri="{05A4C25C-085E-4340-85A3-A5531E510DB2}">
      <thm15:themeFamily xmlns:thm15="http://schemas.microsoft.com/office/thememl/2012/main" name="Celestial" id="{C4BB2A3D-0E93-4C5F-B0D2-9D3FCE089CC5}" vid="{42E5908D-19A2-46FD-89FA-638B126129EF}"/>
    </a:ext>
  </a:extLst>
</a:theme>
</file>

<file path=docProps/app.xml><?xml version="1.0" encoding="utf-8"?>
<Properties xmlns="http://schemas.openxmlformats.org/officeDocument/2006/extended-properties" xmlns:vt="http://schemas.openxmlformats.org/officeDocument/2006/docPropsVTypes">
  <Template>Celestial</Template>
  <TotalTime>52</TotalTime>
  <Words>1317</Words>
  <Application>Microsoft Office PowerPoint</Application>
  <PresentationFormat>Widescreen</PresentationFormat>
  <Paragraphs>170</Paragraphs>
  <Slides>21</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21</vt:i4>
      </vt:variant>
    </vt:vector>
  </HeadingPairs>
  <TitlesOfParts>
    <vt:vector size="25" baseType="lpstr">
      <vt:lpstr>Arial</vt:lpstr>
      <vt:lpstr>Tahoma</vt:lpstr>
      <vt:lpstr>Verdana</vt:lpstr>
      <vt:lpstr>Celestial</vt:lpstr>
      <vt:lpstr>WELCOME Impromptu speaking AND THE 3 KINDS OF SPEECHES!</vt:lpstr>
      <vt:lpstr>SHORT Impromptu basics . . . </vt:lpstr>
      <vt:lpstr>6 steps</vt:lpstr>
      <vt:lpstr>LET’S DO IT TOGETHER</vt:lpstr>
      <vt:lpstr>STEP 1 PICK TOPIC</vt:lpstr>
      <vt:lpstr>Step 2: thesis</vt:lpstr>
      <vt:lpstr>Step 3. your main points</vt:lpstr>
      <vt:lpstr>Step 4. supports</vt:lpstr>
      <vt:lpstr>Step 5a. intro</vt:lpstr>
      <vt:lpstr>Step 5B. conclusion</vt:lpstr>
      <vt:lpstr>Step 6. PRESENT it</vt:lpstr>
      <vt:lpstr>WHAT ARE THE 3 kinds of speeches you can do in COLLEGE?</vt:lpstr>
      <vt:lpstr>1. EXTEMP</vt:lpstr>
      <vt:lpstr>SHORT EXTEMP</vt:lpstr>
      <vt:lpstr>SPEAK FOR 1.5 MINUTES</vt:lpstr>
      <vt:lpstr>2. Platform speech</vt:lpstr>
      <vt:lpstr>SHORT Platform speech</vt:lpstr>
      <vt:lpstr>3. Interpretation speech</vt:lpstr>
      <vt:lpstr>SHORT Interpretation</vt:lpstr>
      <vt:lpstr>Which KINDS OF SPEECH  do you want to do?</vt:lpstr>
      <vt:lpstr>You are traveling in the right direction!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Impromptu speaking!</dc:title>
  <dc:creator>Jim Climb the Mountain</dc:creator>
  <cp:lastModifiedBy>Jim Climb the Mountain</cp:lastModifiedBy>
  <cp:revision>20</cp:revision>
  <dcterms:created xsi:type="dcterms:W3CDTF">2022-01-18T17:33:00Z</dcterms:created>
  <dcterms:modified xsi:type="dcterms:W3CDTF">2023-01-07T21:50:11Z</dcterms:modified>
</cp:coreProperties>
</file>