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321" r:id="rId3"/>
    <p:sldId id="322" r:id="rId4"/>
    <p:sldId id="324" r:id="rId5"/>
    <p:sldId id="325" r:id="rId6"/>
    <p:sldId id="327" r:id="rId7"/>
    <p:sldId id="326" r:id="rId8"/>
    <p:sldId id="328" r:id="rId9"/>
    <p:sldId id="329" r:id="rId10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9945" autoAdjust="0"/>
    <p:restoredTop sz="94660"/>
  </p:normalViewPr>
  <p:slideViewPr>
    <p:cSldViewPr snapToGrid="0">
      <p:cViewPr varScale="1">
        <p:scale>
          <a:sx n="78" d="100"/>
          <a:sy n="78" d="100"/>
        </p:scale>
        <p:origin x="76" y="908"/>
      </p:cViewPr>
      <p:guideLst/>
    </p:cSldViewPr>
  </p:slideViewPr>
  <p:notesTextViewPr>
    <p:cViewPr>
      <p:scale>
        <a:sx n="3" d="2"/>
        <a:sy n="3" d="2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-6843" y="2059012"/>
            <a:ext cx="12195668" cy="18288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65759" y="2166364"/>
            <a:ext cx="11471565" cy="1739347"/>
          </a:xfrm>
        </p:spPr>
        <p:txBody>
          <a:bodyPr tIns="45720" bIns="45720" anchor="ctr">
            <a:normAutofit/>
          </a:bodyPr>
          <a:lstStyle>
            <a:lvl1pPr algn="ctr">
              <a:lnSpc>
                <a:spcPct val="80000"/>
              </a:lnSpc>
              <a:defRPr sz="6000" spc="150" baseline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996250"/>
            <a:ext cx="9144000" cy="1309255"/>
          </a:xfrm>
        </p:spPr>
        <p:txBody>
          <a:bodyPr>
            <a:normAutofit/>
          </a:bodyPr>
          <a:lstStyle>
            <a:lvl1pPr marL="0" indent="0" algn="ctr">
              <a:buNone/>
              <a:defRPr sz="20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20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10/30/2024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9184157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10/30/2024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883242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-6843" y="2059012"/>
            <a:ext cx="12195668" cy="18288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3191" y="2208879"/>
            <a:ext cx="10515600" cy="1676400"/>
          </a:xfrm>
        </p:spPr>
        <p:txBody>
          <a:bodyPr anchor="ctr">
            <a:noAutofit/>
          </a:bodyPr>
          <a:lstStyle>
            <a:lvl1pPr algn="ctr">
              <a:lnSpc>
                <a:spcPct val="80000"/>
              </a:lnSpc>
              <a:defRPr sz="6000" b="0" spc="150" baseline="0">
                <a:solidFill>
                  <a:schemeClr val="bg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3191" y="4010334"/>
            <a:ext cx="10515600" cy="1174639"/>
          </a:xfrm>
        </p:spPr>
        <p:txBody>
          <a:bodyPr anchor="t">
            <a:normAutofit/>
          </a:bodyPr>
          <a:lstStyle>
            <a:lvl1pPr marL="0" indent="0" algn="ctr">
              <a:buNone/>
              <a:defRPr sz="20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6D9B3381-2194-4062-AAD9-F170AA55D06C}" type="datetimeFigureOut">
              <a:rPr lang="en-US" smtClean="0"/>
              <a:t>10/30/2024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44254067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205344" y="2011680"/>
            <a:ext cx="4754880" cy="420624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30391" y="2011680"/>
            <a:ext cx="4754880" cy="420624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10/30/2024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8631234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07008" y="1913470"/>
            <a:ext cx="4754880" cy="743094"/>
          </a:xfrm>
        </p:spPr>
        <p:txBody>
          <a:bodyPr anchor="ctr">
            <a:normAutofit/>
          </a:bodyPr>
          <a:lstStyle>
            <a:lvl1pPr marL="0" indent="0">
              <a:buNone/>
              <a:defRPr sz="21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207008" y="2656566"/>
            <a:ext cx="4754880" cy="35661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31230" y="1913470"/>
            <a:ext cx="4754880" cy="743094"/>
          </a:xfrm>
        </p:spPr>
        <p:txBody>
          <a:bodyPr anchor="ctr">
            <a:normAutofit/>
          </a:bodyPr>
          <a:lstStyle>
            <a:lvl1pPr marL="0" indent="0">
              <a:buNone/>
              <a:defRPr sz="21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31230" y="2656564"/>
            <a:ext cx="4754880" cy="35661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10/30/2024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9080896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10/30/2024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7358495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10/30/2024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938320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07008" y="2120054"/>
            <a:ext cx="6126480" cy="41148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789023" y="2147486"/>
            <a:ext cx="3200400" cy="3432319"/>
          </a:xfrm>
        </p:spPr>
        <p:txBody>
          <a:bodyPr>
            <a:normAutofit/>
          </a:bodyPr>
          <a:lstStyle>
            <a:lvl1pPr marL="0" indent="0">
              <a:lnSpc>
                <a:spcPct val="95000"/>
              </a:lnSpc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10/30/2024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801571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280160" y="2211494"/>
            <a:ext cx="6126480" cy="3931920"/>
          </a:xfrm>
          <a:solidFill>
            <a:schemeClr val="tx2">
              <a:lumMod val="60000"/>
              <a:lumOff val="40000"/>
            </a:schemeClr>
          </a:solidFill>
        </p:spPr>
        <p:txBody>
          <a:bodyPr tIns="365760" anchor="t"/>
          <a:lstStyle>
            <a:lvl1pPr marL="0" indent="0" algn="ctr">
              <a:buNone/>
              <a:defRPr sz="3200">
                <a:solidFill>
                  <a:schemeClr val="tx1">
                    <a:lumMod val="50000"/>
                  </a:schemeClr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790688" y="2150621"/>
            <a:ext cx="3200400" cy="3429000"/>
          </a:xfrm>
        </p:spPr>
        <p:txBody>
          <a:bodyPr>
            <a:normAutofit/>
          </a:bodyPr>
          <a:lstStyle>
            <a:lvl1pPr marL="0" indent="0">
              <a:lnSpc>
                <a:spcPct val="95000"/>
              </a:lnSpc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10/30/2024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056141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10/30/2024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123084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9019312" y="0"/>
            <a:ext cx="2743200" cy="68580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160624" y="274638"/>
            <a:ext cx="2402380" cy="5897562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199" y="274638"/>
            <a:ext cx="7973291" cy="5897562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38200" y="6422854"/>
            <a:ext cx="2743196" cy="365125"/>
          </a:xfrm>
        </p:spPr>
        <p:txBody>
          <a:bodyPr/>
          <a:lstStyle/>
          <a:p>
            <a:fld id="{6D9B3381-2194-4062-AAD9-F170AA55D06C}" type="datetimeFigureOut">
              <a:rPr lang="en-US" smtClean="0"/>
              <a:t>10/30/2024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776135" y="6422854"/>
            <a:ext cx="4279669" cy="365125"/>
          </a:xfr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073048" y="6422854"/>
            <a:ext cx="879759" cy="365125"/>
          </a:xfrm>
        </p:spPr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4857089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483" y="176109"/>
            <a:ext cx="12188952" cy="1645919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202919" y="284176"/>
            <a:ext cx="9784080" cy="15087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02919" y="2011680"/>
            <a:ext cx="9784080" cy="420624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202266" y="6422854"/>
            <a:ext cx="3000894" cy="365125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lvl1pPr algn="l">
              <a:defRPr sz="105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fld id="{6D9B3381-2194-4062-AAD9-F170AA55D06C}" type="datetimeFigureOut">
              <a:rPr lang="en-US" smtClean="0"/>
              <a:pPr/>
              <a:t>10/30/2024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596471" y="6422854"/>
            <a:ext cx="504444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658927" y="6422854"/>
            <a:ext cx="946264" cy="365125"/>
          </a:xfrm>
          <a:prstGeom prst="rect">
            <a:avLst/>
          </a:prstGeom>
        </p:spPr>
        <p:txBody>
          <a:bodyPr vert="horz" lIns="45720" tIns="45720" rIns="91440" bIns="45720" rtlCol="0" anchor="ctr"/>
          <a:lstStyle>
            <a:lvl1pPr algn="l">
              <a:defRPr sz="1200" b="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fld id="{FC1BF5B3-6797-48E0-97A5-3923418683D3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59949807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000" kern="1200" cap="all" baseline="0">
          <a:solidFill>
            <a:schemeClr val="bg2"/>
          </a:solidFill>
          <a:latin typeface="Tahoma" panose="020B0604030504040204" pitchFamily="34" charset="0"/>
          <a:ea typeface="+mj-ea"/>
          <a:cs typeface="+mj-cs"/>
        </a:defRPr>
      </a:lvl1pPr>
    </p:titleStyle>
    <p:bodyStyle>
      <a:lvl1pPr marL="182880" indent="-18288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tx1"/>
        </a:buClr>
        <a:buFont typeface="Wingdings" pitchFamily="2" charset="2"/>
        <a:buChar char=""/>
        <a:defRPr sz="22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1pPr>
      <a:lvl2pPr marL="4114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20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2pPr>
      <a:lvl3pPr marL="6400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8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3pPr>
      <a:lvl4pPr marL="8686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4pPr>
      <a:lvl5pPr marL="10972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5pPr>
      <a:lvl6pPr marL="12846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14718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1629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18062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D82E971-5924-4354-9A12-863B3667C7E4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b="1" dirty="0"/>
              <a:t>BP DEBATE: DEBATING THE TYPES OF MOTIONS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4943E55-B08D-4B35-AD74-21B1824549AF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/>
              <a:t>Jim Hanson</a:t>
            </a:r>
          </a:p>
        </p:txBody>
      </p:sp>
    </p:spTree>
    <p:extLst>
      <p:ext uri="{BB962C8B-B14F-4D97-AF65-F5344CB8AC3E}">
        <p14:creationId xmlns:p14="http://schemas.microsoft.com/office/powerpoint/2010/main" val="215232422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409" y="256467"/>
            <a:ext cx="10511099" cy="1508760"/>
          </a:xfrm>
        </p:spPr>
        <p:txBody>
          <a:bodyPr>
            <a:normAutofit fontScale="90000"/>
          </a:bodyPr>
          <a:lstStyle/>
          <a:p>
            <a:pPr algn="ctr"/>
            <a:r>
              <a:rPr lang="en-US" b="1" dirty="0"/>
              <a:t>THE KIND OF MOTION YOU GET DETERMINES WHICH ARGUMENTS ARE RELEVANT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600" b="1" dirty="0"/>
              <a:t>There are more motions than included here but it gives you a start . . . </a:t>
            </a:r>
            <a:endParaRPr lang="en-US" sz="3200" b="1" dirty="0"/>
          </a:p>
        </p:txBody>
      </p:sp>
    </p:spTree>
    <p:extLst>
      <p:ext uri="{BB962C8B-B14F-4D97-AF65-F5344CB8AC3E}">
        <p14:creationId xmlns:p14="http://schemas.microsoft.com/office/powerpoint/2010/main" val="55984845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409" y="256467"/>
            <a:ext cx="10511099" cy="1508760"/>
          </a:xfrm>
        </p:spPr>
        <p:txBody>
          <a:bodyPr>
            <a:normAutofit/>
          </a:bodyPr>
          <a:lstStyle/>
          <a:p>
            <a:pPr algn="ctr"/>
            <a:r>
              <a:rPr lang="en-US" b="1" dirty="0" err="1"/>
              <a:t>Thw</a:t>
            </a:r>
            <a:r>
              <a:rPr lang="en-US" b="1" dirty="0"/>
              <a:t>/</a:t>
            </a:r>
            <a:r>
              <a:rPr lang="en-US" b="1" dirty="0" err="1"/>
              <a:t>thsh</a:t>
            </a:r>
            <a:endParaRPr lang="en-US" b="1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22564" y="2011679"/>
            <a:ext cx="11589327" cy="4666211"/>
          </a:xfrm>
        </p:spPr>
        <p:txBody>
          <a:bodyPr>
            <a:noAutofit/>
          </a:bodyPr>
          <a:lstStyle/>
          <a:p>
            <a:pPr lvl="0"/>
            <a:r>
              <a:rPr lang="en-US" sz="2800" b="1" dirty="0"/>
              <a:t>THW/THS  This House WOULD / SHOULD</a:t>
            </a:r>
          </a:p>
          <a:p>
            <a:pPr lvl="0"/>
            <a:r>
              <a:rPr lang="en-US" sz="2800" b="1" i="1" dirty="0"/>
              <a:t>EG THW implement Japan style gun ownership regulations.</a:t>
            </a:r>
          </a:p>
          <a:p>
            <a:pPr lvl="0"/>
            <a:endParaRPr lang="en-US" sz="2800" b="1" dirty="0"/>
          </a:p>
          <a:p>
            <a:pPr lvl="0"/>
            <a:r>
              <a:rPr lang="en-US" sz="2800" b="1" dirty="0"/>
              <a:t>THW/</a:t>
            </a:r>
            <a:r>
              <a:rPr lang="en-US" sz="2800" b="1" dirty="0" err="1"/>
              <a:t>THSh</a:t>
            </a:r>
            <a:r>
              <a:rPr lang="en-US" sz="2800" b="1" dirty="0"/>
              <a:t> POINTS Show Benefits</a:t>
            </a:r>
          </a:p>
          <a:p>
            <a:pPr lvl="0"/>
            <a:r>
              <a:rPr lang="en-US" sz="2800" b="1" dirty="0"/>
              <a:t>1. Japan Gun Regs Reduce gun deaths</a:t>
            </a:r>
          </a:p>
          <a:p>
            <a:pPr lvl="0"/>
            <a:r>
              <a:rPr lang="en-US" sz="2800" b="1" dirty="0"/>
              <a:t>2. Japan Gun Regs Reduce crime</a:t>
            </a:r>
          </a:p>
          <a:p>
            <a:pPr lvl="0"/>
            <a:endParaRPr lang="en-US" sz="2800" b="1" dirty="0"/>
          </a:p>
          <a:p>
            <a:pPr lvl="0"/>
            <a:r>
              <a:rPr lang="en-US" sz="2800" b="1" dirty="0"/>
              <a:t>So, if the motion was “</a:t>
            </a:r>
            <a:r>
              <a:rPr lang="en-US" sz="2800" b="1" dirty="0" err="1"/>
              <a:t>THSh</a:t>
            </a:r>
            <a:r>
              <a:rPr lang="en-US" sz="2800" b="1" dirty="0"/>
              <a:t> increase solar power” what are 2 points?</a:t>
            </a:r>
          </a:p>
        </p:txBody>
      </p:sp>
    </p:spTree>
    <p:extLst>
      <p:ext uri="{BB962C8B-B14F-4D97-AF65-F5344CB8AC3E}">
        <p14:creationId xmlns:p14="http://schemas.microsoft.com/office/powerpoint/2010/main" val="335969915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409" y="256467"/>
            <a:ext cx="10511099" cy="1508760"/>
          </a:xfrm>
        </p:spPr>
        <p:txBody>
          <a:bodyPr>
            <a:normAutofit/>
          </a:bodyPr>
          <a:lstStyle/>
          <a:p>
            <a:pPr algn="ctr"/>
            <a:r>
              <a:rPr lang="en-US" b="1" dirty="0" err="1"/>
              <a:t>Thr</a:t>
            </a:r>
            <a:endParaRPr lang="en-US" b="1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22564" y="2011679"/>
            <a:ext cx="11589327" cy="4666211"/>
          </a:xfrm>
        </p:spPr>
        <p:txBody>
          <a:bodyPr>
            <a:noAutofit/>
          </a:bodyPr>
          <a:lstStyle/>
          <a:p>
            <a:pPr lvl="0"/>
            <a:r>
              <a:rPr lang="en-US" sz="2800" b="1" dirty="0"/>
              <a:t>THR  This House REGRETS</a:t>
            </a:r>
          </a:p>
          <a:p>
            <a:pPr lvl="0"/>
            <a:r>
              <a:rPr lang="en-US" sz="2800" b="1" i="1" dirty="0"/>
              <a:t>EG THR the right to bear arms in the United States.</a:t>
            </a:r>
          </a:p>
          <a:p>
            <a:pPr lvl="0"/>
            <a:endParaRPr lang="en-US" sz="1400" b="1" dirty="0"/>
          </a:p>
          <a:p>
            <a:pPr lvl="0"/>
            <a:r>
              <a:rPr lang="en-US" sz="2800" b="1" dirty="0"/>
              <a:t>THR POINTS: Show the Regrets AND what would have been better instead</a:t>
            </a:r>
          </a:p>
          <a:p>
            <a:pPr lvl="0"/>
            <a:r>
              <a:rPr lang="en-US" sz="2800" b="1" dirty="0"/>
              <a:t>1. Right to bear arms has led to gun deaths</a:t>
            </a:r>
          </a:p>
          <a:p>
            <a:pPr lvl="0"/>
            <a:r>
              <a:rPr lang="en-US" sz="2800" b="1" dirty="0"/>
              <a:t>2. Gun Restrictions would have cut gun deaths.</a:t>
            </a:r>
          </a:p>
          <a:p>
            <a:pPr lvl="0"/>
            <a:endParaRPr lang="en-US" sz="1400" b="1" dirty="0"/>
          </a:p>
          <a:p>
            <a:pPr lvl="0"/>
            <a:r>
              <a:rPr lang="en-US" sz="2800" b="1" dirty="0"/>
              <a:t>So, if the motion was “THR the development of the automobile” what are 2 points?</a:t>
            </a:r>
          </a:p>
        </p:txBody>
      </p:sp>
    </p:spTree>
    <p:extLst>
      <p:ext uri="{BB962C8B-B14F-4D97-AF65-F5344CB8AC3E}">
        <p14:creationId xmlns:p14="http://schemas.microsoft.com/office/powerpoint/2010/main" val="54948308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409" y="256467"/>
            <a:ext cx="10511099" cy="1508760"/>
          </a:xfrm>
        </p:spPr>
        <p:txBody>
          <a:bodyPr>
            <a:normAutofit/>
          </a:bodyPr>
          <a:lstStyle/>
          <a:p>
            <a:pPr algn="ctr"/>
            <a:r>
              <a:rPr lang="en-US" b="1" dirty="0" err="1"/>
              <a:t>ThB</a:t>
            </a:r>
            <a:r>
              <a:rPr lang="en-US" b="1" dirty="0"/>
              <a:t>/</a:t>
            </a:r>
            <a:r>
              <a:rPr lang="en-US" b="1" dirty="0" err="1"/>
              <a:t>thbt</a:t>
            </a:r>
            <a:endParaRPr lang="en-US" b="1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22564" y="2011679"/>
            <a:ext cx="11589327" cy="4666211"/>
          </a:xfrm>
        </p:spPr>
        <p:txBody>
          <a:bodyPr>
            <a:noAutofit/>
          </a:bodyPr>
          <a:lstStyle/>
          <a:p>
            <a:pPr lvl="0"/>
            <a:r>
              <a:rPr lang="en-US" sz="2800" b="1" dirty="0"/>
              <a:t>THB/THBT  This House BELIEVES THAT</a:t>
            </a:r>
          </a:p>
          <a:p>
            <a:pPr lvl="0"/>
            <a:r>
              <a:rPr lang="en-US" sz="2800" b="1" i="1" dirty="0"/>
              <a:t>EG THBT Japan style gun ownership regulations make gun ownership most difficult.</a:t>
            </a:r>
          </a:p>
          <a:p>
            <a:pPr lvl="0"/>
            <a:endParaRPr lang="en-US" sz="1400" b="1" i="1" dirty="0"/>
          </a:p>
          <a:p>
            <a:pPr lvl="0"/>
            <a:r>
              <a:rPr lang="en-US" sz="2800" b="1" dirty="0"/>
              <a:t>THB/THBT POINTS Show Reasons why the Topic is True</a:t>
            </a:r>
          </a:p>
          <a:p>
            <a:pPr lvl="0"/>
            <a:r>
              <a:rPr lang="en-US" sz="2800" b="1" dirty="0"/>
              <a:t>1. You have the burden to prove you would be safe</a:t>
            </a:r>
          </a:p>
          <a:p>
            <a:pPr lvl="0"/>
            <a:r>
              <a:rPr lang="en-US" sz="2800" b="1" dirty="0"/>
              <a:t>2. You would have to do firearm safety training</a:t>
            </a:r>
          </a:p>
          <a:p>
            <a:pPr lvl="0"/>
            <a:endParaRPr lang="en-US" sz="1400" b="1" dirty="0"/>
          </a:p>
          <a:p>
            <a:pPr lvl="0"/>
            <a:r>
              <a:rPr lang="en-US" sz="2800" b="1" dirty="0"/>
              <a:t>So, if the motion was “THB degrees in science are harder than degrees in the arts” what are 2 points?</a:t>
            </a:r>
          </a:p>
        </p:txBody>
      </p:sp>
    </p:spTree>
    <p:extLst>
      <p:ext uri="{BB962C8B-B14F-4D97-AF65-F5344CB8AC3E}">
        <p14:creationId xmlns:p14="http://schemas.microsoft.com/office/powerpoint/2010/main" val="377207820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409" y="256467"/>
            <a:ext cx="10511099" cy="1508760"/>
          </a:xfrm>
        </p:spPr>
        <p:txBody>
          <a:bodyPr>
            <a:normAutofit/>
          </a:bodyPr>
          <a:lstStyle/>
          <a:p>
            <a:pPr algn="ctr"/>
            <a:r>
              <a:rPr lang="en-US" b="1" dirty="0" err="1"/>
              <a:t>Ths</a:t>
            </a:r>
            <a:r>
              <a:rPr lang="en-US" b="1" dirty="0"/>
              <a:t>/</a:t>
            </a:r>
            <a:r>
              <a:rPr lang="en-US" b="1" dirty="0" err="1"/>
              <a:t>tho</a:t>
            </a:r>
            <a:endParaRPr lang="en-US" b="1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22564" y="2011679"/>
            <a:ext cx="11589327" cy="4666211"/>
          </a:xfrm>
        </p:spPr>
        <p:txBody>
          <a:bodyPr>
            <a:noAutofit/>
          </a:bodyPr>
          <a:lstStyle/>
          <a:p>
            <a:pPr lvl="0"/>
            <a:r>
              <a:rPr lang="en-US" sz="2800" b="1" dirty="0"/>
              <a:t>THS/THO  This House SUPPORTS/OPPOSES</a:t>
            </a:r>
          </a:p>
          <a:p>
            <a:pPr lvl="0"/>
            <a:r>
              <a:rPr lang="en-US" sz="2800" b="1" i="1" dirty="0"/>
              <a:t>EG THS implementing Japan style gun ownership regulations.</a:t>
            </a:r>
          </a:p>
          <a:p>
            <a:pPr lvl="0"/>
            <a:endParaRPr lang="en-US" sz="1400" b="1" dirty="0"/>
          </a:p>
          <a:p>
            <a:pPr lvl="0"/>
            <a:r>
              <a:rPr lang="en-US" sz="2800" b="1" dirty="0"/>
              <a:t>THS/THO POINTS: Show Benefits/Harms</a:t>
            </a:r>
          </a:p>
          <a:p>
            <a:pPr lvl="0"/>
            <a:r>
              <a:rPr lang="en-US" sz="2800" b="1" dirty="0"/>
              <a:t>1. Japan Gun Regs Reduce gun deaths</a:t>
            </a:r>
          </a:p>
          <a:p>
            <a:pPr lvl="0"/>
            <a:r>
              <a:rPr lang="en-US" sz="2800" b="1" dirty="0"/>
              <a:t>2. Japan Gun Regs Reduce crime</a:t>
            </a:r>
          </a:p>
          <a:p>
            <a:pPr lvl="0"/>
            <a:endParaRPr lang="en-US" sz="1400" b="1" dirty="0"/>
          </a:p>
          <a:p>
            <a:pPr lvl="0"/>
            <a:r>
              <a:rPr lang="en-US" sz="2800" b="1" dirty="0"/>
              <a:t>So, if the motion is “THO Trump tariffs on imported goods” what are 2 points?</a:t>
            </a:r>
          </a:p>
        </p:txBody>
      </p:sp>
    </p:spTree>
    <p:extLst>
      <p:ext uri="{BB962C8B-B14F-4D97-AF65-F5344CB8AC3E}">
        <p14:creationId xmlns:p14="http://schemas.microsoft.com/office/powerpoint/2010/main" val="163042552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409" y="256467"/>
            <a:ext cx="10511099" cy="1508760"/>
          </a:xfrm>
        </p:spPr>
        <p:txBody>
          <a:bodyPr>
            <a:normAutofit/>
          </a:bodyPr>
          <a:lstStyle/>
          <a:p>
            <a:pPr algn="ctr"/>
            <a:r>
              <a:rPr lang="en-US" b="1" dirty="0"/>
              <a:t>THP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22564" y="2011679"/>
            <a:ext cx="11589327" cy="4666211"/>
          </a:xfrm>
        </p:spPr>
        <p:txBody>
          <a:bodyPr>
            <a:noAutofit/>
          </a:bodyPr>
          <a:lstStyle/>
          <a:p>
            <a:pPr lvl="0"/>
            <a:r>
              <a:rPr lang="en-US" sz="2800" b="1" dirty="0"/>
              <a:t>THP  This House PREFERS THAT</a:t>
            </a:r>
          </a:p>
          <a:p>
            <a:pPr lvl="0"/>
            <a:r>
              <a:rPr lang="en-US" sz="2800" b="1" i="1" dirty="0"/>
              <a:t>EG THP Japan style gun ownership regulations to US style gun ownerships</a:t>
            </a:r>
          </a:p>
          <a:p>
            <a:pPr lvl="0"/>
            <a:endParaRPr lang="en-US" sz="1400" b="1" dirty="0"/>
          </a:p>
          <a:p>
            <a:pPr lvl="0"/>
            <a:r>
              <a:rPr lang="en-US" sz="2800" b="1" dirty="0"/>
              <a:t>THP POINTS Show X is bad, Y is good (or vice versa)</a:t>
            </a:r>
          </a:p>
          <a:p>
            <a:pPr lvl="0"/>
            <a:r>
              <a:rPr lang="en-US" sz="2800" b="1" dirty="0"/>
              <a:t>1. Japan style regs reduce deaths and crimes</a:t>
            </a:r>
          </a:p>
          <a:p>
            <a:pPr lvl="0"/>
            <a:r>
              <a:rPr lang="en-US" sz="2800" b="1" dirty="0"/>
              <a:t>2. US style regs increase deaths and crimes</a:t>
            </a:r>
          </a:p>
          <a:p>
            <a:pPr lvl="0"/>
            <a:endParaRPr lang="en-US" sz="1400" b="1" dirty="0"/>
          </a:p>
          <a:p>
            <a:pPr lvl="0"/>
            <a:r>
              <a:rPr lang="en-US" sz="2800" b="1" dirty="0"/>
              <a:t>So, if the motion is “THP herbal remedies to medical remedies” what are 2 points?</a:t>
            </a:r>
          </a:p>
        </p:txBody>
      </p:sp>
    </p:spTree>
    <p:extLst>
      <p:ext uri="{BB962C8B-B14F-4D97-AF65-F5344CB8AC3E}">
        <p14:creationId xmlns:p14="http://schemas.microsoft.com/office/powerpoint/2010/main" val="302135011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409" y="256467"/>
            <a:ext cx="10511099" cy="1508760"/>
          </a:xfrm>
        </p:spPr>
        <p:txBody>
          <a:bodyPr>
            <a:normAutofit/>
          </a:bodyPr>
          <a:lstStyle/>
          <a:p>
            <a:pPr algn="ctr"/>
            <a:r>
              <a:rPr lang="en-US" b="1" dirty="0" err="1"/>
              <a:t>THax</a:t>
            </a:r>
            <a:endParaRPr lang="en-US" b="1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22564" y="2011679"/>
            <a:ext cx="11769436" cy="4666211"/>
          </a:xfrm>
        </p:spPr>
        <p:txBody>
          <a:bodyPr>
            <a:noAutofit/>
          </a:bodyPr>
          <a:lstStyle/>
          <a:p>
            <a:pPr lvl="0"/>
            <a:r>
              <a:rPr lang="en-US" sz="2600" b="1" dirty="0"/>
              <a:t>THAX  This House AS ____ </a:t>
            </a:r>
            <a:r>
              <a:rPr lang="en-US" sz="2000" b="1" dirty="0"/>
              <a:t>WOULD/SHOULD/PREFERS/OPPOSES/SUPPORTS</a:t>
            </a:r>
            <a:endParaRPr lang="en-US" sz="2600" b="1" dirty="0"/>
          </a:p>
          <a:p>
            <a:pPr lvl="0"/>
            <a:r>
              <a:rPr lang="en-US" sz="2600" b="1" i="1" dirty="0"/>
              <a:t>EG THA an NRA member would implement this one gun regulation.</a:t>
            </a:r>
          </a:p>
          <a:p>
            <a:pPr lvl="0"/>
            <a:endParaRPr lang="en-US" sz="1000" b="1" dirty="0"/>
          </a:p>
          <a:p>
            <a:pPr lvl="0"/>
            <a:r>
              <a:rPr lang="en-US" sz="2600" b="1" dirty="0"/>
              <a:t>THAX POINTS use same points as would/should/prefers/opposes/</a:t>
            </a:r>
            <a:r>
              <a:rPr lang="en-US" sz="2600" b="1" dirty="0" err="1"/>
              <a:t>etc</a:t>
            </a:r>
            <a:r>
              <a:rPr lang="en-US" sz="2600" b="1" dirty="0"/>
              <a:t> BUT does so from the perspective of the actor in the motion</a:t>
            </a:r>
          </a:p>
          <a:p>
            <a:pPr lvl="0"/>
            <a:r>
              <a:rPr lang="en-US" sz="2600" b="1" dirty="0"/>
              <a:t>1. Background checks are popular even in the NRA</a:t>
            </a:r>
          </a:p>
          <a:p>
            <a:pPr lvl="0"/>
            <a:r>
              <a:rPr lang="en-US" sz="2600" b="1" dirty="0"/>
              <a:t>2. Background check support would help the NRA’s popularity</a:t>
            </a:r>
          </a:p>
          <a:p>
            <a:pPr lvl="0"/>
            <a:endParaRPr lang="en-US" sz="1000" b="1" dirty="0"/>
          </a:p>
          <a:p>
            <a:pPr lvl="0"/>
            <a:r>
              <a:rPr lang="en-US" sz="2600" b="1" dirty="0"/>
              <a:t>So, if the motion is “THA the Harris Campaign would create Deepfakes of Trump” what would 2 points be?</a:t>
            </a:r>
          </a:p>
        </p:txBody>
      </p:sp>
    </p:spTree>
    <p:extLst>
      <p:ext uri="{BB962C8B-B14F-4D97-AF65-F5344CB8AC3E}">
        <p14:creationId xmlns:p14="http://schemas.microsoft.com/office/powerpoint/2010/main" val="165856241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409" y="256467"/>
            <a:ext cx="10511099" cy="1508760"/>
          </a:xfrm>
        </p:spPr>
        <p:txBody>
          <a:bodyPr>
            <a:normAutofit/>
          </a:bodyPr>
          <a:lstStyle/>
          <a:p>
            <a:pPr algn="ctr"/>
            <a:r>
              <a:rPr lang="en-US" b="1" dirty="0"/>
              <a:t>Test your knowledge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22564" y="2011679"/>
            <a:ext cx="11769436" cy="4666211"/>
          </a:xfrm>
        </p:spPr>
        <p:txBody>
          <a:bodyPr>
            <a:noAutofit/>
          </a:bodyPr>
          <a:lstStyle/>
          <a:p>
            <a:pPr lvl="0"/>
            <a:r>
              <a:rPr lang="en-US" sz="3200" b="1" dirty="0"/>
              <a:t>Write down 2 or 3 Prop Points on these Topics:</a:t>
            </a:r>
          </a:p>
          <a:p>
            <a:pPr lvl="0"/>
            <a:endParaRPr lang="en-US" sz="2800" b="1" dirty="0"/>
          </a:p>
          <a:p>
            <a:pPr lvl="0"/>
            <a:r>
              <a:rPr lang="en-US" sz="2800" b="1" dirty="0"/>
              <a:t>THW build high speed rail throughout the United States.</a:t>
            </a:r>
          </a:p>
          <a:p>
            <a:pPr lvl="0"/>
            <a:r>
              <a:rPr lang="en-US" sz="2800" b="1" dirty="0"/>
              <a:t>THP EVs to Gas-Elec combo cars.</a:t>
            </a:r>
          </a:p>
          <a:p>
            <a:pPr lvl="0"/>
            <a:r>
              <a:rPr lang="en-US" sz="2800" b="1" dirty="0"/>
              <a:t>THB that college is better than vocational school.</a:t>
            </a:r>
          </a:p>
          <a:p>
            <a:pPr lvl="0"/>
            <a:r>
              <a:rPr lang="en-US" sz="2800" b="1" dirty="0"/>
              <a:t>THA a mechanically inclined student would go to college rather than vocational school.</a:t>
            </a:r>
          </a:p>
          <a:p>
            <a:pPr lvl="0"/>
            <a:r>
              <a:rPr lang="en-US" sz="2800" b="1" dirty="0"/>
              <a:t>THO active euthanasia </a:t>
            </a:r>
            <a:r>
              <a:rPr lang="en-US" sz="2400" b="1" dirty="0"/>
              <a:t>(inducing death for those wishing death)</a:t>
            </a:r>
            <a:r>
              <a:rPr lang="en-US" sz="2800" b="1" dirty="0"/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290290541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Banded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Banded">
      <a:maj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Banded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atMod val="120000"/>
                <a:lumMod val="107000"/>
              </a:schemeClr>
            </a:gs>
            <a:gs pos="50000">
              <a:schemeClr val="phClr">
                <a:tint val="70000"/>
                <a:satMod val="124000"/>
                <a:lumMod val="103000"/>
              </a:schemeClr>
            </a:gs>
            <a:gs pos="100000">
              <a:schemeClr val="phClr">
                <a:tint val="85000"/>
                <a:satMod val="120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85000"/>
                <a:shade val="98000"/>
                <a:satMod val="110000"/>
                <a:lumMod val="103000"/>
              </a:schemeClr>
            </a:gs>
            <a:gs pos="50000">
              <a:schemeClr val="phClr">
                <a:shade val="85000"/>
                <a:satMod val="105000"/>
                <a:lumMod val="100000"/>
              </a:schemeClr>
            </a:gs>
            <a:gs pos="100000">
              <a:schemeClr val="phClr">
                <a:shade val="60000"/>
                <a:satMod val="120000"/>
                <a:lumMod val="10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15875" dir="5400000" algn="ctr" rotWithShape="0">
              <a:srgbClr val="000000">
                <a:alpha val="68000"/>
              </a:srgbClr>
            </a:outerShdw>
          </a:effectLst>
        </a:effectStyle>
        <a:effectStyle>
          <a:effectLst>
            <a:outerShdw blurRad="88900" dist="2794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blipFill rotWithShape="1">
          <a:blip xmlns:r="http://schemas.openxmlformats.org/officeDocument/2006/relationships" r:embed="rId1">
            <a:duotone>
              <a:schemeClr val="phClr"/>
              <a:schemeClr val="phClr">
                <a:shade val="91000"/>
                <a:satMod val="105000"/>
              </a:schemeClr>
            </a:duotone>
          </a:blip>
          <a:tile tx="0" ty="0" sx="100000" sy="100000" flip="none" algn="tl"/>
        </a:blipFill>
        <a:gradFill rotWithShape="1">
          <a:gsLst>
            <a:gs pos="0">
              <a:schemeClr val="phClr">
                <a:tint val="100000"/>
                <a:shade val="0"/>
                <a:satMod val="100000"/>
              </a:schemeClr>
            </a:gs>
            <a:gs pos="100000">
              <a:schemeClr val="phClr">
                <a:shade val="100000"/>
                <a:satMod val="10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Banded" id="{98DFF888-2449-4D28-977C-6306C017633E}" vid="{9792607F-9579-4224-82FF-9C88C3E1E53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Banded</Template>
  <TotalTime>1565</TotalTime>
  <Words>540</Words>
  <Application>Microsoft Office PowerPoint</Application>
  <PresentationFormat>Widescreen</PresentationFormat>
  <Paragraphs>66</Paragraphs>
  <Slides>9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2" baseType="lpstr">
      <vt:lpstr>Tahoma</vt:lpstr>
      <vt:lpstr>Wingdings</vt:lpstr>
      <vt:lpstr>Banded</vt:lpstr>
      <vt:lpstr>BP DEBATE: DEBATING THE TYPES OF MOTIONS</vt:lpstr>
      <vt:lpstr>THE KIND OF MOTION YOU GET DETERMINES WHICH ARGUMENTS ARE RELEVANT</vt:lpstr>
      <vt:lpstr>Thw/thsh</vt:lpstr>
      <vt:lpstr>Thr</vt:lpstr>
      <vt:lpstr>ThB/thbt</vt:lpstr>
      <vt:lpstr>Ths/tho</vt:lpstr>
      <vt:lpstr>THP</vt:lpstr>
      <vt:lpstr>THax</vt:lpstr>
      <vt:lpstr>Test your knowledge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Let’s debate!</dc:title>
  <dc:creator>Jim Climb the Mountain</dc:creator>
  <cp:lastModifiedBy>Jim Climb the Mountain</cp:lastModifiedBy>
  <cp:revision>481</cp:revision>
  <dcterms:created xsi:type="dcterms:W3CDTF">2019-10-15T19:44:54Z</dcterms:created>
  <dcterms:modified xsi:type="dcterms:W3CDTF">2024-10-30T21:44:35Z</dcterms:modified>
</cp:coreProperties>
</file>