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429" r:id="rId2"/>
    <p:sldId id="441" r:id="rId3"/>
    <p:sldId id="442" r:id="rId4"/>
    <p:sldId id="443" r:id="rId5"/>
    <p:sldId id="444" r:id="rId6"/>
    <p:sldId id="445" r:id="rId7"/>
    <p:sldId id="422" r:id="rId8"/>
    <p:sldId id="411" r:id="rId9"/>
    <p:sldId id="355" r:id="rId10"/>
    <p:sldId id="412" r:id="rId11"/>
    <p:sldId id="418" r:id="rId12"/>
    <p:sldId id="348" r:id="rId13"/>
    <p:sldId id="310" r:id="rId14"/>
    <p:sldId id="343" r:id="rId15"/>
    <p:sldId id="344" r:id="rId16"/>
    <p:sldId id="414" r:id="rId17"/>
    <p:sldId id="349" r:id="rId18"/>
    <p:sldId id="312" r:id="rId19"/>
    <p:sldId id="446" r:id="rId2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945" autoAdjust="0"/>
    <p:restoredTop sz="94660"/>
  </p:normalViewPr>
  <p:slideViewPr>
    <p:cSldViewPr snapToGrid="0">
      <p:cViewPr varScale="1">
        <p:scale>
          <a:sx n="92" d="100"/>
          <a:sy n="92" d="100"/>
        </p:scale>
        <p:origin x="68" y="608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10/3/2024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10/3/2024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/>
          </a:bodyPr>
          <a:lstStyle/>
          <a:p>
            <a:r>
              <a:rPr lang="en-US" b="1" dirty="0"/>
              <a:t>LET’S START WITH A DOUBLECHECK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600" b="1" dirty="0"/>
              <a:t>Participation Form</a:t>
            </a:r>
          </a:p>
          <a:p>
            <a:r>
              <a:rPr lang="en-US" sz="3600" b="1" dirty="0"/>
              <a:t>Discord with your classroom name first</a:t>
            </a:r>
          </a:p>
          <a:p>
            <a:r>
              <a:rPr lang="en-US" sz="3600" b="1" dirty="0"/>
              <a:t>Shared Google Folder?</a:t>
            </a:r>
          </a:p>
          <a:p>
            <a:r>
              <a:rPr lang="en-US" sz="3600" b="1" dirty="0" err="1"/>
              <a:t>Yaatly</a:t>
            </a:r>
            <a:r>
              <a:rPr lang="en-US" sz="3600" b="1" dirty="0"/>
              <a:t>?</a:t>
            </a:r>
          </a:p>
          <a:p>
            <a:r>
              <a:rPr lang="en-US" sz="3600" b="1" dirty="0"/>
              <a:t>I’m going to call New Material “Contentions”</a:t>
            </a:r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27089416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/>
          </a:bodyPr>
          <a:lstStyle/>
          <a:p>
            <a:r>
              <a:rPr lang="en-US" b="1" dirty="0"/>
              <a:t>QUIZ: Which of these is true?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9784080" cy="4562144"/>
          </a:xfrm>
        </p:spPr>
        <p:txBody>
          <a:bodyPr>
            <a:normAutofit fontScale="92500" lnSpcReduction="10000"/>
          </a:bodyPr>
          <a:lstStyle/>
          <a:p>
            <a:r>
              <a:rPr lang="en-US" sz="3600" b="1" dirty="0"/>
              <a:t>A Prop Contentions: Problem, Topic solves, Impacts</a:t>
            </a:r>
          </a:p>
          <a:p>
            <a:r>
              <a:rPr lang="en-US" sz="3600" b="1" dirty="0"/>
              <a:t>B Prop Contentions: Reasons, Importance, Refutation</a:t>
            </a:r>
          </a:p>
          <a:p>
            <a:r>
              <a:rPr lang="en-US" sz="3600" b="1" dirty="0"/>
              <a:t>C Opp Contentions: Claim, Support, Importance</a:t>
            </a:r>
            <a:endParaRPr lang="en-US" sz="3200" b="1" dirty="0"/>
          </a:p>
          <a:p>
            <a:r>
              <a:rPr lang="en-US" sz="3600" b="1" dirty="0"/>
              <a:t>D Opp Contentions: No Problem, Topic causes/increases, Impacts</a:t>
            </a:r>
          </a:p>
          <a:p>
            <a:r>
              <a:rPr lang="en-US" sz="3600" b="1" dirty="0"/>
              <a:t>Answer: A and D</a:t>
            </a:r>
          </a:p>
        </p:txBody>
      </p:sp>
    </p:spTree>
    <p:extLst>
      <p:ext uri="{BB962C8B-B14F-4D97-AF65-F5344CB8AC3E}">
        <p14:creationId xmlns:p14="http://schemas.microsoft.com/office/powerpoint/2010/main" val="39833491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/>
          </a:bodyPr>
          <a:lstStyle/>
          <a:p>
            <a:r>
              <a:rPr lang="en-US" b="1" dirty="0"/>
              <a:t>QUIZ: defend means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9784080" cy="4562144"/>
          </a:xfrm>
        </p:spPr>
        <p:txBody>
          <a:bodyPr>
            <a:normAutofit lnSpcReduction="10000"/>
          </a:bodyPr>
          <a:lstStyle/>
          <a:p>
            <a:r>
              <a:rPr lang="en-US" sz="3600" b="1" dirty="0"/>
              <a:t>A You neutrally describe your partner’s arguments</a:t>
            </a:r>
          </a:p>
          <a:p>
            <a:r>
              <a:rPr lang="en-US" sz="3600" b="1" dirty="0"/>
              <a:t>B You support your partner’s arguments while responding to the other team’s responses</a:t>
            </a:r>
          </a:p>
          <a:p>
            <a:r>
              <a:rPr lang="en-US" sz="3600" b="1" dirty="0"/>
              <a:t>C Making a new contention</a:t>
            </a:r>
          </a:p>
          <a:p>
            <a:r>
              <a:rPr lang="en-US" sz="3600" b="1" dirty="0"/>
              <a:t>D You refute your opponent’s contention</a:t>
            </a:r>
          </a:p>
          <a:p>
            <a:r>
              <a:rPr lang="en-US" sz="3600" b="1" dirty="0"/>
              <a:t>Answer: B</a:t>
            </a:r>
          </a:p>
        </p:txBody>
      </p:sp>
    </p:spTree>
    <p:extLst>
      <p:ext uri="{BB962C8B-B14F-4D97-AF65-F5344CB8AC3E}">
        <p14:creationId xmlns:p14="http://schemas.microsoft.com/office/powerpoint/2010/main" val="31372514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/>
          </a:bodyPr>
          <a:lstStyle/>
          <a:p>
            <a:r>
              <a:rPr lang="en-US" b="1" dirty="0"/>
              <a:t>QUIZ: LIGHT defend means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9784080" cy="4562144"/>
          </a:xfrm>
        </p:spPr>
        <p:txBody>
          <a:bodyPr>
            <a:normAutofit lnSpcReduction="10000"/>
          </a:bodyPr>
          <a:lstStyle/>
          <a:p>
            <a:r>
              <a:rPr lang="en-US" sz="3600" b="1" dirty="0"/>
              <a:t>A You neutrally describe arguments</a:t>
            </a:r>
          </a:p>
          <a:p>
            <a:r>
              <a:rPr lang="en-US" sz="3600" b="1" dirty="0"/>
              <a:t>B You reject the opening team’s arguments and make your own</a:t>
            </a:r>
          </a:p>
          <a:p>
            <a:r>
              <a:rPr lang="en-US" sz="3600" b="1" dirty="0"/>
              <a:t>C You respond to arguments you expect to be presented in upcoming speeches</a:t>
            </a:r>
          </a:p>
          <a:p>
            <a:r>
              <a:rPr lang="en-US" sz="3600" b="1" dirty="0"/>
              <a:t>D You make an argument with low calories</a:t>
            </a:r>
          </a:p>
          <a:p>
            <a:r>
              <a:rPr lang="en-US" sz="3600" b="1" dirty="0"/>
              <a:t>Answer: A</a:t>
            </a:r>
          </a:p>
          <a:p>
            <a:endParaRPr lang="en-US" sz="3600" b="1" dirty="0"/>
          </a:p>
        </p:txBody>
      </p:sp>
    </p:spTree>
    <p:extLst>
      <p:ext uri="{BB962C8B-B14F-4D97-AF65-F5344CB8AC3E}">
        <p14:creationId xmlns:p14="http://schemas.microsoft.com/office/powerpoint/2010/main" val="32433287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/>
          </a:bodyPr>
          <a:lstStyle/>
          <a:p>
            <a:r>
              <a:rPr lang="en-US" b="1" dirty="0"/>
              <a:t>QUIZ: whips should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9784080" cy="4562144"/>
          </a:xfrm>
        </p:spPr>
        <p:txBody>
          <a:bodyPr>
            <a:normAutofit fontScale="92500" lnSpcReduction="20000"/>
          </a:bodyPr>
          <a:lstStyle/>
          <a:p>
            <a:r>
              <a:rPr lang="en-US" sz="3600" b="1" dirty="0"/>
              <a:t>A Make New Arguments/Contentions</a:t>
            </a:r>
          </a:p>
          <a:p>
            <a:r>
              <a:rPr lang="en-US" sz="3600" b="1" dirty="0"/>
              <a:t>B Strongly support contentions from your and the other team on your same side of the topic</a:t>
            </a:r>
          </a:p>
          <a:p>
            <a:r>
              <a:rPr lang="en-US" sz="3600" b="1" dirty="0"/>
              <a:t>C Present voting issues based on the contentions presented in the debate (especially contentions your partner made)</a:t>
            </a:r>
          </a:p>
          <a:p>
            <a:r>
              <a:rPr lang="en-US" sz="3600" b="1" dirty="0"/>
              <a:t>D Weigh arguments showing your partner’s arguments were strongest</a:t>
            </a:r>
          </a:p>
          <a:p>
            <a:r>
              <a:rPr lang="en-US" sz="3600" b="1" dirty="0"/>
              <a:t>Answer: C and D</a:t>
            </a:r>
          </a:p>
        </p:txBody>
      </p:sp>
    </p:spTree>
    <p:extLst>
      <p:ext uri="{BB962C8B-B14F-4D97-AF65-F5344CB8AC3E}">
        <p14:creationId xmlns:p14="http://schemas.microsoft.com/office/powerpoint/2010/main" val="29638502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/>
          </a:bodyPr>
          <a:lstStyle/>
          <a:p>
            <a:r>
              <a:rPr lang="en-US" b="1" dirty="0"/>
              <a:t>QUIZ: which of these is true?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9784080" cy="4562144"/>
          </a:xfrm>
        </p:spPr>
        <p:txBody>
          <a:bodyPr>
            <a:normAutofit fontScale="92500" lnSpcReduction="20000"/>
          </a:bodyPr>
          <a:lstStyle/>
          <a:p>
            <a:r>
              <a:rPr lang="en-US" sz="3600" b="1" dirty="0"/>
              <a:t>A Make New Arguments/Contentions</a:t>
            </a:r>
          </a:p>
          <a:p>
            <a:r>
              <a:rPr lang="en-US" sz="3600" b="1" dirty="0"/>
              <a:t>B Strongly support contentions from your and the other team on your same side of the topic</a:t>
            </a:r>
          </a:p>
          <a:p>
            <a:r>
              <a:rPr lang="en-US" sz="3600" b="1" dirty="0"/>
              <a:t>C Present voting issues based on the contentions presented in the debate (especially contentions your partner made)</a:t>
            </a:r>
          </a:p>
          <a:p>
            <a:r>
              <a:rPr lang="en-US" sz="3600" b="1" dirty="0"/>
              <a:t>D Weigh arguments showing your partner’s arguments were strongest</a:t>
            </a:r>
          </a:p>
          <a:p>
            <a:r>
              <a:rPr lang="en-US" sz="3600" b="1" dirty="0"/>
              <a:t>Answer: C and D</a:t>
            </a:r>
          </a:p>
        </p:txBody>
      </p:sp>
    </p:spTree>
    <p:extLst>
      <p:ext uri="{BB962C8B-B14F-4D97-AF65-F5344CB8AC3E}">
        <p14:creationId xmlns:p14="http://schemas.microsoft.com/office/powerpoint/2010/main" val="20458984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86E76EE-8B57-497D-B536-3DDA54D824E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Taking notes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A47DBA1-4A7A-4B04-9100-23B8753E1C00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537246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9112" y="284176"/>
            <a:ext cx="11678769" cy="1508760"/>
          </a:xfrm>
        </p:spPr>
        <p:txBody>
          <a:bodyPr>
            <a:normAutofit fontScale="90000"/>
          </a:bodyPr>
          <a:lstStyle/>
          <a:p>
            <a:r>
              <a:rPr lang="en-US" b="1" dirty="0"/>
              <a:t>WHEN A DEBATER PRESENTS AN ARGUMENT, </a:t>
            </a:r>
            <a:br>
              <a:rPr lang="en-US" b="1" dirty="0"/>
            </a:br>
            <a:br>
              <a:rPr lang="en-US" sz="1100" b="1" dirty="0"/>
            </a:br>
            <a:r>
              <a:rPr lang="en-US" b="1" dirty="0"/>
              <a:t>YOU Take notes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sz="3600" b="1" dirty="0"/>
              <a:t>TAKING NOTES IN DEBATE IS CALLED. . .</a:t>
            </a:r>
          </a:p>
          <a:p>
            <a:r>
              <a:rPr lang="en-US" sz="4800" b="1" dirty="0">
                <a:solidFill>
                  <a:srgbClr val="0070C0"/>
                </a:solidFill>
                <a:highlight>
                  <a:srgbClr val="FFFF00"/>
                </a:highlight>
              </a:rPr>
              <a:t>FLOWING</a:t>
            </a:r>
          </a:p>
          <a:p>
            <a:r>
              <a:rPr lang="en-US" sz="3600" b="1" dirty="0"/>
              <a:t>FLOW MY ARGUMENT . . .</a:t>
            </a:r>
          </a:p>
          <a:p>
            <a:r>
              <a:rPr lang="en-US" sz="3600" b="1" dirty="0"/>
              <a:t>When I say stop, you have to stop—drop your pen!</a:t>
            </a:r>
          </a:p>
          <a:p>
            <a:r>
              <a:rPr lang="en-US" sz="3600" b="1" dirty="0"/>
              <a:t>Instructor present argument at normal speaking rate then say stop!</a:t>
            </a:r>
          </a:p>
          <a:p>
            <a:r>
              <a:rPr lang="en-US" sz="3200" b="1" dirty="0"/>
              <a:t>What did you write down? </a:t>
            </a:r>
          </a:p>
        </p:txBody>
      </p:sp>
    </p:spTree>
    <p:extLst>
      <p:ext uri="{BB962C8B-B14F-4D97-AF65-F5344CB8AC3E}">
        <p14:creationId xmlns:p14="http://schemas.microsoft.com/office/powerpoint/2010/main" val="42698319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flowing better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112821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Flow the Claim</a:t>
            </a:r>
          </a:p>
          <a:p>
            <a:r>
              <a:rPr lang="en-US" sz="3200" b="1" dirty="0"/>
              <a:t>Flow the support.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EAC5CDC-AC22-4264-BA1C-FE16309AA8F3}"/>
              </a:ext>
            </a:extLst>
          </p:cNvPr>
          <p:cNvSpPr txBox="1"/>
          <p:nvPr/>
        </p:nvSpPr>
        <p:spPr>
          <a:xfrm>
            <a:off x="6578009" y="2013098"/>
            <a:ext cx="4905154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 on a Zoos topic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Zoos save animals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Zoos protect hurt injured animals and allow animal to engage in breeding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975313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ABBREVIATE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034848" cy="4206240"/>
          </a:xfrm>
        </p:spPr>
        <p:txBody>
          <a:bodyPr>
            <a:normAutofit/>
          </a:bodyPr>
          <a:lstStyle/>
          <a:p>
            <a:r>
              <a:rPr lang="en-US" sz="3200" b="1" dirty="0" err="1"/>
              <a:t>Shrtn</a:t>
            </a:r>
            <a:r>
              <a:rPr lang="en-US" sz="3200" b="1" dirty="0"/>
              <a:t> </a:t>
            </a:r>
            <a:r>
              <a:rPr lang="en-US" sz="3200" b="1" dirty="0" err="1"/>
              <a:t>wrds</a:t>
            </a:r>
            <a:r>
              <a:rPr lang="en-US" sz="3200" b="1" dirty="0"/>
              <a:t> w/o </a:t>
            </a:r>
            <a:r>
              <a:rPr lang="en-US" sz="3200" b="1" dirty="0" err="1"/>
              <a:t>vwls</a:t>
            </a:r>
            <a:endParaRPr lang="en-US" sz="3200" b="1" dirty="0"/>
          </a:p>
          <a:p>
            <a:r>
              <a:rPr lang="en-US" sz="3200" b="1" dirty="0" err="1"/>
              <a:t>Endgrd</a:t>
            </a:r>
            <a:r>
              <a:rPr lang="en-US" sz="3200" b="1" dirty="0"/>
              <a:t> </a:t>
            </a:r>
            <a:r>
              <a:rPr lang="en-US" sz="3200" b="1" dirty="0" err="1"/>
              <a:t>Spcs</a:t>
            </a:r>
            <a:endParaRPr lang="en-US" sz="3200" b="1" dirty="0"/>
          </a:p>
          <a:p>
            <a:r>
              <a:rPr lang="en-US" sz="3200" b="1" dirty="0"/>
              <a:t>Or just the first letters of longer words</a:t>
            </a:r>
          </a:p>
          <a:p>
            <a:r>
              <a:rPr lang="en-US" sz="3200" b="1" dirty="0"/>
              <a:t>Treat    Dang   Qual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FF00236-4E2D-4542-95A7-449BBD39BB49}"/>
              </a:ext>
            </a:extLst>
          </p:cNvPr>
          <p:cNvSpPr txBox="1"/>
          <p:nvPr/>
        </p:nvSpPr>
        <p:spPr>
          <a:xfrm>
            <a:off x="6578009" y="2011680"/>
            <a:ext cx="4905154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Zs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sv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anmls</a:t>
            </a:r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Prtct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hrt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anmls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allw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brding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82528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Shorthand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4091" y="2011680"/>
            <a:ext cx="11655705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Endangered Species = ES</a:t>
            </a:r>
          </a:p>
          <a:p>
            <a:r>
              <a:rPr lang="en-US" sz="3200" b="1" dirty="0"/>
              <a:t>Zoos = Z</a:t>
            </a:r>
          </a:p>
          <a:p>
            <a:r>
              <a:rPr lang="en-US" sz="3200" b="1" dirty="0"/>
              <a:t>Increases =  </a:t>
            </a:r>
          </a:p>
          <a:p>
            <a:r>
              <a:rPr lang="en-US" sz="3200" b="1" dirty="0"/>
              <a:t>Solves = S</a:t>
            </a:r>
          </a:p>
          <a:p>
            <a:endParaRPr lang="en-US" sz="3200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31E382F-57E5-4E4F-8B5F-5DC456475C82}"/>
              </a:ext>
            </a:extLst>
          </p:cNvPr>
          <p:cNvSpPr txBox="1"/>
          <p:nvPr/>
        </p:nvSpPr>
        <p:spPr>
          <a:xfrm>
            <a:off x="6578009" y="2013098"/>
            <a:ext cx="4905154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Z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sv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A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Prtct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hrt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A,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allw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brding</a:t>
            </a:r>
            <a:endParaRPr lang="en-US" sz="2800" dirty="0"/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NOTICE: How much less you have to write!</a:t>
            </a:r>
          </a:p>
          <a:p>
            <a:endParaRPr lang="en-US" dirty="0"/>
          </a:p>
        </p:txBody>
      </p:sp>
      <p:sp>
        <p:nvSpPr>
          <p:cNvPr id="4" name="Arrow: Up 3">
            <a:extLst>
              <a:ext uri="{FF2B5EF4-FFF2-40B4-BE49-F238E27FC236}">
                <a16:creationId xmlns:a16="http://schemas.microsoft.com/office/drawing/2014/main" id="{A10E28C4-B9D1-ADCC-2228-3C39EE6AC068}"/>
              </a:ext>
            </a:extLst>
          </p:cNvPr>
          <p:cNvSpPr/>
          <p:nvPr/>
        </p:nvSpPr>
        <p:spPr>
          <a:xfrm>
            <a:off x="3156508" y="3275135"/>
            <a:ext cx="294542" cy="430823"/>
          </a:xfrm>
          <a:prstGeom prst="upArrow">
            <a:avLst/>
          </a:prstGeom>
          <a:solidFill>
            <a:schemeClr val="tx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832957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4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EXAMPLE FLOWED ARGUMENT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8" y="2011680"/>
            <a:ext cx="7967806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Z </a:t>
            </a:r>
            <a:r>
              <a:rPr lang="en-US" sz="3200" b="1" dirty="0" err="1"/>
              <a:t>hrt</a:t>
            </a:r>
            <a:r>
              <a:rPr lang="en-US" sz="3200" b="1" dirty="0"/>
              <a:t> A</a:t>
            </a:r>
          </a:p>
          <a:p>
            <a:r>
              <a:rPr lang="en-US" sz="3200" b="1" dirty="0"/>
              <a:t>Z </a:t>
            </a:r>
            <a:r>
              <a:rPr lang="en-US" sz="3200" b="1" dirty="0" err="1"/>
              <a:t>gv</a:t>
            </a:r>
            <a:r>
              <a:rPr lang="en-US" sz="3200" b="1" dirty="0"/>
              <a:t> bad diet</a:t>
            </a:r>
          </a:p>
          <a:p>
            <a:r>
              <a:rPr lang="en-US" sz="3200" b="1" dirty="0"/>
              <a:t>Z too </a:t>
            </a:r>
            <a:r>
              <a:rPr lang="en-US" sz="3200" b="1" dirty="0" err="1"/>
              <a:t>smll</a:t>
            </a:r>
            <a:r>
              <a:rPr lang="en-US" sz="3200" b="1" dirty="0"/>
              <a:t> </a:t>
            </a:r>
            <a:r>
              <a:rPr lang="en-US" sz="3200" b="1" dirty="0" err="1"/>
              <a:t>spc</a:t>
            </a:r>
            <a:endParaRPr lang="en-US" sz="3200" b="1" dirty="0"/>
          </a:p>
          <a:p>
            <a:endParaRPr lang="en-US" sz="3200" dirty="0"/>
          </a:p>
          <a:p>
            <a:r>
              <a:rPr lang="en-US" sz="4000" b="1" dirty="0"/>
              <a:t>TRY FLOWING AGAIN—Here is another argument.</a:t>
            </a:r>
          </a:p>
        </p:txBody>
      </p:sp>
    </p:spTree>
    <p:extLst>
      <p:ext uri="{BB962C8B-B14F-4D97-AF65-F5344CB8AC3E}">
        <p14:creationId xmlns:p14="http://schemas.microsoft.com/office/powerpoint/2010/main" val="13436527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Now—let’s do it real!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8" y="2011680"/>
            <a:ext cx="6911162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Someone present their SHOULD BAN CELL PHONES argument</a:t>
            </a:r>
          </a:p>
          <a:p>
            <a:r>
              <a:rPr lang="en-US" sz="3200" b="1" dirty="0"/>
              <a:t>Flow it!</a:t>
            </a:r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40580465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589861-68BC-47E4-9997-447E447BF0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Now, it gets tougher!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6F2D29A-9C90-4E34-B2FF-718E90F8039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838215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Flowing WHEN RESPONDING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3265" y="2059806"/>
            <a:ext cx="6721751" cy="4206240"/>
          </a:xfrm>
        </p:spPr>
        <p:txBody>
          <a:bodyPr>
            <a:normAutofit/>
          </a:bodyPr>
          <a:lstStyle/>
          <a:p>
            <a:r>
              <a:rPr lang="en-US" sz="3200" dirty="0"/>
              <a:t>Create two columns</a:t>
            </a:r>
          </a:p>
          <a:p>
            <a:r>
              <a:rPr lang="en-US" sz="3200" dirty="0"/>
              <a:t>I will present an argument</a:t>
            </a:r>
          </a:p>
          <a:p>
            <a:r>
              <a:rPr lang="en-US" sz="3200" dirty="0"/>
              <a:t>You write responses (disagrees)</a:t>
            </a:r>
          </a:p>
          <a:p>
            <a:r>
              <a:rPr lang="en-US" sz="3200" dirty="0"/>
              <a:t>TRY IT . . . </a:t>
            </a:r>
          </a:p>
          <a:p>
            <a:r>
              <a:rPr lang="en-US" sz="3200" dirty="0"/>
              <a:t>How many responses did you flow?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A7B7AF1-8EBC-4155-977B-91C0CBC23D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47612" y="1917602"/>
            <a:ext cx="4339169" cy="4816289"/>
          </a:xfrm>
          <a:prstGeom prst="rect">
            <a:avLst/>
          </a:prstGeom>
        </p:spPr>
      </p:pic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3D661620-1E61-4E47-BB0D-0AA6E01428C1}"/>
              </a:ext>
            </a:extLst>
          </p:cNvPr>
          <p:cNvCxnSpPr/>
          <p:nvPr/>
        </p:nvCxnSpPr>
        <p:spPr>
          <a:xfrm>
            <a:off x="9195798" y="3140309"/>
            <a:ext cx="642796" cy="0"/>
          </a:xfrm>
          <a:prstGeom prst="straightConnector1">
            <a:avLst/>
          </a:prstGeom>
          <a:ln w="73025">
            <a:tailEnd type="triangle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B8A4C58C-B99B-4F26-8E2C-A1E5EBB173E8}"/>
              </a:ext>
            </a:extLst>
          </p:cNvPr>
          <p:cNvSpPr txBox="1"/>
          <p:nvPr/>
        </p:nvSpPr>
        <p:spPr>
          <a:xfrm>
            <a:off x="7347612" y="2913708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Argument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8F3EE59-7271-4AEF-A64A-E8D11ED40A4B}"/>
              </a:ext>
            </a:extLst>
          </p:cNvPr>
          <p:cNvSpPr txBox="1"/>
          <p:nvPr/>
        </p:nvSpPr>
        <p:spPr>
          <a:xfrm>
            <a:off x="9838595" y="2909477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Responses</a:t>
            </a:r>
          </a:p>
        </p:txBody>
      </p:sp>
    </p:spTree>
    <p:extLst>
      <p:ext uri="{BB962C8B-B14F-4D97-AF65-F5344CB8AC3E}">
        <p14:creationId xmlns:p14="http://schemas.microsoft.com/office/powerpoint/2010/main" val="3607734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4766" y="284176"/>
            <a:ext cx="10412233" cy="1508760"/>
          </a:xfrm>
        </p:spPr>
        <p:txBody>
          <a:bodyPr/>
          <a:lstStyle/>
          <a:p>
            <a:r>
              <a:rPr lang="en-US" b="1" dirty="0"/>
              <a:t>BETTER Flowing WHEN RESPONDING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73620" y="2011680"/>
            <a:ext cx="6897548" cy="4206240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Flow just the assertion</a:t>
            </a:r>
          </a:p>
          <a:p>
            <a:r>
              <a:rPr lang="en-US" sz="3200" b="1" dirty="0"/>
              <a:t>Then spend 90% of your time writing your responses</a:t>
            </a:r>
          </a:p>
          <a:p>
            <a:r>
              <a:rPr lang="en-US" sz="3200" b="1" dirty="0"/>
              <a:t>TRY IT AGAIN.</a:t>
            </a:r>
          </a:p>
          <a:p>
            <a:r>
              <a:rPr lang="en-US" sz="3200" b="1" dirty="0"/>
              <a:t>I’ll will present an argument—WRITE RESPONSES!</a:t>
            </a:r>
          </a:p>
          <a:p>
            <a:r>
              <a:rPr lang="en-US" sz="3200" b="1" dirty="0"/>
              <a:t>How many responses did you get this time?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59DCED6-697D-4589-B7C7-497D094EA5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91592" y="2033066"/>
            <a:ext cx="4371613" cy="4785766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5928C1E-66E6-48F7-894F-5A2C0AD3AD84}"/>
              </a:ext>
            </a:extLst>
          </p:cNvPr>
          <p:cNvSpPr txBox="1"/>
          <p:nvPr/>
        </p:nvSpPr>
        <p:spPr>
          <a:xfrm>
            <a:off x="8009681" y="3841173"/>
            <a:ext cx="133108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10%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9944C47-EF52-44E9-9069-423EE97923BB}"/>
              </a:ext>
            </a:extLst>
          </p:cNvPr>
          <p:cNvSpPr txBox="1"/>
          <p:nvPr/>
        </p:nvSpPr>
        <p:spPr>
          <a:xfrm>
            <a:off x="9989915" y="3594952"/>
            <a:ext cx="165421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90%</a:t>
            </a:r>
          </a:p>
        </p:txBody>
      </p:sp>
    </p:spTree>
    <p:extLst>
      <p:ext uri="{BB962C8B-B14F-4D97-AF65-F5344CB8AC3E}">
        <p14:creationId xmlns:p14="http://schemas.microsoft.com/office/powerpoint/2010/main" val="36500857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Now—let’s do it real!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8" y="2011680"/>
            <a:ext cx="7720070" cy="4562144"/>
          </a:xfrm>
        </p:spPr>
        <p:txBody>
          <a:bodyPr>
            <a:normAutofit/>
          </a:bodyPr>
          <a:lstStyle/>
          <a:p>
            <a:r>
              <a:rPr lang="en-US" sz="3200" b="1" dirty="0"/>
              <a:t>Someone present their Should NOT Ban argument</a:t>
            </a:r>
          </a:p>
          <a:p>
            <a:r>
              <a:rPr lang="en-US" sz="3200" b="1" dirty="0"/>
              <a:t>Flow your Responses!</a:t>
            </a:r>
          </a:p>
          <a:p>
            <a:endParaRPr lang="en-US" sz="3200" b="1" dirty="0"/>
          </a:p>
          <a:p>
            <a:r>
              <a:rPr lang="en-US" sz="3200" b="1" dirty="0"/>
              <a:t>How many Responses did you get?</a:t>
            </a:r>
          </a:p>
          <a:p>
            <a:endParaRPr lang="en-US" sz="3200" b="1" dirty="0"/>
          </a:p>
          <a:p>
            <a:r>
              <a:rPr lang="en-US" sz="3200" b="1" dirty="0"/>
              <a:t>Who’s willing to present their responses?</a:t>
            </a:r>
          </a:p>
          <a:p>
            <a:pPr marL="0" indent="0">
              <a:buNone/>
            </a:pP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38504268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You flow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5546" y="2011680"/>
            <a:ext cx="11164250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ALL the arguments in the debate!</a:t>
            </a:r>
          </a:p>
          <a:p>
            <a:r>
              <a:rPr lang="en-US" sz="3200" b="1" dirty="0"/>
              <a:t>YES—IRRITATING AT FIRST BUT . . . </a:t>
            </a:r>
          </a:p>
          <a:p>
            <a:r>
              <a:rPr lang="en-US" sz="3200" b="1" dirty="0"/>
              <a:t>YOU GET USED TO IT AND YOU BENEFIT.</a:t>
            </a:r>
          </a:p>
        </p:txBody>
      </p:sp>
    </p:spTree>
    <p:extLst>
      <p:ext uri="{BB962C8B-B14F-4D97-AF65-F5344CB8AC3E}">
        <p14:creationId xmlns:p14="http://schemas.microsoft.com/office/powerpoint/2010/main" val="20238236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TO FLOW YOU NEED TO CREATE 8 COLUMNS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5546" y="2011680"/>
            <a:ext cx="11164250" cy="420624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3200" b="1" dirty="0"/>
              <a:t>Did not </a:t>
            </a:r>
            <a:r>
              <a:rPr lang="en-US" sz="3200" b="1"/>
              <a:t>do this</a:t>
            </a:r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29799309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2148</TotalTime>
  <Words>656</Words>
  <Application>Microsoft Office PowerPoint</Application>
  <PresentationFormat>Widescreen</PresentationFormat>
  <Paragraphs>113</Paragraphs>
  <Slides>19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3" baseType="lpstr">
      <vt:lpstr>Arial</vt:lpstr>
      <vt:lpstr>Tahoma</vt:lpstr>
      <vt:lpstr>Wingdings</vt:lpstr>
      <vt:lpstr>Banded</vt:lpstr>
      <vt:lpstr>LET’S START WITH A DOUBLECHECK</vt:lpstr>
      <vt:lpstr>QUIZ: Which of these is true?</vt:lpstr>
      <vt:lpstr>QUIZ: defend means . . . </vt:lpstr>
      <vt:lpstr>QUIZ: LIGHT defend means . . . </vt:lpstr>
      <vt:lpstr>QUIZ: whips should . . . </vt:lpstr>
      <vt:lpstr>QUIZ: which of these is true?</vt:lpstr>
      <vt:lpstr>Taking notes</vt:lpstr>
      <vt:lpstr>WHEN A DEBATER PRESENTS AN ARGUMENT,   YOU Take notes . . . </vt:lpstr>
      <vt:lpstr>flowing better </vt:lpstr>
      <vt:lpstr>ABBREVIATE</vt:lpstr>
      <vt:lpstr>Shorthand</vt:lpstr>
      <vt:lpstr>EXAMPLE FLOWED ARGUMENT</vt:lpstr>
      <vt:lpstr>Now—let’s do it real!</vt:lpstr>
      <vt:lpstr>Now, it gets tougher!</vt:lpstr>
      <vt:lpstr>Flowing WHEN RESPONDING</vt:lpstr>
      <vt:lpstr>BETTER Flowing WHEN RESPONDING</vt:lpstr>
      <vt:lpstr>Now—let’s do it real!</vt:lpstr>
      <vt:lpstr>You flow . . . </vt:lpstr>
      <vt:lpstr>TO FLOW YOU NEED TO CREATE 8 COLUMNS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465</cp:revision>
  <dcterms:created xsi:type="dcterms:W3CDTF">2019-10-15T19:44:54Z</dcterms:created>
  <dcterms:modified xsi:type="dcterms:W3CDTF">2024-10-04T06:34:18Z</dcterms:modified>
</cp:coreProperties>
</file>