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 id="257" r:id="rId3"/>
    <p:sldId id="460" r:id="rId4"/>
    <p:sldId id="431" r:id="rId5"/>
    <p:sldId id="432" r:id="rId6"/>
    <p:sldId id="433" r:id="rId7"/>
    <p:sldId id="434" r:id="rId8"/>
    <p:sldId id="435" r:id="rId9"/>
    <p:sldId id="436" r:id="rId10"/>
    <p:sldId id="437" r:id="rId11"/>
    <p:sldId id="430" r:id="rId12"/>
    <p:sldId id="258" r:id="rId13"/>
    <p:sldId id="375" r:id="rId14"/>
    <p:sldId id="439" r:id="rId15"/>
    <p:sldId id="259" r:id="rId16"/>
    <p:sldId id="457" r:id="rId17"/>
    <p:sldId id="440" r:id="rId18"/>
    <p:sldId id="441" r:id="rId19"/>
    <p:sldId id="260" r:id="rId20"/>
    <p:sldId id="443" r:id="rId21"/>
    <p:sldId id="444" r:id="rId22"/>
    <p:sldId id="445" r:id="rId23"/>
    <p:sldId id="446" r:id="rId24"/>
    <p:sldId id="447" r:id="rId25"/>
    <p:sldId id="448" r:id="rId26"/>
    <p:sldId id="266" r:id="rId27"/>
    <p:sldId id="262" r:id="rId28"/>
    <p:sldId id="449" r:id="rId29"/>
    <p:sldId id="450" r:id="rId30"/>
    <p:sldId id="451" r:id="rId31"/>
    <p:sldId id="267" r:id="rId32"/>
    <p:sldId id="263" r:id="rId33"/>
    <p:sldId id="452" r:id="rId34"/>
    <p:sldId id="453" r:id="rId35"/>
    <p:sldId id="454" r:id="rId36"/>
    <p:sldId id="268" r:id="rId37"/>
    <p:sldId id="458" r:id="rId38"/>
    <p:sldId id="269" r:id="rId39"/>
    <p:sldId id="301" r:id="rId40"/>
    <p:sldId id="298" r:id="rId41"/>
    <p:sldId id="426" r:id="rId42"/>
    <p:sldId id="427" r:id="rId43"/>
    <p:sldId id="302" r:id="rId44"/>
    <p:sldId id="428" r:id="rId45"/>
    <p:sldId id="303" r:id="rId46"/>
    <p:sldId id="429" r:id="rId47"/>
    <p:sldId id="304" r:id="rId48"/>
    <p:sldId id="264" r:id="rId49"/>
    <p:sldId id="459" r:id="rId50"/>
    <p:sldId id="455" r:id="rId51"/>
    <p:sldId id="456" r:id="rId52"/>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7999" autoAdjust="0"/>
    <p:restoredTop sz="94660"/>
  </p:normalViewPr>
  <p:slideViewPr>
    <p:cSldViewPr snapToGrid="0">
      <p:cViewPr varScale="1">
        <p:scale>
          <a:sx n="148" d="100"/>
          <a:sy n="148" d="100"/>
        </p:scale>
        <p:origin x="96" y="512"/>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theme" Target="theme/theme1.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presProps" Target="presProps.xml"/><Relationship Id="rId5" Type="http://schemas.openxmlformats.org/officeDocument/2006/relationships/slide" Target="slides/slide4.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tableStyles" Target="tableStyles.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Pr>
        <a:solidFill>
          <a:schemeClr val="accent1"/>
        </a:solidFill>
        <a:effectLst/>
      </p:bgPr>
    </p:bg>
    <p:spTree>
      <p:nvGrpSpPr>
        <p:cNvPr id="1" name=""/>
        <p:cNvGrpSpPr/>
        <p:nvPr/>
      </p:nvGrpSpPr>
      <p:grpSpPr>
        <a:xfrm>
          <a:off x="0" y="0"/>
          <a:ext cx="0" cy="0"/>
          <a:chOff x="0" y="0"/>
          <a:chExt cx="0" cy="0"/>
        </a:xfrm>
      </p:grpSpPr>
      <p:sp>
        <p:nvSpPr>
          <p:cNvPr id="4" name="Rectangle 3"/>
          <p:cNvSpPr/>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603504" y="770467"/>
            <a:ext cx="10782300" cy="3352800"/>
          </a:xfrm>
        </p:spPr>
        <p:txBody>
          <a:bodyPr anchor="b">
            <a:noAutofit/>
          </a:bodyPr>
          <a:lstStyle>
            <a:lvl1pPr algn="l">
              <a:lnSpc>
                <a:spcPct val="80000"/>
              </a:lnSpc>
              <a:defRPr sz="8800" spc="-120" baseline="0">
                <a:solidFill>
                  <a:srgbClr val="FFFFFF"/>
                </a:solidFill>
              </a:defRPr>
            </a:lvl1pPr>
          </a:lstStyle>
          <a:p>
            <a:r>
              <a:rPr lang="en-US"/>
              <a:t>Click to edit Master title style</a:t>
            </a:r>
            <a:endParaRPr lang="en-US" dirty="0"/>
          </a:p>
        </p:txBody>
      </p:sp>
      <p:sp>
        <p:nvSpPr>
          <p:cNvPr id="3" name="Subtitle 2"/>
          <p:cNvSpPr>
            <a:spLocks noGrp="1"/>
          </p:cNvSpPr>
          <p:nvPr>
            <p:ph type="subTitle" idx="1"/>
          </p:nvPr>
        </p:nvSpPr>
        <p:spPr>
          <a:xfrm>
            <a:off x="667512" y="4206876"/>
            <a:ext cx="9228201" cy="1645920"/>
          </a:xfrm>
        </p:spPr>
        <p:txBody>
          <a:bodyPr>
            <a:normAutofit/>
          </a:bodyPr>
          <a:lstStyle>
            <a:lvl1pPr marL="0" indent="0" algn="l">
              <a:buNone/>
              <a:defRPr sz="3200">
                <a:solidFill>
                  <a:schemeClr val="bg1"/>
                </a:solidFill>
                <a:latin typeface="Tahoma" panose="020B0604030504040204" pitchFamily="34" charset="0"/>
              </a:defRPr>
            </a:lvl1pPr>
            <a:lvl2pPr marL="457200" indent="0" algn="ctr">
              <a:buNone/>
              <a:defRPr sz="28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dirty="0"/>
              <a:t>Click to edit Master subtitle style</a:t>
            </a:r>
          </a:p>
        </p:txBody>
      </p:sp>
      <p:sp>
        <p:nvSpPr>
          <p:cNvPr id="7" name="Date Placeholder 6"/>
          <p:cNvSpPr>
            <a:spLocks noGrp="1"/>
          </p:cNvSpPr>
          <p:nvPr>
            <p:ph type="dt" sz="half" idx="10"/>
          </p:nvPr>
        </p:nvSpPr>
        <p:spPr/>
        <p:txBody>
          <a:bodyPr/>
          <a:lstStyle>
            <a:lvl1pPr>
              <a:defRPr>
                <a:solidFill>
                  <a:srgbClr val="FFFFFF">
                    <a:alpha val="80000"/>
                  </a:srgbClr>
                </a:solidFill>
              </a:defRPr>
            </a:lvl1pPr>
          </a:lstStyle>
          <a:p>
            <a:fld id="{FA0D5F34-D68C-454A-8857-E1F9A8FC5F50}" type="datetimeFigureOut">
              <a:rPr lang="en-US" smtClean="0"/>
              <a:t>10/2/2024</a:t>
            </a:fld>
            <a:endParaRPr lang="en-US"/>
          </a:p>
        </p:txBody>
      </p:sp>
      <p:sp>
        <p:nvSpPr>
          <p:cNvPr id="8" name="Footer Placeholder 7"/>
          <p:cNvSpPr>
            <a:spLocks noGrp="1"/>
          </p:cNvSpPr>
          <p:nvPr>
            <p:ph type="ftr" sz="quarter" idx="11"/>
          </p:nvPr>
        </p:nvSpPr>
        <p:spPr/>
        <p:txBody>
          <a:bodyPr/>
          <a:lstStyle>
            <a:lvl1pPr>
              <a:defRPr>
                <a:solidFill>
                  <a:srgbClr val="FFFFFF">
                    <a:alpha val="80000"/>
                  </a:srgbClr>
                </a:solidFill>
              </a:defRPr>
            </a:lvl1pPr>
          </a:lstStyle>
          <a:p>
            <a:endParaRPr lang="en-US"/>
          </a:p>
        </p:txBody>
      </p:sp>
      <p:sp>
        <p:nvSpPr>
          <p:cNvPr id="9" name="Slide Number Placeholder 8"/>
          <p:cNvSpPr>
            <a:spLocks noGrp="1"/>
          </p:cNvSpPr>
          <p:nvPr>
            <p:ph type="sldNum" sz="quarter" idx="12"/>
          </p:nvPr>
        </p:nvSpPr>
        <p:spPr/>
        <p:txBody>
          <a:bodyPr/>
          <a:lstStyle>
            <a:lvl1pPr>
              <a:defRPr>
                <a:solidFill>
                  <a:srgbClr val="FFFFFF">
                    <a:alpha val="25000"/>
                  </a:srgbClr>
                </a:solidFill>
              </a:defRPr>
            </a:lvl1pPr>
          </a:lstStyle>
          <a:p>
            <a:fld id="{2FE64B6A-CE8E-42FE-9DCB-593F9FF3D472}" type="slidenum">
              <a:rPr lang="en-US" smtClean="0"/>
              <a:t>‹#›</a:t>
            </a:fld>
            <a:endParaRPr lang="en-US"/>
          </a:p>
        </p:txBody>
      </p:sp>
    </p:spTree>
    <p:extLst>
      <p:ext uri="{BB962C8B-B14F-4D97-AF65-F5344CB8AC3E}">
        <p14:creationId xmlns:p14="http://schemas.microsoft.com/office/powerpoint/2010/main" val="55784780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FA0D5F34-D68C-454A-8857-E1F9A8FC5F50}" type="datetimeFigureOut">
              <a:rPr lang="en-US" smtClean="0"/>
              <a:t>10/2/2024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FE64B6A-CE8E-42FE-9DCB-593F9FF3D472}" type="slidenum">
              <a:rPr lang="en-US" smtClean="0"/>
              <a:t>‹#›</a:t>
            </a:fld>
            <a:endParaRPr lang="en-US"/>
          </a:p>
        </p:txBody>
      </p:sp>
    </p:spTree>
    <p:extLst>
      <p:ext uri="{BB962C8B-B14F-4D97-AF65-F5344CB8AC3E}">
        <p14:creationId xmlns:p14="http://schemas.microsoft.com/office/powerpoint/2010/main" val="154286634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03504" y="767419"/>
            <a:ext cx="10780776" cy="3355848"/>
          </a:xfrm>
        </p:spPr>
        <p:txBody>
          <a:bodyPr anchor="b">
            <a:normAutofit/>
          </a:bodyPr>
          <a:lstStyle>
            <a:lvl1pPr>
              <a:lnSpc>
                <a:spcPct val="80000"/>
              </a:lnSpc>
              <a:defRPr sz="8800" b="0" baseline="0">
                <a:solidFill>
                  <a:schemeClr val="accent1"/>
                </a:solidFill>
              </a:defRPr>
            </a:lvl1pPr>
          </a:lstStyle>
          <a:p>
            <a:r>
              <a:rPr lang="en-US"/>
              <a:t>Click to edit Master title style</a:t>
            </a:r>
            <a:endParaRPr lang="en-US" dirty="0"/>
          </a:p>
        </p:txBody>
      </p:sp>
      <p:sp>
        <p:nvSpPr>
          <p:cNvPr id="3" name="Text Placeholder 2"/>
          <p:cNvSpPr>
            <a:spLocks noGrp="1"/>
          </p:cNvSpPr>
          <p:nvPr>
            <p:ph type="body" idx="1"/>
          </p:nvPr>
        </p:nvSpPr>
        <p:spPr>
          <a:xfrm>
            <a:off x="667512" y="4204209"/>
            <a:ext cx="9226296" cy="1645920"/>
          </a:xfrm>
        </p:spPr>
        <p:txBody>
          <a:bodyPr anchor="t">
            <a:normAutofit/>
          </a:bodyPr>
          <a:lstStyle>
            <a:lvl1pPr marL="0" indent="0">
              <a:buNone/>
              <a:defRPr sz="3200">
                <a:solidFill>
                  <a:schemeClr val="tx1"/>
                </a:solidFill>
                <a:latin typeface="Tahoma" panose="020B0604030504040204" pitchFamily="34" charset="0"/>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dirty="0"/>
              <a:t>Click to edit Master text styles</a:t>
            </a:r>
          </a:p>
        </p:txBody>
      </p:sp>
      <p:sp>
        <p:nvSpPr>
          <p:cNvPr id="4" name="Date Placeholder 3"/>
          <p:cNvSpPr>
            <a:spLocks noGrp="1"/>
          </p:cNvSpPr>
          <p:nvPr>
            <p:ph type="dt" sz="half" idx="10"/>
          </p:nvPr>
        </p:nvSpPr>
        <p:spPr/>
        <p:txBody>
          <a:bodyPr/>
          <a:lstStyle/>
          <a:p>
            <a:fld id="{FA0D5F34-D68C-454A-8857-E1F9A8FC5F50}" type="datetimeFigureOut">
              <a:rPr lang="en-US" smtClean="0"/>
              <a:t>10/2/2024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FE64B6A-CE8E-42FE-9DCB-593F9FF3D472}" type="slidenum">
              <a:rPr lang="en-US" smtClean="0"/>
              <a:t>‹#›</a:t>
            </a:fld>
            <a:endParaRPr lang="en-US"/>
          </a:p>
        </p:txBody>
      </p:sp>
    </p:spTree>
    <p:extLst>
      <p:ext uri="{BB962C8B-B14F-4D97-AF65-F5344CB8AC3E}">
        <p14:creationId xmlns:p14="http://schemas.microsoft.com/office/powerpoint/2010/main" val="296175054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676656" y="1998134"/>
            <a:ext cx="4663440" cy="376732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011330" y="1998134"/>
            <a:ext cx="4663440" cy="376732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FA0D5F34-D68C-454A-8857-E1F9A8FC5F50}" type="datetimeFigureOut">
              <a:rPr lang="en-US" smtClean="0"/>
              <a:t>10/2/2024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2FE64B6A-CE8E-42FE-9DCB-593F9FF3D472}" type="slidenum">
              <a:rPr lang="en-US" smtClean="0"/>
              <a:t>‹#›</a:t>
            </a:fld>
            <a:endParaRPr lang="en-US"/>
          </a:p>
        </p:txBody>
      </p:sp>
    </p:spTree>
    <p:extLst>
      <p:ext uri="{BB962C8B-B14F-4D97-AF65-F5344CB8AC3E}">
        <p14:creationId xmlns:p14="http://schemas.microsoft.com/office/powerpoint/2010/main" val="43563286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a:t>Click to edit Master title style</a:t>
            </a:r>
            <a:endParaRPr lang="en-US" dirty="0"/>
          </a:p>
        </p:txBody>
      </p:sp>
      <p:sp>
        <p:nvSpPr>
          <p:cNvPr id="3" name="Text Placeholder 2"/>
          <p:cNvSpPr>
            <a:spLocks noGrp="1"/>
          </p:cNvSpPr>
          <p:nvPr>
            <p:ph type="body" idx="1"/>
          </p:nvPr>
        </p:nvSpPr>
        <p:spPr>
          <a:xfrm>
            <a:off x="676656" y="2040467"/>
            <a:ext cx="4663440" cy="723400"/>
          </a:xfrm>
        </p:spPr>
        <p:txBody>
          <a:bodyPr anchor="ctr">
            <a:normAutofit/>
          </a:bodyPr>
          <a:lstStyle>
            <a:lvl1pPr marL="0" indent="0">
              <a:buNone/>
              <a:defRPr sz="2200" b="0" cap="all" baseline="0">
                <a:solidFill>
                  <a:schemeClr val="tx1">
                    <a:lumMod val="85000"/>
                    <a:lumOff val="15000"/>
                  </a:schemeClr>
                </a:solidFill>
                <a:latin typeface="Tahoma" panose="020B0604030504040204"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a:t>Click to edit Master text styles</a:t>
            </a:r>
          </a:p>
        </p:txBody>
      </p:sp>
      <p:sp>
        <p:nvSpPr>
          <p:cNvPr id="4" name="Content Placeholder 3"/>
          <p:cNvSpPr>
            <a:spLocks noGrp="1"/>
          </p:cNvSpPr>
          <p:nvPr>
            <p:ph sz="half" idx="2"/>
          </p:nvPr>
        </p:nvSpPr>
        <p:spPr>
          <a:xfrm>
            <a:off x="676656" y="2753084"/>
            <a:ext cx="4663440" cy="3200400"/>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007608" y="2038435"/>
            <a:ext cx="4663440" cy="722376"/>
          </a:xfrm>
        </p:spPr>
        <p:txBody>
          <a:bodyPr anchor="ctr">
            <a:normAutofit/>
          </a:bodyPr>
          <a:lstStyle>
            <a:lvl1pPr marL="0" indent="0">
              <a:buNone/>
              <a:defRPr sz="2200" b="0" cap="all" baseline="0">
                <a:solidFill>
                  <a:schemeClr val="tx1">
                    <a:lumMod val="85000"/>
                    <a:lumOff val="15000"/>
                  </a:schemeClr>
                </a:solidFill>
                <a:latin typeface="Tahoma" panose="020B0604030504040204"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a:t>Click to edit Master text styles</a:t>
            </a:r>
          </a:p>
        </p:txBody>
      </p:sp>
      <p:sp>
        <p:nvSpPr>
          <p:cNvPr id="6" name="Content Placeholder 5"/>
          <p:cNvSpPr>
            <a:spLocks noGrp="1"/>
          </p:cNvSpPr>
          <p:nvPr>
            <p:ph sz="quarter" idx="4"/>
          </p:nvPr>
        </p:nvSpPr>
        <p:spPr>
          <a:xfrm>
            <a:off x="6007608" y="2750990"/>
            <a:ext cx="4663440" cy="3200400"/>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FA0D5F34-D68C-454A-8857-E1F9A8FC5F50}" type="datetimeFigureOut">
              <a:rPr lang="en-US" smtClean="0"/>
              <a:t>10/2/2024</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2FE64B6A-CE8E-42FE-9DCB-593F9FF3D472}" type="slidenum">
              <a:rPr lang="en-US" smtClean="0"/>
              <a:t>‹#›</a:t>
            </a:fld>
            <a:endParaRPr lang="en-US"/>
          </a:p>
        </p:txBody>
      </p:sp>
    </p:spTree>
    <p:extLst>
      <p:ext uri="{BB962C8B-B14F-4D97-AF65-F5344CB8AC3E}">
        <p14:creationId xmlns:p14="http://schemas.microsoft.com/office/powerpoint/2010/main" val="176518758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FA0D5F34-D68C-454A-8857-E1F9A8FC5F50}" type="datetimeFigureOut">
              <a:rPr lang="en-US" smtClean="0"/>
              <a:t>10/2/2024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2FE64B6A-CE8E-42FE-9DCB-593F9FF3D472}" type="slidenum">
              <a:rPr lang="en-US" smtClean="0"/>
              <a:t>‹#›</a:t>
            </a:fld>
            <a:endParaRPr lang="en-US"/>
          </a:p>
        </p:txBody>
      </p:sp>
    </p:spTree>
    <p:extLst>
      <p:ext uri="{BB962C8B-B14F-4D97-AF65-F5344CB8AC3E}">
        <p14:creationId xmlns:p14="http://schemas.microsoft.com/office/powerpoint/2010/main" val="131431399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FA0D5F34-D68C-454A-8857-E1F9A8FC5F50}" type="datetimeFigureOut">
              <a:rPr lang="en-US" smtClean="0"/>
              <a:t>10/2/2024</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2FE64B6A-CE8E-42FE-9DCB-593F9FF3D472}" type="slidenum">
              <a:rPr lang="en-US" smtClean="0"/>
              <a:t>‹#›</a:t>
            </a:fld>
            <a:endParaRPr lang="en-US"/>
          </a:p>
        </p:txBody>
      </p:sp>
    </p:spTree>
    <p:extLst>
      <p:ext uri="{BB962C8B-B14F-4D97-AF65-F5344CB8AC3E}">
        <p14:creationId xmlns:p14="http://schemas.microsoft.com/office/powerpoint/2010/main" val="97005651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Rectangle 1"/>
          <p:cNvSpPr/>
          <p:nvPr/>
        </p:nvSpPr>
        <p:spPr>
          <a:xfrm>
            <a:off x="7620000" y="0"/>
            <a:ext cx="457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sp>
      <p:sp>
        <p:nvSpPr>
          <p:cNvPr id="9" name="Title 8"/>
          <p:cNvSpPr>
            <a:spLocks noGrp="1"/>
          </p:cNvSpPr>
          <p:nvPr>
            <p:ph type="title"/>
          </p:nvPr>
        </p:nvSpPr>
        <p:spPr>
          <a:xfrm>
            <a:off x="8261404" y="542282"/>
            <a:ext cx="3383280" cy="1920240"/>
          </a:xfrm>
        </p:spPr>
        <p:txBody>
          <a:bodyPr anchor="b">
            <a:noAutofit/>
          </a:bodyPr>
          <a:lstStyle>
            <a:lvl1pPr>
              <a:lnSpc>
                <a:spcPct val="85000"/>
              </a:lnSpc>
              <a:defRPr sz="4000">
                <a:solidFill>
                  <a:srgbClr val="FFFFFF"/>
                </a:solidFill>
              </a:defRPr>
            </a:lvl1pPr>
          </a:lstStyle>
          <a:p>
            <a:r>
              <a:rPr lang="en-US"/>
              <a:t>Click to edit Master title style</a:t>
            </a:r>
            <a:endParaRPr lang="en-US" dirty="0"/>
          </a:p>
        </p:txBody>
      </p:sp>
      <p:sp>
        <p:nvSpPr>
          <p:cNvPr id="3" name="Content Placeholder 2"/>
          <p:cNvSpPr>
            <a:spLocks noGrp="1"/>
          </p:cNvSpPr>
          <p:nvPr>
            <p:ph idx="1"/>
          </p:nvPr>
        </p:nvSpPr>
        <p:spPr>
          <a:xfrm>
            <a:off x="762000" y="762000"/>
            <a:ext cx="6096000" cy="4572000"/>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8275982" y="2511813"/>
            <a:ext cx="3398520" cy="3126987"/>
          </a:xfrm>
        </p:spPr>
        <p:txBody>
          <a:bodyPr>
            <a:normAutofit/>
          </a:bodyPr>
          <a:lstStyle>
            <a:lvl1pPr marL="0" marR="0" indent="0" algn="l" defTabSz="914400" rtl="0" eaLnBrk="1" fontAlgn="auto" latinLnBrk="0" hangingPunct="1">
              <a:lnSpc>
                <a:spcPct val="100000"/>
              </a:lnSpc>
              <a:spcBef>
                <a:spcPts val="1200"/>
              </a:spcBef>
              <a:spcAft>
                <a:spcPts val="0"/>
              </a:spcAft>
              <a:buClrTx/>
              <a:buSzTx/>
              <a:buFontTx/>
              <a:buNone/>
              <a:tabLst/>
              <a:defRPr sz="1800">
                <a:solidFill>
                  <a:srgbClr val="262626"/>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marL="0" marR="0" lvl="0" indent="0" algn="l" defTabSz="914400" rtl="0" eaLnBrk="1" fontAlgn="auto" latinLnBrk="0" hangingPunct="1">
              <a:lnSpc>
                <a:spcPct val="100000"/>
              </a:lnSpc>
              <a:spcBef>
                <a:spcPts val="1400"/>
              </a:spcBef>
              <a:spcAft>
                <a:spcPts val="0"/>
              </a:spcAft>
              <a:buClrTx/>
              <a:buSzTx/>
              <a:buFontTx/>
              <a:buNone/>
              <a:tabLst/>
              <a:defRPr/>
            </a:pPr>
            <a:r>
              <a:rPr lang="en-US"/>
              <a:t>Click to edit Master text styles</a:t>
            </a:r>
          </a:p>
        </p:txBody>
      </p:sp>
      <p:sp>
        <p:nvSpPr>
          <p:cNvPr id="5" name="Date Placeholder 4"/>
          <p:cNvSpPr>
            <a:spLocks noGrp="1"/>
          </p:cNvSpPr>
          <p:nvPr>
            <p:ph type="dt" sz="half" idx="10"/>
          </p:nvPr>
        </p:nvSpPr>
        <p:spPr/>
        <p:txBody>
          <a:bodyPr/>
          <a:lstStyle/>
          <a:p>
            <a:fld id="{FA0D5F34-D68C-454A-8857-E1F9A8FC5F50}" type="datetimeFigureOut">
              <a:rPr lang="en-US" smtClean="0"/>
              <a:t>10/2/2024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lvl1pPr>
              <a:defRPr>
                <a:solidFill>
                  <a:srgbClr val="FFFFFF">
                    <a:alpha val="20000"/>
                  </a:srgbClr>
                </a:solidFill>
              </a:defRPr>
            </a:lvl1pPr>
          </a:lstStyle>
          <a:p>
            <a:fld id="{2FE64B6A-CE8E-42FE-9DCB-593F9FF3D472}" type="slidenum">
              <a:rPr lang="en-US" smtClean="0"/>
              <a:t>‹#›</a:t>
            </a:fld>
            <a:endParaRPr lang="en-US"/>
          </a:p>
        </p:txBody>
      </p:sp>
    </p:spTree>
    <p:extLst>
      <p:ext uri="{BB962C8B-B14F-4D97-AF65-F5344CB8AC3E}">
        <p14:creationId xmlns:p14="http://schemas.microsoft.com/office/powerpoint/2010/main" val="57028181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bg>
      <p:bgPr>
        <a:solidFill>
          <a:schemeClr val="accent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649224" y="5418667"/>
            <a:ext cx="10780776" cy="613283"/>
          </a:xfrm>
        </p:spPr>
        <p:txBody>
          <a:bodyPr anchor="b">
            <a:normAutofit/>
          </a:bodyPr>
          <a:lstStyle>
            <a:lvl1pPr>
              <a:defRPr sz="3200" b="0">
                <a:solidFill>
                  <a:srgbClr val="FFFFFF"/>
                </a:solidFill>
              </a:defRPr>
            </a:lvl1pPr>
          </a:lstStyle>
          <a:p>
            <a:r>
              <a:rPr lang="en-US"/>
              <a:t>Click to edit Master title style</a:t>
            </a:r>
            <a:endParaRPr lang="en-US" dirty="0"/>
          </a:p>
        </p:txBody>
      </p:sp>
      <p:sp>
        <p:nvSpPr>
          <p:cNvPr id="3" name="Picture Placeholder 2"/>
          <p:cNvSpPr>
            <a:spLocks noGrp="1" noChangeAspect="1"/>
          </p:cNvSpPr>
          <p:nvPr>
            <p:ph type="pic" idx="1"/>
          </p:nvPr>
        </p:nvSpPr>
        <p:spPr>
          <a:xfrm>
            <a:off x="0" y="0"/>
            <a:ext cx="12192000" cy="5330952"/>
          </a:xfrm>
          <a:solidFill>
            <a:schemeClr val="accent1">
              <a:lumMod val="40000"/>
              <a:lumOff val="60000"/>
            </a:schemeClr>
          </a:solidFill>
        </p:spPr>
        <p:txBody>
          <a:bodyPr anchor="t"/>
          <a:lstStyle>
            <a:lvl1pPr marL="0" indent="0" algn="ctr">
              <a:spcBef>
                <a:spcPts val="800"/>
              </a:spcBef>
              <a:buNone/>
              <a:defRPr sz="3200">
                <a:solidFill>
                  <a:schemeClr val="tx1">
                    <a:lumMod val="75000"/>
                    <a:lumOff val="25000"/>
                  </a:schemeClr>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676656" y="5909735"/>
            <a:ext cx="9229344" cy="533400"/>
          </a:xfrm>
        </p:spPr>
        <p:txBody>
          <a:bodyPr>
            <a:normAutofit/>
          </a:bodyPr>
          <a:lstStyle>
            <a:lvl1pPr marL="0" indent="0">
              <a:lnSpc>
                <a:spcPct val="90000"/>
              </a:lnSpc>
              <a:buNone/>
              <a:defRPr sz="1400">
                <a:solidFill>
                  <a:srgbClr val="262626"/>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12" name="Date Placeholder 11"/>
          <p:cNvSpPr>
            <a:spLocks noGrp="1"/>
          </p:cNvSpPr>
          <p:nvPr>
            <p:ph type="dt" sz="half" idx="10"/>
          </p:nvPr>
        </p:nvSpPr>
        <p:spPr/>
        <p:txBody>
          <a:bodyPr/>
          <a:lstStyle>
            <a:lvl1pPr>
              <a:defRPr>
                <a:solidFill>
                  <a:srgbClr val="FFFFFF">
                    <a:alpha val="80000"/>
                  </a:srgbClr>
                </a:solidFill>
              </a:defRPr>
            </a:lvl1pPr>
          </a:lstStyle>
          <a:p>
            <a:fld id="{FA0D5F34-D68C-454A-8857-E1F9A8FC5F50}" type="datetimeFigureOut">
              <a:rPr lang="en-US" smtClean="0"/>
              <a:t>10/2/2024</a:t>
            </a:fld>
            <a:endParaRPr lang="en-US"/>
          </a:p>
        </p:txBody>
      </p:sp>
      <p:sp>
        <p:nvSpPr>
          <p:cNvPr id="13" name="Footer Placeholder 12"/>
          <p:cNvSpPr>
            <a:spLocks noGrp="1"/>
          </p:cNvSpPr>
          <p:nvPr>
            <p:ph type="ftr" sz="quarter" idx="11"/>
          </p:nvPr>
        </p:nvSpPr>
        <p:spPr/>
        <p:txBody>
          <a:bodyPr/>
          <a:lstStyle>
            <a:lvl1pPr>
              <a:defRPr>
                <a:solidFill>
                  <a:srgbClr val="FFFFFF">
                    <a:alpha val="80000"/>
                  </a:srgbClr>
                </a:solidFill>
              </a:defRPr>
            </a:lvl1pPr>
          </a:lstStyle>
          <a:p>
            <a:endParaRPr lang="en-US"/>
          </a:p>
        </p:txBody>
      </p:sp>
      <p:sp>
        <p:nvSpPr>
          <p:cNvPr id="14" name="Slide Number Placeholder 13"/>
          <p:cNvSpPr>
            <a:spLocks noGrp="1"/>
          </p:cNvSpPr>
          <p:nvPr>
            <p:ph type="sldNum" sz="quarter" idx="12"/>
          </p:nvPr>
        </p:nvSpPr>
        <p:spPr/>
        <p:txBody>
          <a:bodyPr/>
          <a:lstStyle>
            <a:lvl1pPr>
              <a:defRPr>
                <a:solidFill>
                  <a:srgbClr val="FFFFFF">
                    <a:alpha val="25000"/>
                  </a:srgbClr>
                </a:solidFill>
              </a:defRPr>
            </a:lvl1pPr>
          </a:lstStyle>
          <a:p>
            <a:fld id="{2FE64B6A-CE8E-42FE-9DCB-593F9FF3D472}" type="slidenum">
              <a:rPr lang="en-US" smtClean="0"/>
              <a:t>‹#›</a:t>
            </a:fld>
            <a:endParaRPr lang="en-US"/>
          </a:p>
        </p:txBody>
      </p:sp>
    </p:spTree>
    <p:extLst>
      <p:ext uri="{BB962C8B-B14F-4D97-AF65-F5344CB8AC3E}">
        <p14:creationId xmlns:p14="http://schemas.microsoft.com/office/powerpoint/2010/main" val="2232990142"/>
      </p:ext>
    </p:extLst>
  </p:cSld>
  <p:clrMapOvr>
    <a:overrideClrMapping bg1="lt1" tx1="dk1" bg2="lt2" tx2="dk2" accent1="accent1" accent2="accent2" accent3="accent3" accent4="accent4" accent5="accent5" accent6="accent6" hlink="hlink" folHlink="folHlink"/>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FA0D5F34-D68C-454A-8857-E1F9A8FC5F50}" type="datetimeFigureOut">
              <a:rPr lang="en-US" smtClean="0"/>
              <a:t>10/2/2024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FE64B6A-CE8E-42FE-9DCB-593F9FF3D472}" type="slidenum">
              <a:rPr lang="en-US" smtClean="0"/>
              <a:t>‹#›</a:t>
            </a:fld>
            <a:endParaRPr lang="en-US"/>
          </a:p>
        </p:txBody>
      </p:sp>
    </p:spTree>
    <p:extLst>
      <p:ext uri="{BB962C8B-B14F-4D97-AF65-F5344CB8AC3E}">
        <p14:creationId xmlns:p14="http://schemas.microsoft.com/office/powerpoint/2010/main" val="56261587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43950" y="695325"/>
            <a:ext cx="2628900" cy="4800600"/>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771525" y="714375"/>
            <a:ext cx="7734300" cy="540067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FA0D5F34-D68C-454A-8857-E1F9A8FC5F50}" type="datetimeFigureOut">
              <a:rPr lang="en-US" smtClean="0"/>
              <a:t>10/2/2024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FE64B6A-CE8E-42FE-9DCB-593F9FF3D472}" type="slidenum">
              <a:rPr lang="en-US" smtClean="0"/>
              <a:t>‹#›</a:t>
            </a:fld>
            <a:endParaRPr lang="en-US"/>
          </a:p>
        </p:txBody>
      </p:sp>
    </p:spTree>
    <p:extLst>
      <p:ext uri="{BB962C8B-B14F-4D97-AF65-F5344CB8AC3E}">
        <p14:creationId xmlns:p14="http://schemas.microsoft.com/office/powerpoint/2010/main" val="95754172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57224" y="499533"/>
            <a:ext cx="10772775" cy="1658198"/>
          </a:xfrm>
          <a:prstGeom prst="rect">
            <a:avLst/>
          </a:prstGeom>
        </p:spPr>
        <p:txBody>
          <a:bodyPr vert="horz" lIns="91440" tIns="45720" rIns="91440" bIns="45720" rtlCol="0" anchor="ctr">
            <a:normAutofit/>
          </a:bodyPr>
          <a:lstStyle/>
          <a:p>
            <a:r>
              <a:rPr lang="en-US" dirty="0"/>
              <a:t>Click to edit Master title style</a:t>
            </a:r>
          </a:p>
        </p:txBody>
      </p:sp>
      <p:sp>
        <p:nvSpPr>
          <p:cNvPr id="3" name="Text Placeholder 2"/>
          <p:cNvSpPr>
            <a:spLocks noGrp="1"/>
          </p:cNvSpPr>
          <p:nvPr>
            <p:ph type="body" idx="1"/>
          </p:nvPr>
        </p:nvSpPr>
        <p:spPr>
          <a:xfrm>
            <a:off x="676656" y="2011680"/>
            <a:ext cx="10753725" cy="3766185"/>
          </a:xfrm>
          <a:prstGeom prst="rect">
            <a:avLst/>
          </a:prstGeom>
        </p:spPr>
        <p:txBody>
          <a:bodyPr vert="horz" lIns="91440" tIns="45720" rIns="91440" bIns="45720" rtlCol="0">
            <a:normAutofit/>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2"/>
          </p:nvPr>
        </p:nvSpPr>
        <p:spPr>
          <a:xfrm>
            <a:off x="685800" y="6412447"/>
            <a:ext cx="4114800" cy="228600"/>
          </a:xfrm>
          <a:prstGeom prst="rect">
            <a:avLst/>
          </a:prstGeom>
        </p:spPr>
        <p:txBody>
          <a:bodyPr vert="horz" lIns="91440" tIns="45720" rIns="91440" bIns="45720" rtlCol="0" anchor="ctr"/>
          <a:lstStyle>
            <a:lvl1pPr algn="l">
              <a:defRPr sz="950">
                <a:solidFill>
                  <a:schemeClr val="tx1">
                    <a:alpha val="80000"/>
                  </a:schemeClr>
                </a:solidFill>
                <a:latin typeface="Tahoma" panose="020B0604030504040204" pitchFamily="34" charset="0"/>
              </a:defRPr>
            </a:lvl1pPr>
          </a:lstStyle>
          <a:p>
            <a:fld id="{FA0D5F34-D68C-454A-8857-E1F9A8FC5F50}" type="datetimeFigureOut">
              <a:rPr lang="en-US" smtClean="0"/>
              <a:pPr/>
              <a:t>10/2/2024</a:t>
            </a:fld>
            <a:endParaRPr lang="en-US" dirty="0"/>
          </a:p>
        </p:txBody>
      </p:sp>
      <p:sp>
        <p:nvSpPr>
          <p:cNvPr id="5" name="Footer Placeholder 4"/>
          <p:cNvSpPr>
            <a:spLocks noGrp="1"/>
          </p:cNvSpPr>
          <p:nvPr>
            <p:ph type="ftr" sz="quarter" idx="3"/>
          </p:nvPr>
        </p:nvSpPr>
        <p:spPr>
          <a:xfrm>
            <a:off x="685800" y="6554697"/>
            <a:ext cx="5029200" cy="228600"/>
          </a:xfrm>
          <a:prstGeom prst="rect">
            <a:avLst/>
          </a:prstGeom>
        </p:spPr>
        <p:txBody>
          <a:bodyPr vert="horz" lIns="91440" tIns="45720" rIns="91440" bIns="45720" rtlCol="0" anchor="ctr"/>
          <a:lstStyle>
            <a:lvl1pPr algn="l">
              <a:defRPr sz="950" cap="all" baseline="0">
                <a:solidFill>
                  <a:schemeClr val="tx1">
                    <a:alpha val="80000"/>
                  </a:schemeClr>
                </a:solidFill>
                <a:latin typeface="Tahoma" panose="020B0604030504040204" pitchFamily="34" charset="0"/>
              </a:defRPr>
            </a:lvl1pPr>
          </a:lstStyle>
          <a:p>
            <a:endParaRPr lang="en-US" dirty="0"/>
          </a:p>
        </p:txBody>
      </p:sp>
      <p:sp>
        <p:nvSpPr>
          <p:cNvPr id="6" name="Slide Number Placeholder 5"/>
          <p:cNvSpPr>
            <a:spLocks noGrp="1"/>
          </p:cNvSpPr>
          <p:nvPr>
            <p:ph type="sldNum" sz="quarter" idx="4"/>
          </p:nvPr>
        </p:nvSpPr>
        <p:spPr>
          <a:xfrm>
            <a:off x="8763926" y="5876412"/>
            <a:ext cx="2926080" cy="1397039"/>
          </a:xfrm>
          <a:prstGeom prst="rect">
            <a:avLst/>
          </a:prstGeom>
        </p:spPr>
        <p:txBody>
          <a:bodyPr vert="horz" lIns="91440" tIns="45720" rIns="91440" bIns="45720" rtlCol="0" anchor="b"/>
          <a:lstStyle>
            <a:lvl1pPr algn="r">
              <a:defRPr sz="10300" b="0">
                <a:ln>
                  <a:noFill/>
                </a:ln>
                <a:solidFill>
                  <a:schemeClr val="accent1">
                    <a:alpha val="25000"/>
                  </a:schemeClr>
                </a:solidFill>
                <a:latin typeface="Tahoma" panose="020B0604030504040204" pitchFamily="34" charset="0"/>
              </a:defRPr>
            </a:lvl1pPr>
          </a:lstStyle>
          <a:p>
            <a:fld id="{2FE64B6A-CE8E-42FE-9DCB-593F9FF3D472}" type="slidenum">
              <a:rPr lang="en-US" smtClean="0"/>
              <a:pPr/>
              <a:t>‹#›</a:t>
            </a:fld>
            <a:endParaRPr lang="en-US" dirty="0"/>
          </a:p>
        </p:txBody>
      </p:sp>
    </p:spTree>
    <p:extLst>
      <p:ext uri="{BB962C8B-B14F-4D97-AF65-F5344CB8AC3E}">
        <p14:creationId xmlns:p14="http://schemas.microsoft.com/office/powerpoint/2010/main" val="3949809385"/>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914400" rtl="0" eaLnBrk="1" latinLnBrk="0" hangingPunct="1">
        <a:lnSpc>
          <a:spcPct val="85000"/>
        </a:lnSpc>
        <a:spcBef>
          <a:spcPct val="0"/>
        </a:spcBef>
        <a:buNone/>
        <a:defRPr sz="5400" kern="1200" spc="-120" baseline="0">
          <a:solidFill>
            <a:schemeClr val="accent1"/>
          </a:solidFill>
          <a:latin typeface="Tahoma" panose="020B0604030504040204" pitchFamily="34" charset="0"/>
          <a:ea typeface="+mj-ea"/>
          <a:cs typeface="+mj-cs"/>
        </a:defRPr>
      </a:lvl1pPr>
    </p:titleStyle>
    <p:bodyStyle>
      <a:lvl1pPr marL="91440" indent="-91440" algn="l" defTabSz="914400" rtl="0" eaLnBrk="1" latinLnBrk="0" hangingPunct="1">
        <a:lnSpc>
          <a:spcPct val="85000"/>
        </a:lnSpc>
        <a:spcBef>
          <a:spcPts val="1300"/>
        </a:spcBef>
        <a:buFont typeface="Arial" pitchFamily="34" charset="0"/>
        <a:buChar char=" "/>
        <a:defRPr sz="2400" kern="1200">
          <a:solidFill>
            <a:schemeClr val="tx1">
              <a:lumMod val="85000"/>
              <a:lumOff val="15000"/>
            </a:schemeClr>
          </a:solidFill>
          <a:latin typeface="Tahoma" panose="020B0604030504040204" pitchFamily="34" charset="0"/>
          <a:ea typeface="+mn-ea"/>
          <a:cs typeface="+mn-cs"/>
        </a:defRPr>
      </a:lvl1pPr>
      <a:lvl2pPr marL="347472" indent="-342900" algn="l" defTabSz="914400" rtl="0" eaLnBrk="1" latinLnBrk="0" hangingPunct="1">
        <a:lnSpc>
          <a:spcPct val="85000"/>
        </a:lnSpc>
        <a:spcBef>
          <a:spcPts val="600"/>
        </a:spcBef>
        <a:buFont typeface="Arial" pitchFamily="34" charset="0"/>
        <a:buChar char=" "/>
        <a:defRPr sz="2400" kern="1200">
          <a:solidFill>
            <a:schemeClr val="tx1">
              <a:lumMod val="85000"/>
              <a:lumOff val="15000"/>
            </a:schemeClr>
          </a:solidFill>
          <a:latin typeface="Tahoma" panose="020B0604030504040204" pitchFamily="34" charset="0"/>
          <a:ea typeface="+mn-ea"/>
          <a:cs typeface="+mn-cs"/>
        </a:defRPr>
      </a:lvl2pPr>
      <a:lvl3pPr marL="548640" indent="-548640" algn="l" defTabSz="914400" rtl="0" eaLnBrk="1" latinLnBrk="0" hangingPunct="1">
        <a:lnSpc>
          <a:spcPct val="85000"/>
        </a:lnSpc>
        <a:spcBef>
          <a:spcPts val="600"/>
        </a:spcBef>
        <a:buFont typeface="Arial" pitchFamily="34" charset="0"/>
        <a:buChar char=" "/>
        <a:defRPr sz="2000" i="1" kern="1200">
          <a:solidFill>
            <a:schemeClr val="tx1">
              <a:lumMod val="85000"/>
              <a:lumOff val="15000"/>
            </a:schemeClr>
          </a:solidFill>
          <a:latin typeface="Tahoma" panose="020B0604030504040204" pitchFamily="34" charset="0"/>
          <a:ea typeface="+mn-ea"/>
          <a:cs typeface="+mn-cs"/>
        </a:defRPr>
      </a:lvl3pPr>
      <a:lvl4pPr marL="822960" indent="-822960" algn="l" defTabSz="914400" rtl="0" eaLnBrk="1" latinLnBrk="0" hangingPunct="1">
        <a:lnSpc>
          <a:spcPct val="85000"/>
        </a:lnSpc>
        <a:spcBef>
          <a:spcPts val="600"/>
        </a:spcBef>
        <a:buFont typeface="Arial" pitchFamily="34" charset="0"/>
        <a:buChar char=" "/>
        <a:defRPr sz="1800" kern="1200">
          <a:solidFill>
            <a:schemeClr val="tx1">
              <a:lumMod val="85000"/>
              <a:lumOff val="15000"/>
            </a:schemeClr>
          </a:solidFill>
          <a:latin typeface="Tahoma" panose="020B0604030504040204" pitchFamily="34" charset="0"/>
          <a:ea typeface="+mn-ea"/>
          <a:cs typeface="+mn-cs"/>
        </a:defRPr>
      </a:lvl4pPr>
      <a:lvl5pPr marL="1097280" indent="-1097280" algn="l" defTabSz="914400" rtl="0" eaLnBrk="1" latinLnBrk="0" hangingPunct="1">
        <a:lnSpc>
          <a:spcPct val="85000"/>
        </a:lnSpc>
        <a:spcBef>
          <a:spcPts val="600"/>
        </a:spcBef>
        <a:buFont typeface="Arial" pitchFamily="34" charset="0"/>
        <a:buChar char=" "/>
        <a:defRPr sz="1800" kern="1200">
          <a:solidFill>
            <a:schemeClr val="tx1">
              <a:lumMod val="85000"/>
              <a:lumOff val="15000"/>
            </a:schemeClr>
          </a:solidFill>
          <a:latin typeface="Tahoma" panose="020B0604030504040204" pitchFamily="34" charset="0"/>
          <a:ea typeface="+mn-ea"/>
          <a:cs typeface="+mn-cs"/>
        </a:defRPr>
      </a:lvl5pPr>
      <a:lvl6pPr marL="1200000" indent="-228600" algn="l" defTabSz="914400" rtl="0" eaLnBrk="1" latinLnBrk="0" hangingPunct="1">
        <a:lnSpc>
          <a:spcPct val="85000"/>
        </a:lnSpc>
        <a:spcBef>
          <a:spcPts val="600"/>
        </a:spcBef>
        <a:buFont typeface="Arial" pitchFamily="34" charset="0"/>
        <a:buChar char=" "/>
        <a:defRPr sz="1800" kern="1200">
          <a:solidFill>
            <a:schemeClr val="tx1">
              <a:lumMod val="85000"/>
              <a:lumOff val="15000"/>
            </a:schemeClr>
          </a:solidFill>
          <a:latin typeface="+mn-lt"/>
          <a:ea typeface="+mn-ea"/>
          <a:cs typeface="+mn-cs"/>
        </a:defRPr>
      </a:lvl6pPr>
      <a:lvl7pPr marL="1400000" indent="-228600" algn="l" defTabSz="914400" rtl="0" eaLnBrk="1" latinLnBrk="0" hangingPunct="1">
        <a:lnSpc>
          <a:spcPct val="85000"/>
        </a:lnSpc>
        <a:spcBef>
          <a:spcPts val="600"/>
        </a:spcBef>
        <a:buFont typeface="Arial" pitchFamily="34" charset="0"/>
        <a:buChar char=" "/>
        <a:defRPr sz="1800" kern="1200">
          <a:solidFill>
            <a:schemeClr val="tx1">
              <a:lumMod val="85000"/>
              <a:lumOff val="15000"/>
            </a:schemeClr>
          </a:solidFill>
          <a:latin typeface="+mn-lt"/>
          <a:ea typeface="+mn-ea"/>
          <a:cs typeface="+mn-cs"/>
        </a:defRPr>
      </a:lvl7pPr>
      <a:lvl8pPr marL="1600000" indent="-228600" algn="l" defTabSz="914400" rtl="0" eaLnBrk="1" latinLnBrk="0" hangingPunct="1">
        <a:lnSpc>
          <a:spcPct val="85000"/>
        </a:lnSpc>
        <a:spcBef>
          <a:spcPts val="600"/>
        </a:spcBef>
        <a:buFont typeface="Arial" pitchFamily="34" charset="0"/>
        <a:buChar char=" "/>
        <a:defRPr sz="1800" kern="1200">
          <a:solidFill>
            <a:schemeClr val="tx1">
              <a:lumMod val="85000"/>
              <a:lumOff val="15000"/>
            </a:schemeClr>
          </a:solidFill>
          <a:latin typeface="+mn-lt"/>
          <a:ea typeface="+mn-ea"/>
          <a:cs typeface="+mn-cs"/>
        </a:defRPr>
      </a:lvl8pPr>
      <a:lvl9pPr marL="1800000" indent="-228600" algn="l" defTabSz="914400" rtl="0" eaLnBrk="1" latinLnBrk="0" hangingPunct="1">
        <a:lnSpc>
          <a:spcPct val="85000"/>
        </a:lnSpc>
        <a:spcBef>
          <a:spcPts val="600"/>
        </a:spcBef>
        <a:buFont typeface="Arial" pitchFamily="34" charset="0"/>
        <a:buChar char=" "/>
        <a:defRPr sz="1800" kern="1200">
          <a:solidFill>
            <a:schemeClr val="tx1">
              <a:lumMod val="85000"/>
              <a:lumOff val="1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2" Type="http://schemas.openxmlformats.org/officeDocument/2006/relationships/hyperlink" Target="https://www.nwforensics.org/su-debate/index.htm" TargetMode="External"/><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5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showMasterSp="0">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5158B68-B49D-5EE7-E5AE-F63B8603627D}"/>
              </a:ext>
            </a:extLst>
          </p:cNvPr>
          <p:cNvSpPr>
            <a:spLocks noGrp="1"/>
          </p:cNvSpPr>
          <p:nvPr>
            <p:ph type="ctrTitle"/>
          </p:nvPr>
        </p:nvSpPr>
        <p:spPr/>
        <p:txBody>
          <a:bodyPr/>
          <a:lstStyle/>
          <a:p>
            <a:r>
              <a:rPr lang="en-US" b="1" dirty="0"/>
              <a:t>Day 2</a:t>
            </a:r>
          </a:p>
        </p:txBody>
      </p:sp>
      <p:sp>
        <p:nvSpPr>
          <p:cNvPr id="3" name="Subtitle 2">
            <a:extLst>
              <a:ext uri="{FF2B5EF4-FFF2-40B4-BE49-F238E27FC236}">
                <a16:creationId xmlns:a16="http://schemas.microsoft.com/office/drawing/2014/main" id="{1E5FFB39-0D8C-4B2A-48C4-5918E42E931F}"/>
              </a:ext>
            </a:extLst>
          </p:cNvPr>
          <p:cNvSpPr>
            <a:spLocks noGrp="1"/>
          </p:cNvSpPr>
          <p:nvPr>
            <p:ph type="subTitle" idx="1"/>
          </p:nvPr>
        </p:nvSpPr>
        <p:spPr/>
        <p:txBody>
          <a:bodyPr/>
          <a:lstStyle/>
          <a:p>
            <a:r>
              <a:rPr lang="en-US" b="1" dirty="0">
                <a:latin typeface="Tahoma" panose="020B0604030504040204" pitchFamily="34" charset="0"/>
                <a:ea typeface="Tahoma" panose="020B0604030504040204" pitchFamily="34" charset="0"/>
                <a:cs typeface="Tahoma" panose="020B0604030504040204" pitchFamily="34" charset="0"/>
              </a:rPr>
              <a:t>The Speeches</a:t>
            </a:r>
          </a:p>
        </p:txBody>
      </p:sp>
    </p:spTree>
    <p:extLst>
      <p:ext uri="{BB962C8B-B14F-4D97-AF65-F5344CB8AC3E}">
        <p14:creationId xmlns:p14="http://schemas.microsoft.com/office/powerpoint/2010/main" val="34210366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DFEBFE-FC74-23CF-C0BC-FB8E167AA413}"/>
              </a:ext>
            </a:extLst>
          </p:cNvPr>
          <p:cNvSpPr>
            <a:spLocks noGrp="1"/>
          </p:cNvSpPr>
          <p:nvPr>
            <p:ph type="title"/>
          </p:nvPr>
        </p:nvSpPr>
        <p:spPr>
          <a:xfrm>
            <a:off x="657224" y="499533"/>
            <a:ext cx="10772775" cy="1441135"/>
          </a:xfrm>
        </p:spPr>
        <p:txBody>
          <a:bodyPr>
            <a:normAutofit/>
          </a:bodyPr>
          <a:lstStyle/>
          <a:p>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Jim . . . </a:t>
            </a:r>
          </a:p>
        </p:txBody>
      </p:sp>
      <p:sp>
        <p:nvSpPr>
          <p:cNvPr id="3" name="Content Placeholder 2">
            <a:extLst>
              <a:ext uri="{FF2B5EF4-FFF2-40B4-BE49-F238E27FC236}">
                <a16:creationId xmlns:a16="http://schemas.microsoft.com/office/drawing/2014/main" id="{80290865-12D5-0D80-2C41-DBB33F04B2B0}"/>
              </a:ext>
            </a:extLst>
          </p:cNvPr>
          <p:cNvSpPr>
            <a:spLocks noGrp="1"/>
          </p:cNvSpPr>
          <p:nvPr>
            <p:ph idx="1"/>
          </p:nvPr>
        </p:nvSpPr>
        <p:spPr>
          <a:xfrm>
            <a:off x="676656" y="2198450"/>
            <a:ext cx="10990150" cy="4216417"/>
          </a:xfrm>
        </p:spPr>
        <p:txBody>
          <a:bodyPr>
            <a:normAutofit fontScale="85000" lnSpcReduction="20000"/>
          </a:bodyPr>
          <a:lstStyle/>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On the board . . . Write a list of the speeches as we go along (have a returner help?)</a:t>
            </a:r>
          </a:p>
          <a:p>
            <a:r>
              <a:rPr lang="en-US" sz="3200" b="1" dirty="0" err="1">
                <a:solidFill>
                  <a:schemeClr val="bg1"/>
                </a:solidFill>
                <a:ea typeface="Tahoma" panose="020B0604030504040204" pitchFamily="34" charset="0"/>
                <a:cs typeface="Tahoma" panose="020B0604030504040204" pitchFamily="34" charset="0"/>
              </a:rPr>
              <a:t>Eg</a:t>
            </a:r>
            <a:endParaRPr lang="en-US" sz="3200" b="1" dirty="0">
              <a:solidFill>
                <a:schemeClr val="bg1"/>
              </a:solidFill>
              <a:ea typeface="Tahoma" panose="020B0604030504040204" pitchFamily="34" charset="0"/>
              <a:cs typeface="Tahoma" panose="020B0604030504040204" pitchFamily="34" charset="0"/>
            </a:endParaRP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PMC</a:t>
            </a:r>
          </a:p>
          <a:p>
            <a:r>
              <a:rPr lang="en-US" sz="3200" b="1" dirty="0">
                <a:solidFill>
                  <a:schemeClr val="bg1"/>
                </a:solidFill>
                <a:ea typeface="Tahoma" panose="020B0604030504040204" pitchFamily="34" charset="0"/>
                <a:cs typeface="Tahoma" panose="020B0604030504040204" pitchFamily="34" charset="0"/>
              </a:rPr>
              <a:t>MSB, Prop Contentions</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LOC</a:t>
            </a:r>
          </a:p>
          <a:p>
            <a:r>
              <a:rPr lang="en-US" sz="3200" b="1" dirty="0">
                <a:solidFill>
                  <a:schemeClr val="bg1"/>
                </a:solidFill>
                <a:ea typeface="Tahoma" panose="020B0604030504040204" pitchFamily="34" charset="0"/>
                <a:cs typeface="Tahoma" panose="020B0604030504040204" pitchFamily="34" charset="0"/>
              </a:rPr>
              <a:t>Opp Contentions, Refute</a:t>
            </a:r>
          </a:p>
          <a:p>
            <a:endPar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r>
              <a:rPr lang="en-US" sz="3200" b="1" dirty="0">
                <a:solidFill>
                  <a:schemeClr val="bg1"/>
                </a:solidFill>
                <a:highlight>
                  <a:srgbClr val="FFFF00"/>
                </a:highlight>
                <a:ea typeface="Tahoma" panose="020B0604030504040204" pitchFamily="34" charset="0"/>
                <a:cs typeface="Tahoma" panose="020B0604030504040204" pitchFamily="34" charset="0"/>
              </a:rPr>
              <a:t>At the end of class—email students with link/request to register for credit.</a:t>
            </a:r>
            <a:endParaRPr lang="en-US" sz="2800" b="1" dirty="0">
              <a:solidFill>
                <a:schemeClr val="bg1"/>
              </a:solidFill>
              <a:highlight>
                <a:srgbClr val="FFFF00"/>
              </a:highlight>
              <a:ea typeface="Tahoma" panose="020B0604030504040204" pitchFamily="34" charset="0"/>
              <a:cs typeface="Tahoma" panose="020B0604030504040204" pitchFamily="34" charset="0"/>
            </a:endParaRPr>
          </a:p>
          <a:p>
            <a:endPar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dirty="0"/>
          </a:p>
        </p:txBody>
      </p:sp>
    </p:spTree>
    <p:extLst>
      <p:ext uri="{BB962C8B-B14F-4D97-AF65-F5344CB8AC3E}">
        <p14:creationId xmlns:p14="http://schemas.microsoft.com/office/powerpoint/2010/main" val="345861486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DFEBFE-FC74-23CF-C0BC-FB8E167AA413}"/>
              </a:ext>
            </a:extLst>
          </p:cNvPr>
          <p:cNvSpPr>
            <a:spLocks noGrp="1"/>
          </p:cNvSpPr>
          <p:nvPr>
            <p:ph type="title"/>
          </p:nvPr>
        </p:nvSpPr>
        <p:spPr>
          <a:xfrm>
            <a:off x="657224" y="499533"/>
            <a:ext cx="10772775" cy="1441135"/>
          </a:xfrm>
        </p:spPr>
        <p:txBody>
          <a:bodyPr>
            <a:normAutofit/>
          </a:bodyPr>
          <a:lstStyle/>
          <a:p>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What is CSI?</a:t>
            </a:r>
          </a:p>
        </p:txBody>
      </p:sp>
      <p:sp>
        <p:nvSpPr>
          <p:cNvPr id="3" name="Content Placeholder 2">
            <a:extLst>
              <a:ext uri="{FF2B5EF4-FFF2-40B4-BE49-F238E27FC236}">
                <a16:creationId xmlns:a16="http://schemas.microsoft.com/office/drawing/2014/main" id="{80290865-12D5-0D80-2C41-DBB33F04B2B0}"/>
              </a:ext>
            </a:extLst>
          </p:cNvPr>
          <p:cNvSpPr>
            <a:spLocks noGrp="1"/>
          </p:cNvSpPr>
          <p:nvPr>
            <p:ph idx="1"/>
          </p:nvPr>
        </p:nvSpPr>
        <p:spPr>
          <a:xfrm>
            <a:off x="676656" y="2198450"/>
            <a:ext cx="10990150" cy="4216417"/>
          </a:xfrm>
        </p:spPr>
        <p:txBody>
          <a:bodyPr>
            <a:normAutofit/>
          </a:bodyPr>
          <a:lstStyle/>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A so </a:t>
            </a:r>
            <a:r>
              <a:rPr lang="en-US" sz="3200" b="1" dirty="0" err="1">
                <a:solidFill>
                  <a:schemeClr val="bg1"/>
                </a:solidFill>
                <a:latin typeface="Tahoma" panose="020B0604030504040204" pitchFamily="34" charset="0"/>
                <a:ea typeface="Tahoma" panose="020B0604030504040204" pitchFamily="34" charset="0"/>
                <a:cs typeface="Tahoma" panose="020B0604030504040204" pitchFamily="34" charset="0"/>
              </a:rPr>
              <a:t>so</a:t>
            </a:r>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 collection of TV series</a:t>
            </a:r>
          </a:p>
          <a:p>
            <a:r>
              <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rPr>
              <a:t>Collective Security Initiative</a:t>
            </a:r>
          </a:p>
          <a:p>
            <a:r>
              <a:rPr lang="en-US" sz="2800" b="1" dirty="0">
                <a:solidFill>
                  <a:schemeClr val="bg1"/>
                </a:solidFill>
                <a:ea typeface="Tahoma" panose="020B0604030504040204" pitchFamily="34" charset="0"/>
                <a:cs typeface="Tahoma" panose="020B0604030504040204" pitchFamily="34" charset="0"/>
              </a:rPr>
              <a:t>Claim Support Importance</a:t>
            </a:r>
          </a:p>
          <a:p>
            <a:r>
              <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rPr>
              <a:t>Claim Simple Impact</a:t>
            </a:r>
          </a:p>
          <a:p>
            <a:endPar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dirty="0"/>
          </a:p>
        </p:txBody>
      </p:sp>
    </p:spTree>
    <p:extLst>
      <p:ext uri="{BB962C8B-B14F-4D97-AF65-F5344CB8AC3E}">
        <p14:creationId xmlns:p14="http://schemas.microsoft.com/office/powerpoint/2010/main" val="349119777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DFEBFE-FC74-23CF-C0BC-FB8E167AA413}"/>
              </a:ext>
            </a:extLst>
          </p:cNvPr>
          <p:cNvSpPr>
            <a:spLocks noGrp="1"/>
          </p:cNvSpPr>
          <p:nvPr>
            <p:ph type="title"/>
          </p:nvPr>
        </p:nvSpPr>
        <p:spPr>
          <a:xfrm>
            <a:off x="657224" y="499533"/>
            <a:ext cx="10772775" cy="1441135"/>
          </a:xfrm>
        </p:spPr>
        <p:txBody>
          <a:bodyPr>
            <a:normAutofit/>
          </a:bodyPr>
          <a:lstStyle/>
          <a:p>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What is MSB?</a:t>
            </a:r>
          </a:p>
        </p:txBody>
      </p:sp>
      <p:sp>
        <p:nvSpPr>
          <p:cNvPr id="3" name="Content Placeholder 2">
            <a:extLst>
              <a:ext uri="{FF2B5EF4-FFF2-40B4-BE49-F238E27FC236}">
                <a16:creationId xmlns:a16="http://schemas.microsoft.com/office/drawing/2014/main" id="{80290865-12D5-0D80-2C41-DBB33F04B2B0}"/>
              </a:ext>
            </a:extLst>
          </p:cNvPr>
          <p:cNvSpPr>
            <a:spLocks noGrp="1"/>
          </p:cNvSpPr>
          <p:nvPr>
            <p:ph idx="1"/>
          </p:nvPr>
        </p:nvSpPr>
        <p:spPr>
          <a:xfrm>
            <a:off x="676656" y="2198450"/>
            <a:ext cx="10990150" cy="4216417"/>
          </a:xfrm>
        </p:spPr>
        <p:txBody>
          <a:bodyPr>
            <a:normAutofit/>
          </a:bodyPr>
          <a:lstStyle/>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Manage Sway Belittle</a:t>
            </a:r>
          </a:p>
          <a:p>
            <a:r>
              <a:rPr lang="en-US" sz="3200" b="1" dirty="0">
                <a:solidFill>
                  <a:schemeClr val="bg1"/>
                </a:solidFill>
                <a:ea typeface="Tahoma" panose="020B0604030504040204" pitchFamily="34" charset="0"/>
                <a:cs typeface="Tahoma" panose="020B0604030504040204" pitchFamily="34" charset="0"/>
              </a:rPr>
              <a:t>Model Stakeholders Burdens</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Minutes Seconds Business</a:t>
            </a:r>
          </a:p>
          <a:p>
            <a:r>
              <a:rPr lang="en-US" sz="3200" b="1" dirty="0">
                <a:solidFill>
                  <a:schemeClr val="bg1"/>
                </a:solidFill>
                <a:ea typeface="Tahoma" panose="020B0604030504040204" pitchFamily="34" charset="0"/>
                <a:cs typeface="Tahoma" panose="020B0604030504040204" pitchFamily="34" charset="0"/>
              </a:rPr>
              <a:t>Most Support Burdens</a:t>
            </a:r>
            <a:endPar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dirty="0"/>
          </a:p>
        </p:txBody>
      </p:sp>
    </p:spTree>
    <p:extLst>
      <p:ext uri="{BB962C8B-B14F-4D97-AF65-F5344CB8AC3E}">
        <p14:creationId xmlns:p14="http://schemas.microsoft.com/office/powerpoint/2010/main" val="136733619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DFEBFE-FC74-23CF-C0BC-FB8E167AA413}"/>
              </a:ext>
            </a:extLst>
          </p:cNvPr>
          <p:cNvSpPr>
            <a:spLocks noGrp="1"/>
          </p:cNvSpPr>
          <p:nvPr>
            <p:ph type="title"/>
          </p:nvPr>
        </p:nvSpPr>
        <p:spPr>
          <a:xfrm>
            <a:off x="657224" y="499533"/>
            <a:ext cx="10772775" cy="1441135"/>
          </a:xfrm>
        </p:spPr>
        <p:txBody>
          <a:bodyPr>
            <a:normAutofit/>
          </a:bodyPr>
          <a:lstStyle/>
          <a:p>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What </a:t>
            </a:r>
            <a:r>
              <a:rPr lang="en-US" b="1" dirty="0">
                <a:solidFill>
                  <a:schemeClr val="bg1"/>
                </a:solidFill>
                <a:ea typeface="Tahoma" panose="020B0604030504040204" pitchFamily="34" charset="0"/>
                <a:cs typeface="Tahoma" panose="020B0604030504040204" pitchFamily="34" charset="0"/>
              </a:rPr>
              <a:t>does the PMC do?</a:t>
            </a:r>
            <a:endParaRPr lang="en-US" b="1" dirty="0">
              <a:solidFill>
                <a:schemeClr val="bg1"/>
              </a:solidFill>
              <a:latin typeface="Tahoma" panose="020B0604030504040204" pitchFamily="34" charset="0"/>
              <a:ea typeface="Tahoma" panose="020B0604030504040204" pitchFamily="34" charset="0"/>
              <a:cs typeface="Tahoma" panose="020B0604030504040204" pitchFamily="34" charset="0"/>
            </a:endParaRPr>
          </a:p>
        </p:txBody>
      </p:sp>
      <p:sp>
        <p:nvSpPr>
          <p:cNvPr id="3" name="Content Placeholder 2">
            <a:extLst>
              <a:ext uri="{FF2B5EF4-FFF2-40B4-BE49-F238E27FC236}">
                <a16:creationId xmlns:a16="http://schemas.microsoft.com/office/drawing/2014/main" id="{80290865-12D5-0D80-2C41-DBB33F04B2B0}"/>
              </a:ext>
            </a:extLst>
          </p:cNvPr>
          <p:cNvSpPr>
            <a:spLocks noGrp="1"/>
          </p:cNvSpPr>
          <p:nvPr>
            <p:ph idx="1"/>
          </p:nvPr>
        </p:nvSpPr>
        <p:spPr>
          <a:xfrm>
            <a:off x="676656" y="2198450"/>
            <a:ext cx="10990150" cy="4216417"/>
          </a:xfrm>
        </p:spPr>
        <p:txBody>
          <a:bodyPr>
            <a:normAutofit/>
          </a:bodyPr>
          <a:lstStyle/>
          <a:p>
            <a:r>
              <a:rPr lang="en-US" sz="3200" b="1" dirty="0">
                <a:solidFill>
                  <a:schemeClr val="bg1"/>
                </a:solidFill>
                <a:ea typeface="Tahoma" panose="020B0604030504040204" pitchFamily="34" charset="0"/>
                <a:cs typeface="Tahoma" panose="020B0604030504040204" pitchFamily="34" charset="0"/>
              </a:rPr>
              <a:t>Presents new arguments for the topic</a:t>
            </a:r>
            <a:endPar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Speaks second in a debate</a:t>
            </a:r>
          </a:p>
          <a:p>
            <a:r>
              <a:rPr lang="en-US" sz="3200" b="1" dirty="0">
                <a:solidFill>
                  <a:schemeClr val="bg1"/>
                </a:solidFill>
                <a:ea typeface="Tahoma" panose="020B0604030504040204" pitchFamily="34" charset="0"/>
                <a:cs typeface="Tahoma" panose="020B0604030504040204" pitchFamily="34" charset="0"/>
              </a:rPr>
              <a:t>Refutes other debaters’ arguments</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Announces the procedures and management of the debate.</a:t>
            </a:r>
          </a:p>
          <a:p>
            <a:endPar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dirty="0"/>
          </a:p>
        </p:txBody>
      </p:sp>
    </p:spTree>
    <p:extLst>
      <p:ext uri="{BB962C8B-B14F-4D97-AF65-F5344CB8AC3E}">
        <p14:creationId xmlns:p14="http://schemas.microsoft.com/office/powerpoint/2010/main" val="378414782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DFEBFE-FC74-23CF-C0BC-FB8E167AA413}"/>
              </a:ext>
            </a:extLst>
          </p:cNvPr>
          <p:cNvSpPr>
            <a:spLocks noGrp="1"/>
          </p:cNvSpPr>
          <p:nvPr>
            <p:ph type="title"/>
          </p:nvPr>
        </p:nvSpPr>
        <p:spPr>
          <a:xfrm>
            <a:off x="657224" y="499533"/>
            <a:ext cx="10772775" cy="1441135"/>
          </a:xfrm>
        </p:spPr>
        <p:txBody>
          <a:bodyPr>
            <a:normAutofit/>
          </a:bodyPr>
          <a:lstStyle/>
          <a:p>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What </a:t>
            </a:r>
            <a:r>
              <a:rPr lang="en-US" b="1" dirty="0">
                <a:solidFill>
                  <a:schemeClr val="bg1"/>
                </a:solidFill>
                <a:ea typeface="Tahoma" panose="020B0604030504040204" pitchFamily="34" charset="0"/>
                <a:cs typeface="Tahoma" panose="020B0604030504040204" pitchFamily="34" charset="0"/>
              </a:rPr>
              <a:t>does the LOC do?</a:t>
            </a:r>
            <a:endParaRPr lang="en-US" b="1" dirty="0">
              <a:solidFill>
                <a:schemeClr val="bg1"/>
              </a:solidFill>
              <a:latin typeface="Tahoma" panose="020B0604030504040204" pitchFamily="34" charset="0"/>
              <a:ea typeface="Tahoma" panose="020B0604030504040204" pitchFamily="34" charset="0"/>
              <a:cs typeface="Tahoma" panose="020B0604030504040204" pitchFamily="34" charset="0"/>
            </a:endParaRPr>
          </a:p>
        </p:txBody>
      </p:sp>
      <p:sp>
        <p:nvSpPr>
          <p:cNvPr id="3" name="Content Placeholder 2">
            <a:extLst>
              <a:ext uri="{FF2B5EF4-FFF2-40B4-BE49-F238E27FC236}">
                <a16:creationId xmlns:a16="http://schemas.microsoft.com/office/drawing/2014/main" id="{80290865-12D5-0D80-2C41-DBB33F04B2B0}"/>
              </a:ext>
            </a:extLst>
          </p:cNvPr>
          <p:cNvSpPr>
            <a:spLocks noGrp="1"/>
          </p:cNvSpPr>
          <p:nvPr>
            <p:ph idx="1"/>
          </p:nvPr>
        </p:nvSpPr>
        <p:spPr>
          <a:xfrm>
            <a:off x="676656" y="2198450"/>
            <a:ext cx="10990150" cy="4216417"/>
          </a:xfrm>
        </p:spPr>
        <p:txBody>
          <a:bodyPr>
            <a:normAutofit/>
          </a:bodyPr>
          <a:lstStyle/>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Presents the first speech in the debate</a:t>
            </a:r>
          </a:p>
          <a:p>
            <a:r>
              <a:rPr lang="en-US" sz="3200" b="1" dirty="0">
                <a:solidFill>
                  <a:schemeClr val="bg1"/>
                </a:solidFill>
                <a:ea typeface="Tahoma" panose="020B0604030504040204" pitchFamily="34" charset="0"/>
                <a:cs typeface="Tahoma" panose="020B0604030504040204" pitchFamily="34" charset="0"/>
              </a:rPr>
              <a:t>Announces the “Location of Communication” for the debate</a:t>
            </a:r>
          </a:p>
          <a:p>
            <a:r>
              <a:rPr lang="en-US" sz="3200" b="1" dirty="0">
                <a:solidFill>
                  <a:schemeClr val="bg1"/>
                </a:solidFill>
                <a:ea typeface="Tahoma" panose="020B0604030504040204" pitchFamily="34" charset="0"/>
                <a:cs typeface="Tahoma" panose="020B0604030504040204" pitchFamily="34" charset="0"/>
              </a:rPr>
              <a:t>Does a debate “loc” on which arguments can and can’t be presented in the debate</a:t>
            </a:r>
          </a:p>
          <a:p>
            <a:r>
              <a:rPr lang="en-US" sz="3200" b="1" dirty="0">
                <a:solidFill>
                  <a:schemeClr val="bg1"/>
                </a:solidFill>
                <a:ea typeface="Tahoma" panose="020B0604030504040204" pitchFamily="34" charset="0"/>
                <a:cs typeface="Tahoma" panose="020B0604030504040204" pitchFamily="34" charset="0"/>
              </a:rPr>
              <a:t>Responds to the PMC and makes new arguments</a:t>
            </a:r>
            <a:endPar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dirty="0"/>
          </a:p>
        </p:txBody>
      </p:sp>
    </p:spTree>
    <p:extLst>
      <p:ext uri="{BB962C8B-B14F-4D97-AF65-F5344CB8AC3E}">
        <p14:creationId xmlns:p14="http://schemas.microsoft.com/office/powerpoint/2010/main" val="53955587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DFEBFE-FC74-23CF-C0BC-FB8E167AA413}"/>
              </a:ext>
            </a:extLst>
          </p:cNvPr>
          <p:cNvSpPr>
            <a:spLocks noGrp="1"/>
          </p:cNvSpPr>
          <p:nvPr>
            <p:ph type="title"/>
          </p:nvPr>
        </p:nvSpPr>
        <p:spPr>
          <a:xfrm>
            <a:off x="657224" y="499533"/>
            <a:ext cx="10772775" cy="1441135"/>
          </a:xfrm>
        </p:spPr>
        <p:txBody>
          <a:bodyPr>
            <a:normAutofit/>
          </a:bodyPr>
          <a:lstStyle/>
          <a:p>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What is CSI?</a:t>
            </a:r>
          </a:p>
        </p:txBody>
      </p:sp>
      <p:sp>
        <p:nvSpPr>
          <p:cNvPr id="3" name="Content Placeholder 2">
            <a:extLst>
              <a:ext uri="{FF2B5EF4-FFF2-40B4-BE49-F238E27FC236}">
                <a16:creationId xmlns:a16="http://schemas.microsoft.com/office/drawing/2014/main" id="{80290865-12D5-0D80-2C41-DBB33F04B2B0}"/>
              </a:ext>
            </a:extLst>
          </p:cNvPr>
          <p:cNvSpPr>
            <a:spLocks noGrp="1"/>
          </p:cNvSpPr>
          <p:nvPr>
            <p:ph idx="1"/>
          </p:nvPr>
        </p:nvSpPr>
        <p:spPr>
          <a:xfrm>
            <a:off x="676656" y="2198450"/>
            <a:ext cx="10990150" cy="4216417"/>
          </a:xfrm>
        </p:spPr>
        <p:txBody>
          <a:bodyPr>
            <a:normAutofit/>
          </a:bodyPr>
          <a:lstStyle/>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A so </a:t>
            </a:r>
            <a:r>
              <a:rPr lang="en-US" sz="3200" b="1" dirty="0" err="1">
                <a:solidFill>
                  <a:schemeClr val="bg1"/>
                </a:solidFill>
                <a:latin typeface="Tahoma" panose="020B0604030504040204" pitchFamily="34" charset="0"/>
                <a:ea typeface="Tahoma" panose="020B0604030504040204" pitchFamily="34" charset="0"/>
                <a:cs typeface="Tahoma" panose="020B0604030504040204" pitchFamily="34" charset="0"/>
              </a:rPr>
              <a:t>so</a:t>
            </a:r>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 collection of TV series</a:t>
            </a:r>
          </a:p>
          <a:p>
            <a:r>
              <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rPr>
              <a:t>Collective Security Initiative</a:t>
            </a:r>
          </a:p>
          <a:p>
            <a:r>
              <a:rPr lang="en-US" sz="2800" b="1" dirty="0">
                <a:solidFill>
                  <a:schemeClr val="tx1"/>
                </a:solidFill>
                <a:highlight>
                  <a:srgbClr val="FFFF00"/>
                </a:highlight>
                <a:ea typeface="Tahoma" panose="020B0604030504040204" pitchFamily="34" charset="0"/>
                <a:cs typeface="Tahoma" panose="020B0604030504040204" pitchFamily="34" charset="0"/>
              </a:rPr>
              <a:t>Claim Support Importance</a:t>
            </a:r>
          </a:p>
          <a:p>
            <a:r>
              <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rPr>
              <a:t>Claim Simple Impact</a:t>
            </a:r>
          </a:p>
          <a:p>
            <a:endPar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dirty="0"/>
          </a:p>
        </p:txBody>
      </p:sp>
    </p:spTree>
    <p:extLst>
      <p:ext uri="{BB962C8B-B14F-4D97-AF65-F5344CB8AC3E}">
        <p14:creationId xmlns:p14="http://schemas.microsoft.com/office/powerpoint/2010/main" val="77523780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DFEBFE-FC74-23CF-C0BC-FB8E167AA413}"/>
              </a:ext>
            </a:extLst>
          </p:cNvPr>
          <p:cNvSpPr>
            <a:spLocks noGrp="1"/>
          </p:cNvSpPr>
          <p:nvPr>
            <p:ph type="title"/>
          </p:nvPr>
        </p:nvSpPr>
        <p:spPr>
          <a:xfrm>
            <a:off x="657224" y="499533"/>
            <a:ext cx="10772775" cy="1441135"/>
          </a:xfrm>
        </p:spPr>
        <p:txBody>
          <a:bodyPr>
            <a:normAutofit/>
          </a:bodyPr>
          <a:lstStyle/>
          <a:p>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What is MSB?</a:t>
            </a:r>
          </a:p>
        </p:txBody>
      </p:sp>
      <p:sp>
        <p:nvSpPr>
          <p:cNvPr id="3" name="Content Placeholder 2">
            <a:extLst>
              <a:ext uri="{FF2B5EF4-FFF2-40B4-BE49-F238E27FC236}">
                <a16:creationId xmlns:a16="http://schemas.microsoft.com/office/drawing/2014/main" id="{80290865-12D5-0D80-2C41-DBB33F04B2B0}"/>
              </a:ext>
            </a:extLst>
          </p:cNvPr>
          <p:cNvSpPr>
            <a:spLocks noGrp="1"/>
          </p:cNvSpPr>
          <p:nvPr>
            <p:ph idx="1"/>
          </p:nvPr>
        </p:nvSpPr>
        <p:spPr>
          <a:xfrm>
            <a:off x="676656" y="2198450"/>
            <a:ext cx="10990150" cy="4216417"/>
          </a:xfrm>
        </p:spPr>
        <p:txBody>
          <a:bodyPr>
            <a:normAutofit/>
          </a:bodyPr>
          <a:lstStyle/>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Manage Sway Belittle</a:t>
            </a:r>
          </a:p>
          <a:p>
            <a:r>
              <a:rPr lang="en-US" sz="3200" b="1" dirty="0">
                <a:solidFill>
                  <a:schemeClr val="tx1"/>
                </a:solidFill>
                <a:highlight>
                  <a:srgbClr val="FFFF00"/>
                </a:highlight>
                <a:ea typeface="Tahoma" panose="020B0604030504040204" pitchFamily="34" charset="0"/>
                <a:cs typeface="Tahoma" panose="020B0604030504040204" pitchFamily="34" charset="0"/>
              </a:rPr>
              <a:t>Model Stakeholders Burdens</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Minutes Seconds Business</a:t>
            </a:r>
          </a:p>
          <a:p>
            <a:r>
              <a:rPr lang="en-US" sz="3200" b="1" dirty="0">
                <a:solidFill>
                  <a:schemeClr val="bg1"/>
                </a:solidFill>
                <a:ea typeface="Tahoma" panose="020B0604030504040204" pitchFamily="34" charset="0"/>
                <a:cs typeface="Tahoma" panose="020B0604030504040204" pitchFamily="34" charset="0"/>
              </a:rPr>
              <a:t>Most Support Burdens</a:t>
            </a:r>
            <a:endPar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dirty="0"/>
          </a:p>
        </p:txBody>
      </p:sp>
    </p:spTree>
    <p:extLst>
      <p:ext uri="{BB962C8B-B14F-4D97-AF65-F5344CB8AC3E}">
        <p14:creationId xmlns:p14="http://schemas.microsoft.com/office/powerpoint/2010/main" val="303220053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DFEBFE-FC74-23CF-C0BC-FB8E167AA413}"/>
              </a:ext>
            </a:extLst>
          </p:cNvPr>
          <p:cNvSpPr>
            <a:spLocks noGrp="1"/>
          </p:cNvSpPr>
          <p:nvPr>
            <p:ph type="title"/>
          </p:nvPr>
        </p:nvSpPr>
        <p:spPr>
          <a:xfrm>
            <a:off x="657224" y="499533"/>
            <a:ext cx="10772775" cy="1441135"/>
          </a:xfrm>
        </p:spPr>
        <p:txBody>
          <a:bodyPr>
            <a:normAutofit/>
          </a:bodyPr>
          <a:lstStyle/>
          <a:p>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What </a:t>
            </a:r>
            <a:r>
              <a:rPr lang="en-US" b="1" dirty="0">
                <a:solidFill>
                  <a:schemeClr val="bg1"/>
                </a:solidFill>
                <a:ea typeface="Tahoma" panose="020B0604030504040204" pitchFamily="34" charset="0"/>
                <a:cs typeface="Tahoma" panose="020B0604030504040204" pitchFamily="34" charset="0"/>
              </a:rPr>
              <a:t>does the PMC do?</a:t>
            </a:r>
            <a:endParaRPr lang="en-US" b="1" dirty="0">
              <a:solidFill>
                <a:schemeClr val="bg1"/>
              </a:solidFill>
              <a:latin typeface="Tahoma" panose="020B0604030504040204" pitchFamily="34" charset="0"/>
              <a:ea typeface="Tahoma" panose="020B0604030504040204" pitchFamily="34" charset="0"/>
              <a:cs typeface="Tahoma" panose="020B0604030504040204" pitchFamily="34" charset="0"/>
            </a:endParaRPr>
          </a:p>
        </p:txBody>
      </p:sp>
      <p:sp>
        <p:nvSpPr>
          <p:cNvPr id="3" name="Content Placeholder 2">
            <a:extLst>
              <a:ext uri="{FF2B5EF4-FFF2-40B4-BE49-F238E27FC236}">
                <a16:creationId xmlns:a16="http://schemas.microsoft.com/office/drawing/2014/main" id="{80290865-12D5-0D80-2C41-DBB33F04B2B0}"/>
              </a:ext>
            </a:extLst>
          </p:cNvPr>
          <p:cNvSpPr>
            <a:spLocks noGrp="1"/>
          </p:cNvSpPr>
          <p:nvPr>
            <p:ph idx="1"/>
          </p:nvPr>
        </p:nvSpPr>
        <p:spPr>
          <a:xfrm>
            <a:off x="676656" y="2198450"/>
            <a:ext cx="10990150" cy="4216417"/>
          </a:xfrm>
        </p:spPr>
        <p:txBody>
          <a:bodyPr>
            <a:normAutofit/>
          </a:bodyPr>
          <a:lstStyle/>
          <a:p>
            <a:r>
              <a:rPr lang="en-US" sz="3200" b="1" dirty="0">
                <a:solidFill>
                  <a:schemeClr val="tx1"/>
                </a:solidFill>
                <a:highlight>
                  <a:srgbClr val="FFFF00"/>
                </a:highlight>
                <a:ea typeface="Tahoma" panose="020B0604030504040204" pitchFamily="34" charset="0"/>
                <a:cs typeface="Tahoma" panose="020B0604030504040204" pitchFamily="34" charset="0"/>
              </a:rPr>
              <a:t>Presents new arguments for the topic</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Speaks second in a debate</a:t>
            </a:r>
          </a:p>
          <a:p>
            <a:r>
              <a:rPr lang="en-US" sz="3200" b="1" dirty="0">
                <a:solidFill>
                  <a:schemeClr val="bg1"/>
                </a:solidFill>
                <a:ea typeface="Tahoma" panose="020B0604030504040204" pitchFamily="34" charset="0"/>
                <a:cs typeface="Tahoma" panose="020B0604030504040204" pitchFamily="34" charset="0"/>
              </a:rPr>
              <a:t>Refutes other debaters’ arguments</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Announces the procedures and management of the debate.</a:t>
            </a:r>
          </a:p>
          <a:p>
            <a:endPar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dirty="0"/>
          </a:p>
        </p:txBody>
      </p:sp>
    </p:spTree>
    <p:extLst>
      <p:ext uri="{BB962C8B-B14F-4D97-AF65-F5344CB8AC3E}">
        <p14:creationId xmlns:p14="http://schemas.microsoft.com/office/powerpoint/2010/main" val="85930902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DFEBFE-FC74-23CF-C0BC-FB8E167AA413}"/>
              </a:ext>
            </a:extLst>
          </p:cNvPr>
          <p:cNvSpPr>
            <a:spLocks noGrp="1"/>
          </p:cNvSpPr>
          <p:nvPr>
            <p:ph type="title"/>
          </p:nvPr>
        </p:nvSpPr>
        <p:spPr>
          <a:xfrm>
            <a:off x="657224" y="499533"/>
            <a:ext cx="10772775" cy="1441135"/>
          </a:xfrm>
        </p:spPr>
        <p:txBody>
          <a:bodyPr>
            <a:normAutofit/>
          </a:bodyPr>
          <a:lstStyle/>
          <a:p>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What </a:t>
            </a:r>
            <a:r>
              <a:rPr lang="en-US" b="1" dirty="0">
                <a:solidFill>
                  <a:schemeClr val="bg1"/>
                </a:solidFill>
                <a:ea typeface="Tahoma" panose="020B0604030504040204" pitchFamily="34" charset="0"/>
                <a:cs typeface="Tahoma" panose="020B0604030504040204" pitchFamily="34" charset="0"/>
              </a:rPr>
              <a:t>does the LOC do?</a:t>
            </a:r>
            <a:endParaRPr lang="en-US" b="1" dirty="0">
              <a:solidFill>
                <a:schemeClr val="bg1"/>
              </a:solidFill>
              <a:latin typeface="Tahoma" panose="020B0604030504040204" pitchFamily="34" charset="0"/>
              <a:ea typeface="Tahoma" panose="020B0604030504040204" pitchFamily="34" charset="0"/>
              <a:cs typeface="Tahoma" panose="020B0604030504040204" pitchFamily="34" charset="0"/>
            </a:endParaRPr>
          </a:p>
        </p:txBody>
      </p:sp>
      <p:sp>
        <p:nvSpPr>
          <p:cNvPr id="3" name="Content Placeholder 2">
            <a:extLst>
              <a:ext uri="{FF2B5EF4-FFF2-40B4-BE49-F238E27FC236}">
                <a16:creationId xmlns:a16="http://schemas.microsoft.com/office/drawing/2014/main" id="{80290865-12D5-0D80-2C41-DBB33F04B2B0}"/>
              </a:ext>
            </a:extLst>
          </p:cNvPr>
          <p:cNvSpPr>
            <a:spLocks noGrp="1"/>
          </p:cNvSpPr>
          <p:nvPr>
            <p:ph idx="1"/>
          </p:nvPr>
        </p:nvSpPr>
        <p:spPr>
          <a:xfrm>
            <a:off x="676656" y="2198450"/>
            <a:ext cx="10990150" cy="4216417"/>
          </a:xfrm>
        </p:spPr>
        <p:txBody>
          <a:bodyPr>
            <a:normAutofit/>
          </a:bodyPr>
          <a:lstStyle/>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Presents the first speech in the debate</a:t>
            </a:r>
          </a:p>
          <a:p>
            <a:r>
              <a:rPr lang="en-US" sz="3200" b="1" dirty="0">
                <a:solidFill>
                  <a:schemeClr val="bg1"/>
                </a:solidFill>
                <a:ea typeface="Tahoma" panose="020B0604030504040204" pitchFamily="34" charset="0"/>
                <a:cs typeface="Tahoma" panose="020B0604030504040204" pitchFamily="34" charset="0"/>
              </a:rPr>
              <a:t>Announces the “Location of Communication” for the debate</a:t>
            </a:r>
          </a:p>
          <a:p>
            <a:r>
              <a:rPr lang="en-US" sz="3200" b="1" dirty="0">
                <a:solidFill>
                  <a:schemeClr val="bg1"/>
                </a:solidFill>
                <a:ea typeface="Tahoma" panose="020B0604030504040204" pitchFamily="34" charset="0"/>
                <a:cs typeface="Tahoma" panose="020B0604030504040204" pitchFamily="34" charset="0"/>
              </a:rPr>
              <a:t>Does a debate “loc” on which arguments can and can’t be presented in the debate</a:t>
            </a:r>
          </a:p>
          <a:p>
            <a:r>
              <a:rPr lang="en-US" sz="3200" b="1" dirty="0">
                <a:solidFill>
                  <a:schemeClr val="tx1"/>
                </a:solidFill>
                <a:highlight>
                  <a:srgbClr val="FFFF00"/>
                </a:highlight>
                <a:ea typeface="Tahoma" panose="020B0604030504040204" pitchFamily="34" charset="0"/>
                <a:cs typeface="Tahoma" panose="020B0604030504040204" pitchFamily="34" charset="0"/>
              </a:rPr>
              <a:t>Responds to the PMC and makes new arguments</a:t>
            </a:r>
          </a:p>
          <a:p>
            <a:endPar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dirty="0"/>
          </a:p>
        </p:txBody>
      </p:sp>
    </p:spTree>
    <p:extLst>
      <p:ext uri="{BB962C8B-B14F-4D97-AF65-F5344CB8AC3E}">
        <p14:creationId xmlns:p14="http://schemas.microsoft.com/office/powerpoint/2010/main" val="352279500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DFEBFE-FC74-23CF-C0BC-FB8E167AA413}"/>
              </a:ext>
            </a:extLst>
          </p:cNvPr>
          <p:cNvSpPr>
            <a:spLocks noGrp="1"/>
          </p:cNvSpPr>
          <p:nvPr>
            <p:ph type="title"/>
          </p:nvPr>
        </p:nvSpPr>
        <p:spPr>
          <a:xfrm>
            <a:off x="657224" y="499533"/>
            <a:ext cx="10772775" cy="1441135"/>
          </a:xfrm>
        </p:spPr>
        <p:txBody>
          <a:bodyPr>
            <a:normAutofit/>
          </a:bodyPr>
          <a:lstStyle/>
          <a:p>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BP/Worlds Debate</a:t>
            </a:r>
          </a:p>
        </p:txBody>
      </p:sp>
      <p:sp>
        <p:nvSpPr>
          <p:cNvPr id="3" name="Content Placeholder 2">
            <a:extLst>
              <a:ext uri="{FF2B5EF4-FFF2-40B4-BE49-F238E27FC236}">
                <a16:creationId xmlns:a16="http://schemas.microsoft.com/office/drawing/2014/main" id="{80290865-12D5-0D80-2C41-DBB33F04B2B0}"/>
              </a:ext>
            </a:extLst>
          </p:cNvPr>
          <p:cNvSpPr>
            <a:spLocks noGrp="1"/>
          </p:cNvSpPr>
          <p:nvPr>
            <p:ph idx="1"/>
          </p:nvPr>
        </p:nvSpPr>
        <p:spPr>
          <a:xfrm>
            <a:off x="676656" y="2198450"/>
            <a:ext cx="10990150" cy="4216417"/>
          </a:xfrm>
        </p:spPr>
        <p:txBody>
          <a:bodyPr>
            <a:normAutofit/>
          </a:bodyPr>
          <a:lstStyle/>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Topic/Motion announced</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15 minutes prep (no internet, no coach help)</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8 seven minute speeches</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Questions/Points of Information during speeches</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Judges rank teams at the end (1</a:t>
            </a:r>
            <a:r>
              <a:rPr lang="en-US" sz="3200" b="1" baseline="30000" dirty="0">
                <a:solidFill>
                  <a:schemeClr val="bg1"/>
                </a:solidFill>
                <a:latin typeface="Tahoma" panose="020B0604030504040204" pitchFamily="34" charset="0"/>
                <a:ea typeface="Tahoma" panose="020B0604030504040204" pitchFamily="34" charset="0"/>
                <a:cs typeface="Tahoma" panose="020B0604030504040204" pitchFamily="34" charset="0"/>
              </a:rPr>
              <a:t>st</a:t>
            </a:r>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 2</a:t>
            </a:r>
            <a:r>
              <a:rPr lang="en-US" sz="3200" b="1" baseline="30000" dirty="0">
                <a:solidFill>
                  <a:schemeClr val="bg1"/>
                </a:solidFill>
                <a:latin typeface="Tahoma" panose="020B0604030504040204" pitchFamily="34" charset="0"/>
                <a:ea typeface="Tahoma" panose="020B0604030504040204" pitchFamily="34" charset="0"/>
                <a:cs typeface="Tahoma" panose="020B0604030504040204" pitchFamily="34" charset="0"/>
              </a:rPr>
              <a:t>nd</a:t>
            </a:r>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 3</a:t>
            </a:r>
            <a:r>
              <a:rPr lang="en-US" sz="3200" b="1" baseline="30000" dirty="0">
                <a:solidFill>
                  <a:schemeClr val="bg1"/>
                </a:solidFill>
                <a:latin typeface="Tahoma" panose="020B0604030504040204" pitchFamily="34" charset="0"/>
                <a:ea typeface="Tahoma" panose="020B0604030504040204" pitchFamily="34" charset="0"/>
                <a:cs typeface="Tahoma" panose="020B0604030504040204" pitchFamily="34" charset="0"/>
              </a:rPr>
              <a:t>rd</a:t>
            </a:r>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 4</a:t>
            </a:r>
            <a:r>
              <a:rPr lang="en-US" sz="3200" b="1" baseline="30000" dirty="0">
                <a:solidFill>
                  <a:schemeClr val="bg1"/>
                </a:solidFill>
                <a:latin typeface="Tahoma" panose="020B0604030504040204" pitchFamily="34" charset="0"/>
                <a:ea typeface="Tahoma" panose="020B0604030504040204" pitchFamily="34" charset="0"/>
                <a:cs typeface="Tahoma" panose="020B0604030504040204" pitchFamily="34" charset="0"/>
              </a:rPr>
              <a:t>th</a:t>
            </a:r>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The team with the best supported and most impactful argument(s) should rank best.</a:t>
            </a:r>
            <a:endPar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dirty="0"/>
          </a:p>
        </p:txBody>
      </p:sp>
    </p:spTree>
    <p:extLst>
      <p:ext uri="{BB962C8B-B14F-4D97-AF65-F5344CB8AC3E}">
        <p14:creationId xmlns:p14="http://schemas.microsoft.com/office/powerpoint/2010/main" val="285709104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DFEBFE-FC74-23CF-C0BC-FB8E167AA413}"/>
              </a:ext>
            </a:extLst>
          </p:cNvPr>
          <p:cNvSpPr>
            <a:spLocks noGrp="1"/>
          </p:cNvSpPr>
          <p:nvPr>
            <p:ph type="title"/>
          </p:nvPr>
        </p:nvSpPr>
        <p:spPr>
          <a:xfrm>
            <a:off x="657224" y="499533"/>
            <a:ext cx="10772775" cy="1441135"/>
          </a:xfrm>
        </p:spPr>
        <p:txBody>
          <a:bodyPr>
            <a:normAutofit/>
          </a:bodyPr>
          <a:lstStyle/>
          <a:p>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1. PMC (gov)</a:t>
            </a:r>
          </a:p>
        </p:txBody>
      </p:sp>
      <p:sp>
        <p:nvSpPr>
          <p:cNvPr id="3" name="Content Placeholder 2">
            <a:extLst>
              <a:ext uri="{FF2B5EF4-FFF2-40B4-BE49-F238E27FC236}">
                <a16:creationId xmlns:a16="http://schemas.microsoft.com/office/drawing/2014/main" id="{80290865-12D5-0D80-2C41-DBB33F04B2B0}"/>
              </a:ext>
            </a:extLst>
          </p:cNvPr>
          <p:cNvSpPr>
            <a:spLocks noGrp="1"/>
          </p:cNvSpPr>
          <p:nvPr>
            <p:ph idx="1"/>
          </p:nvPr>
        </p:nvSpPr>
        <p:spPr>
          <a:xfrm>
            <a:off x="676656" y="2198450"/>
            <a:ext cx="10990150" cy="4216417"/>
          </a:xfrm>
        </p:spPr>
        <p:txBody>
          <a:bodyPr>
            <a:normAutofit/>
          </a:bodyPr>
          <a:lstStyle/>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PRESENTS</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The Motion/Topic </a:t>
            </a:r>
            <a:r>
              <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rPr>
              <a:t>(exactly as announced)</a:t>
            </a:r>
            <a:endPar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Model </a:t>
            </a:r>
            <a:r>
              <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rPr>
              <a:t>(who is the actor &amp; what actor should do)</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Stakeholders </a:t>
            </a:r>
            <a:r>
              <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rPr>
              <a:t>(people/group most important to the topic)</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Burdens </a:t>
            </a:r>
            <a:r>
              <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rPr>
              <a:t>(“the team that proves ____ should win”)</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New Material </a:t>
            </a:r>
            <a:r>
              <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rPr>
              <a:t>(contentions usually with problem, topic solves problem, impact of solving the problem)</a:t>
            </a:r>
          </a:p>
          <a:p>
            <a:endPar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dirty="0"/>
          </a:p>
        </p:txBody>
      </p:sp>
    </p:spTree>
    <p:extLst>
      <p:ext uri="{BB962C8B-B14F-4D97-AF65-F5344CB8AC3E}">
        <p14:creationId xmlns:p14="http://schemas.microsoft.com/office/powerpoint/2010/main" val="199447457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00B0241-DAC1-4359-B3B8-39C92C2F0023}"/>
              </a:ext>
            </a:extLst>
          </p:cNvPr>
          <p:cNvSpPr>
            <a:spLocks noGrp="1"/>
          </p:cNvSpPr>
          <p:nvPr>
            <p:ph type="title"/>
          </p:nvPr>
        </p:nvSpPr>
        <p:spPr>
          <a:xfrm>
            <a:off x="280086" y="284176"/>
            <a:ext cx="11178745" cy="1104538"/>
          </a:xfrm>
        </p:spPr>
        <p:txBody>
          <a:bodyPr>
            <a:normAutofit/>
          </a:bodyPr>
          <a:lstStyle/>
          <a:p>
            <a:pPr algn="ctr"/>
            <a:r>
              <a:rPr lang="en-US" sz="4800" b="1" dirty="0"/>
              <a:t>PROP NEW MATERIAL</a:t>
            </a:r>
          </a:p>
        </p:txBody>
      </p:sp>
      <p:sp>
        <p:nvSpPr>
          <p:cNvPr id="3" name="Content Placeholder 2">
            <a:extLst>
              <a:ext uri="{FF2B5EF4-FFF2-40B4-BE49-F238E27FC236}">
                <a16:creationId xmlns:a16="http://schemas.microsoft.com/office/drawing/2014/main" id="{0208A52A-D39E-415C-862F-4F6018ED1B1C}"/>
              </a:ext>
            </a:extLst>
          </p:cNvPr>
          <p:cNvSpPr>
            <a:spLocks noGrp="1"/>
          </p:cNvSpPr>
          <p:nvPr>
            <p:ph idx="1"/>
          </p:nvPr>
        </p:nvSpPr>
        <p:spPr>
          <a:xfrm>
            <a:off x="899731" y="1677215"/>
            <a:ext cx="10757648" cy="4540705"/>
          </a:xfrm>
        </p:spPr>
        <p:txBody>
          <a:bodyPr>
            <a:normAutofit fontScale="85000" lnSpcReduction="20000"/>
          </a:bodyPr>
          <a:lstStyle/>
          <a:p>
            <a:r>
              <a:rPr lang="en-US" sz="3200" b="1" dirty="0"/>
              <a:t>MUST SHOW THE TOPIC HAS A SPECIFIC BENEFIT*  -- THE TOPIC DOES SOMETHING GOOD</a:t>
            </a:r>
          </a:p>
          <a:p>
            <a:endParaRPr lang="en-US" sz="3200" b="1" dirty="0"/>
          </a:p>
          <a:p>
            <a:r>
              <a:rPr lang="en-US" sz="3200" b="1" dirty="0"/>
              <a:t>Quiz! Which is good Prop New Material?</a:t>
            </a:r>
          </a:p>
          <a:p>
            <a:r>
              <a:rPr lang="en-US" sz="3200" b="1" dirty="0"/>
              <a:t>A Forest Thinning is a process of removing fire likely brush</a:t>
            </a:r>
          </a:p>
          <a:p>
            <a:r>
              <a:rPr lang="en-US" sz="3200" b="1" dirty="0"/>
              <a:t>B The Forest Service handling of fires needs change so that it addresses the needs of fire personnel</a:t>
            </a:r>
          </a:p>
          <a:p>
            <a:r>
              <a:rPr lang="en-US" sz="3200" b="1" dirty="0"/>
              <a:t>C Forest Thinning reduces the chance of excessive forest fires</a:t>
            </a:r>
          </a:p>
          <a:p>
            <a:r>
              <a:rPr lang="en-US" sz="3200" b="1" dirty="0"/>
              <a:t>D Forest Thinning works just as well as having a few natural fires.</a:t>
            </a:r>
          </a:p>
          <a:p>
            <a:r>
              <a:rPr lang="en-US" sz="3200" b="1" dirty="0">
                <a:solidFill>
                  <a:schemeClr val="tx1"/>
                </a:solidFill>
              </a:rPr>
              <a:t>ANSWER IS C!</a:t>
            </a:r>
          </a:p>
          <a:p>
            <a:endParaRPr lang="en-US" sz="3200" b="1" dirty="0">
              <a:solidFill>
                <a:schemeClr val="tx1"/>
              </a:solidFill>
            </a:endParaRPr>
          </a:p>
          <a:p>
            <a:endParaRPr lang="en-US" sz="3200" b="1" dirty="0">
              <a:solidFill>
                <a:schemeClr val="tx1"/>
              </a:solidFill>
            </a:endParaRPr>
          </a:p>
          <a:p>
            <a:endParaRPr lang="en-US" sz="3200" b="1" dirty="0"/>
          </a:p>
        </p:txBody>
      </p:sp>
    </p:spTree>
    <p:extLst>
      <p:ext uri="{BB962C8B-B14F-4D97-AF65-F5344CB8AC3E}">
        <p14:creationId xmlns:p14="http://schemas.microsoft.com/office/powerpoint/2010/main" val="352377491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00B0241-DAC1-4359-B3B8-39C92C2F0023}"/>
              </a:ext>
            </a:extLst>
          </p:cNvPr>
          <p:cNvSpPr>
            <a:spLocks noGrp="1"/>
          </p:cNvSpPr>
          <p:nvPr>
            <p:ph type="title"/>
          </p:nvPr>
        </p:nvSpPr>
        <p:spPr>
          <a:xfrm>
            <a:off x="280086" y="284176"/>
            <a:ext cx="11178745" cy="1104538"/>
          </a:xfrm>
        </p:spPr>
        <p:txBody>
          <a:bodyPr>
            <a:normAutofit/>
          </a:bodyPr>
          <a:lstStyle/>
          <a:p>
            <a:pPr algn="ctr"/>
            <a:r>
              <a:rPr lang="en-US" sz="4800" b="1" dirty="0"/>
              <a:t>PTI: PROP NEW MATERIAL</a:t>
            </a:r>
          </a:p>
        </p:txBody>
      </p:sp>
      <p:sp>
        <p:nvSpPr>
          <p:cNvPr id="3" name="Content Placeholder 2">
            <a:extLst>
              <a:ext uri="{FF2B5EF4-FFF2-40B4-BE49-F238E27FC236}">
                <a16:creationId xmlns:a16="http://schemas.microsoft.com/office/drawing/2014/main" id="{0208A52A-D39E-415C-862F-4F6018ED1B1C}"/>
              </a:ext>
            </a:extLst>
          </p:cNvPr>
          <p:cNvSpPr>
            <a:spLocks noGrp="1"/>
          </p:cNvSpPr>
          <p:nvPr>
            <p:ph idx="1"/>
          </p:nvPr>
        </p:nvSpPr>
        <p:spPr>
          <a:xfrm>
            <a:off x="899731" y="1661823"/>
            <a:ext cx="10757648" cy="4772664"/>
          </a:xfrm>
        </p:spPr>
        <p:txBody>
          <a:bodyPr>
            <a:normAutofit fontScale="62500" lnSpcReduction="20000"/>
          </a:bodyPr>
          <a:lstStyle/>
          <a:p>
            <a:r>
              <a:rPr lang="en-US" sz="3800" b="1" dirty="0"/>
              <a:t>PROBLEM: Show there is Problem</a:t>
            </a:r>
          </a:p>
          <a:p>
            <a:pPr lvl="1"/>
            <a:r>
              <a:rPr lang="en-US" sz="3800" b="1" dirty="0">
                <a:solidFill>
                  <a:schemeClr val="tx1"/>
                </a:solidFill>
              </a:rPr>
              <a:t>    Forest Fires are a growing problem.</a:t>
            </a:r>
          </a:p>
          <a:p>
            <a:endParaRPr lang="en-US" sz="3800" b="1" dirty="0"/>
          </a:p>
          <a:p>
            <a:r>
              <a:rPr lang="en-US" sz="3800" b="1" dirty="0"/>
              <a:t>TOPIC REDUCES PROBLEM: Show </a:t>
            </a:r>
            <a:r>
              <a:rPr lang="en-US" sz="3800" b="1" dirty="0">
                <a:solidFill>
                  <a:schemeClr val="tx1"/>
                </a:solidFill>
              </a:rPr>
              <a:t>the Topic reduces the Problems</a:t>
            </a:r>
          </a:p>
          <a:p>
            <a:pPr lvl="3"/>
            <a:r>
              <a:rPr lang="en-US" sz="3800" b="1" dirty="0">
                <a:solidFill>
                  <a:schemeClr val="tx1"/>
                </a:solidFill>
              </a:rPr>
              <a:t>Forest thinning reduces forest fires.</a:t>
            </a:r>
          </a:p>
          <a:p>
            <a:endParaRPr lang="en-US" sz="3800" b="1" dirty="0">
              <a:solidFill>
                <a:schemeClr val="tx1"/>
              </a:solidFill>
            </a:endParaRPr>
          </a:p>
          <a:p>
            <a:r>
              <a:rPr lang="en-US" sz="3800" b="1" dirty="0">
                <a:solidFill>
                  <a:schemeClr val="tx1"/>
                </a:solidFill>
              </a:rPr>
              <a:t>IMPACT: Show the Problem Hurts People/Life</a:t>
            </a:r>
          </a:p>
          <a:p>
            <a:pPr lvl="3"/>
            <a:r>
              <a:rPr lang="en-US" sz="3800" b="1" dirty="0">
                <a:solidFill>
                  <a:schemeClr val="tx1"/>
                </a:solidFill>
              </a:rPr>
              <a:t>Forest Fires destroy old growth, kill animals, destroy eco-systems.</a:t>
            </a:r>
          </a:p>
          <a:p>
            <a:pPr lvl="3"/>
            <a:endParaRPr lang="en-US" sz="3800" b="1" dirty="0">
              <a:solidFill>
                <a:schemeClr val="tx1"/>
              </a:solidFill>
            </a:endParaRPr>
          </a:p>
          <a:p>
            <a:r>
              <a:rPr lang="en-US" sz="4100" b="1" u="sng" dirty="0">
                <a:solidFill>
                  <a:schemeClr val="accent1">
                    <a:lumMod val="50000"/>
                  </a:schemeClr>
                </a:solidFill>
                <a:highlight>
                  <a:srgbClr val="FFFF00"/>
                </a:highlight>
              </a:rPr>
              <a:t>NOW—YOU DO A PROP NEW MATERIAL ON THE MOTION:</a:t>
            </a:r>
          </a:p>
          <a:p>
            <a:endParaRPr lang="en-US" sz="4100" b="1" dirty="0">
              <a:solidFill>
                <a:schemeClr val="tx1"/>
              </a:solidFill>
            </a:endParaRPr>
          </a:p>
          <a:p>
            <a:r>
              <a:rPr lang="en-US" sz="4100" b="1" dirty="0">
                <a:solidFill>
                  <a:schemeClr val="tx1"/>
                </a:solidFill>
              </a:rPr>
              <a:t>THW CAP PRICES TO REDUCE INFLATION.</a:t>
            </a:r>
          </a:p>
          <a:p>
            <a:endParaRPr lang="en-US" sz="2800" b="1" dirty="0"/>
          </a:p>
        </p:txBody>
      </p:sp>
    </p:spTree>
    <p:extLst>
      <p:ext uri="{BB962C8B-B14F-4D97-AF65-F5344CB8AC3E}">
        <p14:creationId xmlns:p14="http://schemas.microsoft.com/office/powerpoint/2010/main" val="289670908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3">
                                            <p:txEl>
                                              <p:pRg st="11" end="1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DFEBFE-FC74-23CF-C0BC-FB8E167AA413}"/>
              </a:ext>
            </a:extLst>
          </p:cNvPr>
          <p:cNvSpPr>
            <a:spLocks noGrp="1"/>
          </p:cNvSpPr>
          <p:nvPr>
            <p:ph type="title"/>
          </p:nvPr>
        </p:nvSpPr>
        <p:spPr>
          <a:xfrm>
            <a:off x="657224" y="499533"/>
            <a:ext cx="10772775" cy="1441135"/>
          </a:xfrm>
        </p:spPr>
        <p:txBody>
          <a:bodyPr>
            <a:normAutofit/>
          </a:bodyPr>
          <a:lstStyle/>
          <a:p>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2. LOC (</a:t>
            </a:r>
            <a:r>
              <a:rPr lang="en-US" b="1" dirty="0" err="1">
                <a:solidFill>
                  <a:schemeClr val="bg1"/>
                </a:solidFill>
                <a:latin typeface="Tahoma" panose="020B0604030504040204" pitchFamily="34" charset="0"/>
                <a:ea typeface="Tahoma" panose="020B0604030504040204" pitchFamily="34" charset="0"/>
                <a:cs typeface="Tahoma" panose="020B0604030504040204" pitchFamily="34" charset="0"/>
              </a:rPr>
              <a:t>opp</a:t>
            </a:r>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a:t>
            </a:r>
          </a:p>
        </p:txBody>
      </p:sp>
      <p:sp>
        <p:nvSpPr>
          <p:cNvPr id="3" name="Content Placeholder 2">
            <a:extLst>
              <a:ext uri="{FF2B5EF4-FFF2-40B4-BE49-F238E27FC236}">
                <a16:creationId xmlns:a16="http://schemas.microsoft.com/office/drawing/2014/main" id="{80290865-12D5-0D80-2C41-DBB33F04B2B0}"/>
              </a:ext>
            </a:extLst>
          </p:cNvPr>
          <p:cNvSpPr>
            <a:spLocks noGrp="1"/>
          </p:cNvSpPr>
          <p:nvPr>
            <p:ph idx="1"/>
          </p:nvPr>
        </p:nvSpPr>
        <p:spPr>
          <a:xfrm>
            <a:off x="676656" y="2198450"/>
            <a:ext cx="10990150" cy="4216417"/>
          </a:xfrm>
        </p:spPr>
        <p:txBody>
          <a:bodyPr>
            <a:normAutofit/>
          </a:bodyPr>
          <a:lstStyle/>
          <a:p>
            <a:r>
              <a:rPr lang="en-US" sz="3600" b="1" dirty="0">
                <a:solidFill>
                  <a:schemeClr val="bg1"/>
                </a:solidFill>
                <a:ea typeface="Tahoma" panose="020B0604030504040204" pitchFamily="34" charset="0"/>
                <a:cs typeface="Tahoma" panose="020B0604030504040204" pitchFamily="34" charset="0"/>
              </a:rPr>
              <a:t>PRESENTS</a:t>
            </a:r>
            <a:endParaRPr lang="en-US" sz="36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r>
              <a:rPr lang="en-US" sz="3600" b="1" dirty="0">
                <a:solidFill>
                  <a:schemeClr val="bg1"/>
                </a:solidFill>
                <a:latin typeface="Tahoma" panose="020B0604030504040204" pitchFamily="34" charset="0"/>
                <a:ea typeface="Tahoma" panose="020B0604030504040204" pitchFamily="34" charset="0"/>
                <a:cs typeface="Tahoma" panose="020B0604030504040204" pitchFamily="34" charset="0"/>
              </a:rPr>
              <a:t>New Material </a:t>
            </a:r>
            <a:r>
              <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rPr>
              <a:t>(contentions usually showing the topic is harmful/bad/untrue and the impact of this)</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Respond to the PMC</a:t>
            </a:r>
          </a:p>
          <a:p>
            <a:pPr lvl="1"/>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the Model, Stakeholders, and Burdens</a:t>
            </a:r>
          </a:p>
          <a:p>
            <a:pPr lvl="1"/>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the New Material in the PMC.</a:t>
            </a:r>
            <a:endPar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dirty="0"/>
          </a:p>
        </p:txBody>
      </p:sp>
    </p:spTree>
    <p:extLst>
      <p:ext uri="{BB962C8B-B14F-4D97-AF65-F5344CB8AC3E}">
        <p14:creationId xmlns:p14="http://schemas.microsoft.com/office/powerpoint/2010/main" val="159676096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00B0241-DAC1-4359-B3B8-39C92C2F0023}"/>
              </a:ext>
            </a:extLst>
          </p:cNvPr>
          <p:cNvSpPr>
            <a:spLocks noGrp="1"/>
          </p:cNvSpPr>
          <p:nvPr>
            <p:ph type="title"/>
          </p:nvPr>
        </p:nvSpPr>
        <p:spPr>
          <a:xfrm>
            <a:off x="280086" y="284176"/>
            <a:ext cx="11178745" cy="1104538"/>
          </a:xfrm>
        </p:spPr>
        <p:txBody>
          <a:bodyPr>
            <a:normAutofit/>
          </a:bodyPr>
          <a:lstStyle/>
          <a:p>
            <a:pPr algn="ctr"/>
            <a:r>
              <a:rPr lang="en-US" sz="4800" b="1" dirty="0"/>
              <a:t>OPP NEW MATERIAL</a:t>
            </a:r>
          </a:p>
        </p:txBody>
      </p:sp>
      <p:sp>
        <p:nvSpPr>
          <p:cNvPr id="3" name="Content Placeholder 2">
            <a:extLst>
              <a:ext uri="{FF2B5EF4-FFF2-40B4-BE49-F238E27FC236}">
                <a16:creationId xmlns:a16="http://schemas.microsoft.com/office/drawing/2014/main" id="{0208A52A-D39E-415C-862F-4F6018ED1B1C}"/>
              </a:ext>
            </a:extLst>
          </p:cNvPr>
          <p:cNvSpPr>
            <a:spLocks noGrp="1"/>
          </p:cNvSpPr>
          <p:nvPr>
            <p:ph idx="1"/>
          </p:nvPr>
        </p:nvSpPr>
        <p:spPr>
          <a:xfrm>
            <a:off x="899731" y="1388715"/>
            <a:ext cx="10757648" cy="5185110"/>
          </a:xfrm>
        </p:spPr>
        <p:txBody>
          <a:bodyPr>
            <a:normAutofit fontScale="77500" lnSpcReduction="20000"/>
          </a:bodyPr>
          <a:lstStyle/>
          <a:p>
            <a:r>
              <a:rPr lang="en-US" sz="3200" b="1" dirty="0"/>
              <a:t>MUST SHOW THE TOPIC CAUSES/INCREASES A SPECIFIC HARM*  -- THE TOPIC DOES SOMETHING BAD</a:t>
            </a:r>
          </a:p>
          <a:p>
            <a:endParaRPr lang="en-US" sz="3200" b="1" dirty="0"/>
          </a:p>
          <a:p>
            <a:r>
              <a:rPr lang="en-US" sz="3200" b="1" dirty="0"/>
              <a:t>Quiz! Which is good Prop New Material?</a:t>
            </a:r>
          </a:p>
          <a:p>
            <a:r>
              <a:rPr lang="en-US" sz="3200" b="1" dirty="0"/>
              <a:t>A Forest Thinning is a process of removing fire likely brush</a:t>
            </a:r>
          </a:p>
          <a:p>
            <a:r>
              <a:rPr lang="en-US" sz="3200" b="1" dirty="0"/>
              <a:t>B Forest Thinning will damage important habitat and eco-systems</a:t>
            </a:r>
          </a:p>
          <a:p>
            <a:r>
              <a:rPr lang="en-US" sz="3200" b="1" dirty="0"/>
              <a:t>C The Forest Service has problems running its operations so it won’t solve forest fires</a:t>
            </a:r>
          </a:p>
          <a:p>
            <a:r>
              <a:rPr lang="en-US" sz="3200" b="1" dirty="0"/>
              <a:t>D Forest Thinning already happens now.</a:t>
            </a:r>
          </a:p>
          <a:p>
            <a:r>
              <a:rPr lang="en-US" sz="3200" b="1" dirty="0">
                <a:solidFill>
                  <a:schemeClr val="tx1"/>
                </a:solidFill>
              </a:rPr>
              <a:t>ANSWER IS B!</a:t>
            </a:r>
          </a:p>
          <a:p>
            <a:r>
              <a:rPr lang="en-US" sz="3200" b="1" dirty="0">
                <a:solidFill>
                  <a:schemeClr val="tx1"/>
                </a:solidFill>
              </a:rPr>
              <a:t>Note: You can argue “Alternative Action would solve the problem better”</a:t>
            </a:r>
            <a:br>
              <a:rPr lang="en-US" sz="3200" b="1" dirty="0">
                <a:solidFill>
                  <a:schemeClr val="tx1"/>
                </a:solidFill>
              </a:rPr>
            </a:br>
            <a:r>
              <a:rPr lang="en-US" sz="3200" b="1" dirty="0">
                <a:solidFill>
                  <a:schemeClr val="tx1"/>
                </a:solidFill>
              </a:rPr>
              <a:t>Note: Want to say “Thinning doesn’t work/solve?” Make that a response to their case—not as New Material.</a:t>
            </a:r>
          </a:p>
          <a:p>
            <a:endParaRPr lang="en-US" sz="3200" b="1" dirty="0">
              <a:solidFill>
                <a:schemeClr val="tx1"/>
              </a:solidFill>
            </a:endParaRPr>
          </a:p>
          <a:p>
            <a:endParaRPr lang="en-US" sz="3200" b="1" dirty="0">
              <a:solidFill>
                <a:schemeClr val="tx1"/>
              </a:solidFill>
            </a:endParaRPr>
          </a:p>
          <a:p>
            <a:endParaRPr lang="en-US" sz="3200" b="1" dirty="0">
              <a:solidFill>
                <a:schemeClr val="tx1"/>
              </a:solidFill>
            </a:endParaRPr>
          </a:p>
          <a:p>
            <a:endParaRPr lang="en-US" sz="3200" b="1" dirty="0">
              <a:solidFill>
                <a:schemeClr val="tx1"/>
              </a:solidFill>
            </a:endParaRPr>
          </a:p>
          <a:p>
            <a:endParaRPr lang="en-US" sz="3200" b="1" dirty="0"/>
          </a:p>
        </p:txBody>
      </p:sp>
    </p:spTree>
    <p:extLst>
      <p:ext uri="{BB962C8B-B14F-4D97-AF65-F5344CB8AC3E}">
        <p14:creationId xmlns:p14="http://schemas.microsoft.com/office/powerpoint/2010/main" val="152800204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C14AEA5-03AD-5A9E-2FD7-E63FE2550A14}"/>
              </a:ext>
            </a:extLst>
          </p:cNvPr>
          <p:cNvSpPr>
            <a:spLocks noGrp="1"/>
          </p:cNvSpPr>
          <p:nvPr>
            <p:ph type="title"/>
          </p:nvPr>
        </p:nvSpPr>
        <p:spPr>
          <a:xfrm>
            <a:off x="657224" y="499533"/>
            <a:ext cx="10772775" cy="952454"/>
          </a:xfrm>
        </p:spPr>
        <p:txBody>
          <a:bodyPr/>
          <a:lstStyle/>
          <a:p>
            <a:pPr algn="ctr"/>
            <a:r>
              <a:rPr lang="en-US" sz="5400" b="1" dirty="0"/>
              <a:t>NTI: OPP NEW MATERIAL</a:t>
            </a:r>
            <a:endParaRPr lang="en-US" dirty="0"/>
          </a:p>
        </p:txBody>
      </p:sp>
      <p:sp>
        <p:nvSpPr>
          <p:cNvPr id="3" name="Content Placeholder 2">
            <a:extLst>
              <a:ext uri="{FF2B5EF4-FFF2-40B4-BE49-F238E27FC236}">
                <a16:creationId xmlns:a16="http://schemas.microsoft.com/office/drawing/2014/main" id="{68E6E89D-73C8-1314-EF4D-B9A2CA970B76}"/>
              </a:ext>
            </a:extLst>
          </p:cNvPr>
          <p:cNvSpPr>
            <a:spLocks noGrp="1"/>
          </p:cNvSpPr>
          <p:nvPr>
            <p:ph idx="1"/>
          </p:nvPr>
        </p:nvSpPr>
        <p:spPr>
          <a:xfrm>
            <a:off x="676274" y="1381648"/>
            <a:ext cx="10753725" cy="5215095"/>
          </a:xfrm>
        </p:spPr>
        <p:txBody>
          <a:bodyPr>
            <a:normAutofit fontScale="85000" lnSpcReduction="20000"/>
          </a:bodyPr>
          <a:lstStyle/>
          <a:p>
            <a:endParaRPr lang="en-US" sz="2800" b="1" dirty="0"/>
          </a:p>
          <a:p>
            <a:r>
              <a:rPr lang="en-US" sz="2800" b="1" dirty="0"/>
              <a:t>NOT A PROBLEM Things are not bad now</a:t>
            </a:r>
          </a:p>
          <a:p>
            <a:pPr lvl="3"/>
            <a:r>
              <a:rPr lang="en-US" sz="2800" b="1" dirty="0"/>
              <a:t>Habitats are surviving</a:t>
            </a:r>
          </a:p>
          <a:p>
            <a:endParaRPr lang="en-US" sz="2800" b="1" dirty="0"/>
          </a:p>
          <a:p>
            <a:r>
              <a:rPr lang="en-US" sz="2800" b="1" dirty="0"/>
              <a:t>TOPIC CAUSES/INCREASES PROBLEM</a:t>
            </a:r>
          </a:p>
          <a:p>
            <a:pPr lvl="3"/>
            <a:r>
              <a:rPr lang="en-US" sz="2800" b="1" dirty="0"/>
              <a:t>Forest Thinning ruins key habitat growth</a:t>
            </a:r>
          </a:p>
          <a:p>
            <a:endParaRPr lang="en-US" sz="2800" b="1" dirty="0"/>
          </a:p>
          <a:p>
            <a:r>
              <a:rPr lang="en-US" sz="2800" b="1" dirty="0"/>
              <a:t>IMPACT: Show how the problem hurts people/life</a:t>
            </a:r>
          </a:p>
          <a:p>
            <a:pPr lvl="3"/>
            <a:r>
              <a:rPr lang="en-US" sz="2800" b="1" dirty="0"/>
              <a:t>Ruining Habitats threatens all kinds of wildlife, entire eco-systems</a:t>
            </a:r>
          </a:p>
          <a:p>
            <a:pPr lvl="3"/>
            <a:endParaRPr lang="en-US" sz="2800" b="1" dirty="0"/>
          </a:p>
          <a:p>
            <a:pPr>
              <a:lnSpc>
                <a:spcPct val="120000"/>
              </a:lnSpc>
            </a:pPr>
            <a:r>
              <a:rPr lang="en-US" sz="4100" b="1" u="sng" dirty="0">
                <a:solidFill>
                  <a:schemeClr val="accent1">
                    <a:lumMod val="50000"/>
                  </a:schemeClr>
                </a:solidFill>
                <a:highlight>
                  <a:srgbClr val="FFFF00"/>
                </a:highlight>
              </a:rPr>
              <a:t>NOW—YOU DO AN OPP NEW MATERIAL ON THE CAP PRICES MOTION.</a:t>
            </a:r>
          </a:p>
          <a:p>
            <a:pPr lvl="3"/>
            <a:endParaRPr lang="en-US" sz="2800" b="1" dirty="0"/>
          </a:p>
          <a:p>
            <a:endParaRPr lang="en-US" dirty="0"/>
          </a:p>
        </p:txBody>
      </p:sp>
    </p:spTree>
    <p:extLst>
      <p:ext uri="{BB962C8B-B14F-4D97-AF65-F5344CB8AC3E}">
        <p14:creationId xmlns:p14="http://schemas.microsoft.com/office/powerpoint/2010/main" val="387136542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C14AEA5-03AD-5A9E-2FD7-E63FE2550A14}"/>
              </a:ext>
            </a:extLst>
          </p:cNvPr>
          <p:cNvSpPr>
            <a:spLocks noGrp="1"/>
          </p:cNvSpPr>
          <p:nvPr>
            <p:ph type="title"/>
          </p:nvPr>
        </p:nvSpPr>
        <p:spPr>
          <a:xfrm>
            <a:off x="269508" y="499533"/>
            <a:ext cx="11160492" cy="952454"/>
          </a:xfrm>
        </p:spPr>
        <p:txBody>
          <a:bodyPr>
            <a:normAutofit fontScale="90000"/>
          </a:bodyPr>
          <a:lstStyle/>
          <a:p>
            <a:pPr algn="ctr"/>
            <a:r>
              <a:rPr lang="en-US" sz="5400" b="1" dirty="0"/>
              <a:t>AND LET’S DO A REFUTATION DRILL</a:t>
            </a:r>
            <a:endParaRPr lang="en-US" dirty="0"/>
          </a:p>
        </p:txBody>
      </p:sp>
      <p:sp>
        <p:nvSpPr>
          <p:cNvPr id="3" name="Content Placeholder 2">
            <a:extLst>
              <a:ext uri="{FF2B5EF4-FFF2-40B4-BE49-F238E27FC236}">
                <a16:creationId xmlns:a16="http://schemas.microsoft.com/office/drawing/2014/main" id="{68E6E89D-73C8-1314-EF4D-B9A2CA970B76}"/>
              </a:ext>
            </a:extLst>
          </p:cNvPr>
          <p:cNvSpPr>
            <a:spLocks noGrp="1"/>
          </p:cNvSpPr>
          <p:nvPr>
            <p:ph idx="1"/>
          </p:nvPr>
        </p:nvSpPr>
        <p:spPr>
          <a:xfrm>
            <a:off x="676274" y="1381648"/>
            <a:ext cx="10753725" cy="5215095"/>
          </a:xfrm>
        </p:spPr>
        <p:txBody>
          <a:bodyPr>
            <a:normAutofit fontScale="92500" lnSpcReduction="20000"/>
          </a:bodyPr>
          <a:lstStyle/>
          <a:p>
            <a:endParaRPr lang="en-US" sz="2800" b="1" dirty="0"/>
          </a:p>
          <a:p>
            <a:r>
              <a:rPr lang="en-US" sz="2800" b="1" dirty="0"/>
              <a:t>You are Opp.</a:t>
            </a:r>
          </a:p>
          <a:p>
            <a:pPr>
              <a:lnSpc>
                <a:spcPct val="110000"/>
              </a:lnSpc>
            </a:pPr>
            <a:r>
              <a:rPr lang="en-US" sz="2800" b="1" u="sng" dirty="0">
                <a:solidFill>
                  <a:schemeClr val="accent1">
                    <a:lumMod val="50000"/>
                  </a:schemeClr>
                </a:solidFill>
                <a:highlight>
                  <a:srgbClr val="FFFF00"/>
                </a:highlight>
              </a:rPr>
              <a:t>Respond to your Positive PROP New Material. Be thinking of these 3 tips as you do that:</a:t>
            </a:r>
          </a:p>
          <a:p>
            <a:pPr>
              <a:lnSpc>
                <a:spcPct val="110000"/>
              </a:lnSpc>
            </a:pPr>
            <a:endParaRPr lang="en-US" sz="2800" b="1" u="sng" dirty="0">
              <a:solidFill>
                <a:schemeClr val="accent1">
                  <a:lumMod val="50000"/>
                </a:schemeClr>
              </a:solidFill>
              <a:highlight>
                <a:srgbClr val="FFFF00"/>
              </a:highlight>
            </a:endParaRPr>
          </a:p>
          <a:p>
            <a:pPr>
              <a:lnSpc>
                <a:spcPct val="110000"/>
              </a:lnSpc>
            </a:pPr>
            <a:r>
              <a:rPr lang="en-US" sz="2800" b="1" u="sng" dirty="0">
                <a:solidFill>
                  <a:schemeClr val="accent1">
                    <a:lumMod val="50000"/>
                  </a:schemeClr>
                </a:solidFill>
              </a:rPr>
              <a:t>Tip 1: Say the opposite. “It does not stop forest fires because . . .”</a:t>
            </a:r>
          </a:p>
          <a:p>
            <a:pPr>
              <a:lnSpc>
                <a:spcPct val="110000"/>
              </a:lnSpc>
            </a:pPr>
            <a:r>
              <a:rPr lang="en-US" sz="2800" b="1" u="sng" dirty="0">
                <a:solidFill>
                  <a:schemeClr val="accent1">
                    <a:lumMod val="50000"/>
                  </a:schemeClr>
                </a:solidFill>
              </a:rPr>
              <a:t>Tip 2: Reduce the impact/importance. “Forest fires aren’t the grave threat—they are a part of nature’s cycle.”</a:t>
            </a:r>
          </a:p>
          <a:p>
            <a:pPr>
              <a:lnSpc>
                <a:spcPct val="110000"/>
              </a:lnSpc>
            </a:pPr>
            <a:r>
              <a:rPr lang="en-US" sz="2800" b="1" u="sng" dirty="0">
                <a:solidFill>
                  <a:schemeClr val="accent1">
                    <a:lumMod val="50000"/>
                  </a:schemeClr>
                </a:solidFill>
              </a:rPr>
              <a:t>Tip 3: Alternatives—different ways to address the problem. “We can and should act to reduce climate change—not ruin the environment with forest thinning.”</a:t>
            </a:r>
            <a:endParaRPr lang="en-US" sz="4100" b="1" u="sng" dirty="0">
              <a:solidFill>
                <a:schemeClr val="accent1">
                  <a:lumMod val="50000"/>
                </a:schemeClr>
              </a:solidFill>
            </a:endParaRPr>
          </a:p>
          <a:p>
            <a:pPr lvl="3"/>
            <a:endParaRPr lang="en-US" sz="2800" b="1" dirty="0"/>
          </a:p>
          <a:p>
            <a:endParaRPr lang="en-US" dirty="0"/>
          </a:p>
        </p:txBody>
      </p:sp>
    </p:spTree>
    <p:extLst>
      <p:ext uri="{BB962C8B-B14F-4D97-AF65-F5344CB8AC3E}">
        <p14:creationId xmlns:p14="http://schemas.microsoft.com/office/powerpoint/2010/main" val="383274175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9.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DFEBFE-FC74-23CF-C0BC-FB8E167AA413}"/>
              </a:ext>
            </a:extLst>
          </p:cNvPr>
          <p:cNvSpPr>
            <a:spLocks noGrp="1"/>
          </p:cNvSpPr>
          <p:nvPr>
            <p:ph type="title"/>
          </p:nvPr>
        </p:nvSpPr>
        <p:spPr>
          <a:xfrm>
            <a:off x="657224" y="499533"/>
            <a:ext cx="10772775" cy="1441135"/>
          </a:xfrm>
        </p:spPr>
        <p:txBody>
          <a:bodyPr>
            <a:normAutofit/>
          </a:bodyPr>
          <a:lstStyle/>
          <a:p>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3. DPM (gov)</a:t>
            </a:r>
          </a:p>
        </p:txBody>
      </p:sp>
      <p:sp>
        <p:nvSpPr>
          <p:cNvPr id="3" name="Content Placeholder 2">
            <a:extLst>
              <a:ext uri="{FF2B5EF4-FFF2-40B4-BE49-F238E27FC236}">
                <a16:creationId xmlns:a16="http://schemas.microsoft.com/office/drawing/2014/main" id="{80290865-12D5-0D80-2C41-DBB33F04B2B0}"/>
              </a:ext>
            </a:extLst>
          </p:cNvPr>
          <p:cNvSpPr>
            <a:spLocks noGrp="1"/>
          </p:cNvSpPr>
          <p:nvPr>
            <p:ph idx="1"/>
          </p:nvPr>
        </p:nvSpPr>
        <p:spPr>
          <a:xfrm>
            <a:off x="676656" y="2198450"/>
            <a:ext cx="10990150" cy="4216417"/>
          </a:xfrm>
        </p:spPr>
        <p:txBody>
          <a:bodyPr>
            <a:normAutofit/>
          </a:bodyPr>
          <a:lstStyle/>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New Material </a:t>
            </a:r>
            <a:r>
              <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rPr>
              <a:t>(a new additional contention usually with problem, topic solves problem, impact of solving the problem)</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Respond </a:t>
            </a:r>
            <a:r>
              <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rPr>
              <a:t>(respond to the LOC’s new material)</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Defend </a:t>
            </a:r>
            <a:r>
              <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rPr>
              <a:t>(defend your PMC’s case, model, stakeholder, burdens, material)</a:t>
            </a:r>
          </a:p>
          <a:p>
            <a:endPar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dirty="0"/>
          </a:p>
        </p:txBody>
      </p:sp>
    </p:spTree>
    <p:extLst>
      <p:ext uri="{BB962C8B-B14F-4D97-AF65-F5344CB8AC3E}">
        <p14:creationId xmlns:p14="http://schemas.microsoft.com/office/powerpoint/2010/main" val="103818691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7F87CD-4280-497C-BA9D-BC0E33CD44D0}"/>
              </a:ext>
            </a:extLst>
          </p:cNvPr>
          <p:cNvSpPr>
            <a:spLocks noGrp="1"/>
          </p:cNvSpPr>
          <p:nvPr>
            <p:ph type="title"/>
          </p:nvPr>
        </p:nvSpPr>
        <p:spPr>
          <a:xfrm>
            <a:off x="657224" y="499533"/>
            <a:ext cx="10772775" cy="929819"/>
          </a:xfrm>
        </p:spPr>
        <p:txBody>
          <a:bodyPr>
            <a:normAutofit/>
          </a:bodyPr>
          <a:lstStyle/>
          <a:p>
            <a:r>
              <a:rPr lang="en-US" sz="4000" b="1" dirty="0"/>
              <a:t>DEFEND YOUR PARTNER’S ARGUMENTS</a:t>
            </a:r>
          </a:p>
        </p:txBody>
      </p:sp>
      <p:sp>
        <p:nvSpPr>
          <p:cNvPr id="3" name="Content Placeholder 2">
            <a:extLst>
              <a:ext uri="{FF2B5EF4-FFF2-40B4-BE49-F238E27FC236}">
                <a16:creationId xmlns:a16="http://schemas.microsoft.com/office/drawing/2014/main" id="{3B77E64C-3CE7-4C98-9903-8B2C4E24C5EB}"/>
              </a:ext>
            </a:extLst>
          </p:cNvPr>
          <p:cNvSpPr>
            <a:spLocks noGrp="1"/>
          </p:cNvSpPr>
          <p:nvPr>
            <p:ph idx="1"/>
          </p:nvPr>
        </p:nvSpPr>
        <p:spPr>
          <a:xfrm>
            <a:off x="948088" y="1463040"/>
            <a:ext cx="9486830" cy="5110784"/>
          </a:xfrm>
        </p:spPr>
        <p:txBody>
          <a:bodyPr>
            <a:normAutofit/>
          </a:bodyPr>
          <a:lstStyle/>
          <a:p>
            <a:r>
              <a:rPr lang="en-US" sz="3200" b="1" dirty="0"/>
              <a:t>Your partner presented new material in their speech</a:t>
            </a:r>
          </a:p>
          <a:p>
            <a:r>
              <a:rPr lang="en-US" sz="3200" b="1" dirty="0"/>
              <a:t>Your opponent responded</a:t>
            </a:r>
          </a:p>
          <a:p>
            <a:r>
              <a:rPr lang="en-US" sz="3200" b="1" dirty="0"/>
              <a:t>Now—you need to defend your partner’s argument against those responses.</a:t>
            </a:r>
          </a:p>
          <a:p>
            <a:pPr marL="0" indent="0">
              <a:buNone/>
            </a:pPr>
            <a:endParaRPr lang="en-US" sz="4000" b="1" dirty="0"/>
          </a:p>
        </p:txBody>
      </p:sp>
    </p:spTree>
    <p:extLst>
      <p:ext uri="{BB962C8B-B14F-4D97-AF65-F5344CB8AC3E}">
        <p14:creationId xmlns:p14="http://schemas.microsoft.com/office/powerpoint/2010/main" val="258858715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7F87CD-4280-497C-BA9D-BC0E33CD44D0}"/>
              </a:ext>
            </a:extLst>
          </p:cNvPr>
          <p:cNvSpPr>
            <a:spLocks noGrp="1"/>
          </p:cNvSpPr>
          <p:nvPr>
            <p:ph type="title"/>
          </p:nvPr>
        </p:nvSpPr>
        <p:spPr/>
        <p:txBody>
          <a:bodyPr/>
          <a:lstStyle/>
          <a:p>
            <a:r>
              <a:rPr lang="en-US" b="1" dirty="0"/>
              <a:t>IT ISN’T ALWAYS EASY</a:t>
            </a:r>
          </a:p>
        </p:txBody>
      </p:sp>
      <p:sp>
        <p:nvSpPr>
          <p:cNvPr id="3" name="Content Placeholder 2">
            <a:extLst>
              <a:ext uri="{FF2B5EF4-FFF2-40B4-BE49-F238E27FC236}">
                <a16:creationId xmlns:a16="http://schemas.microsoft.com/office/drawing/2014/main" id="{3B77E64C-3CE7-4C98-9903-8B2C4E24C5EB}"/>
              </a:ext>
            </a:extLst>
          </p:cNvPr>
          <p:cNvSpPr>
            <a:spLocks noGrp="1"/>
          </p:cNvSpPr>
          <p:nvPr>
            <p:ph idx="1"/>
          </p:nvPr>
        </p:nvSpPr>
        <p:spPr>
          <a:xfrm>
            <a:off x="2714848" y="2011680"/>
            <a:ext cx="7720070" cy="4562144"/>
          </a:xfrm>
        </p:spPr>
        <p:txBody>
          <a:bodyPr>
            <a:normAutofit/>
          </a:bodyPr>
          <a:lstStyle/>
          <a:p>
            <a:r>
              <a:rPr lang="en-US" sz="3200" b="1" dirty="0"/>
              <a:t>You need to . . . </a:t>
            </a:r>
          </a:p>
          <a:p>
            <a:r>
              <a:rPr lang="en-US" sz="3200" b="1" dirty="0"/>
              <a:t>Remind the judge of your argument</a:t>
            </a:r>
          </a:p>
          <a:p>
            <a:r>
              <a:rPr lang="en-US" sz="3200" b="1" dirty="0"/>
              <a:t>Respond to their responses</a:t>
            </a:r>
          </a:p>
          <a:p>
            <a:r>
              <a:rPr lang="en-US" sz="3200" b="1" dirty="0"/>
              <a:t>Show what is still true about your argument and why that matters.</a:t>
            </a:r>
          </a:p>
          <a:p>
            <a:pPr marL="0" indent="0">
              <a:buNone/>
            </a:pPr>
            <a:endParaRPr lang="en-US" sz="4000" b="1" dirty="0"/>
          </a:p>
        </p:txBody>
      </p:sp>
    </p:spTree>
    <p:extLst>
      <p:ext uri="{BB962C8B-B14F-4D97-AF65-F5344CB8AC3E}">
        <p14:creationId xmlns:p14="http://schemas.microsoft.com/office/powerpoint/2010/main" val="231481883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7F87CD-4280-497C-BA9D-BC0E33CD44D0}"/>
              </a:ext>
            </a:extLst>
          </p:cNvPr>
          <p:cNvSpPr>
            <a:spLocks noGrp="1"/>
          </p:cNvSpPr>
          <p:nvPr>
            <p:ph type="title"/>
          </p:nvPr>
        </p:nvSpPr>
        <p:spPr/>
        <p:txBody>
          <a:bodyPr/>
          <a:lstStyle/>
          <a:p>
            <a:r>
              <a:rPr lang="en-US" b="1" dirty="0"/>
              <a:t>EXAMPLE . . . </a:t>
            </a:r>
          </a:p>
        </p:txBody>
      </p:sp>
      <p:sp>
        <p:nvSpPr>
          <p:cNvPr id="3" name="Content Placeholder 2">
            <a:extLst>
              <a:ext uri="{FF2B5EF4-FFF2-40B4-BE49-F238E27FC236}">
                <a16:creationId xmlns:a16="http://schemas.microsoft.com/office/drawing/2014/main" id="{3B77E64C-3CE7-4C98-9903-8B2C4E24C5EB}"/>
              </a:ext>
            </a:extLst>
          </p:cNvPr>
          <p:cNvSpPr>
            <a:spLocks noGrp="1"/>
          </p:cNvSpPr>
          <p:nvPr>
            <p:ph idx="1"/>
          </p:nvPr>
        </p:nvSpPr>
        <p:spPr>
          <a:xfrm>
            <a:off x="2714848" y="2011680"/>
            <a:ext cx="7720070" cy="4562144"/>
          </a:xfrm>
        </p:spPr>
        <p:txBody>
          <a:bodyPr>
            <a:normAutofit/>
          </a:bodyPr>
          <a:lstStyle/>
          <a:p>
            <a:r>
              <a:rPr lang="en-US" sz="3200" b="1" dirty="0"/>
              <a:t>In your first speech, your partner argued that “forest thinning reduces forest fires”</a:t>
            </a:r>
          </a:p>
          <a:p>
            <a:r>
              <a:rPr lang="en-US" sz="3200" b="1" dirty="0"/>
              <a:t>Your opponent responded that forest thinning isn’t easy to do properly</a:t>
            </a:r>
          </a:p>
          <a:p>
            <a:r>
              <a:rPr lang="en-US" sz="3200" b="1" dirty="0"/>
              <a:t>DEFEND YOUR PARTNER’S ARGUMENT . . . </a:t>
            </a:r>
          </a:p>
          <a:p>
            <a:pPr marL="0" indent="0">
              <a:buNone/>
            </a:pPr>
            <a:endParaRPr lang="en-US" sz="4000" b="1" dirty="0"/>
          </a:p>
        </p:txBody>
      </p:sp>
    </p:spTree>
    <p:extLst>
      <p:ext uri="{BB962C8B-B14F-4D97-AF65-F5344CB8AC3E}">
        <p14:creationId xmlns:p14="http://schemas.microsoft.com/office/powerpoint/2010/main" val="235108043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7F87CD-4280-497C-BA9D-BC0E33CD44D0}"/>
              </a:ext>
            </a:extLst>
          </p:cNvPr>
          <p:cNvSpPr>
            <a:spLocks noGrp="1"/>
          </p:cNvSpPr>
          <p:nvPr>
            <p:ph type="title"/>
          </p:nvPr>
        </p:nvSpPr>
        <p:spPr>
          <a:xfrm>
            <a:off x="474344" y="201149"/>
            <a:ext cx="10772775" cy="886505"/>
          </a:xfrm>
        </p:spPr>
        <p:txBody>
          <a:bodyPr/>
          <a:lstStyle/>
          <a:p>
            <a:r>
              <a:rPr lang="en-US" b="1" dirty="0"/>
              <a:t>EXAMPLE . . . </a:t>
            </a:r>
          </a:p>
        </p:txBody>
      </p:sp>
      <p:sp>
        <p:nvSpPr>
          <p:cNvPr id="3" name="Content Placeholder 2">
            <a:extLst>
              <a:ext uri="{FF2B5EF4-FFF2-40B4-BE49-F238E27FC236}">
                <a16:creationId xmlns:a16="http://schemas.microsoft.com/office/drawing/2014/main" id="{3B77E64C-3CE7-4C98-9903-8B2C4E24C5EB}"/>
              </a:ext>
            </a:extLst>
          </p:cNvPr>
          <p:cNvSpPr>
            <a:spLocks noGrp="1"/>
          </p:cNvSpPr>
          <p:nvPr>
            <p:ph idx="1"/>
          </p:nvPr>
        </p:nvSpPr>
        <p:spPr>
          <a:xfrm>
            <a:off x="409303" y="1053966"/>
            <a:ext cx="11369040" cy="5519858"/>
          </a:xfrm>
        </p:spPr>
        <p:txBody>
          <a:bodyPr>
            <a:normAutofit fontScale="77500" lnSpcReduction="20000"/>
          </a:bodyPr>
          <a:lstStyle/>
          <a:p>
            <a:pPr>
              <a:lnSpc>
                <a:spcPct val="120000"/>
              </a:lnSpc>
            </a:pPr>
            <a:r>
              <a:rPr lang="en-US" sz="2800" b="1" dirty="0"/>
              <a:t>Remind the judge of your argument</a:t>
            </a:r>
          </a:p>
          <a:p>
            <a:pPr>
              <a:lnSpc>
                <a:spcPct val="120000"/>
              </a:lnSpc>
            </a:pPr>
            <a:r>
              <a:rPr lang="en-US" sz="2800" b="1" dirty="0"/>
              <a:t>“My partner showed forest thinning reduces fires by removing dangerous brush that acts as tinder for fire”</a:t>
            </a:r>
          </a:p>
          <a:p>
            <a:pPr>
              <a:lnSpc>
                <a:spcPct val="120000"/>
              </a:lnSpc>
            </a:pPr>
            <a:endParaRPr lang="en-US" sz="1200" b="1" dirty="0"/>
          </a:p>
          <a:p>
            <a:pPr>
              <a:lnSpc>
                <a:spcPct val="120000"/>
              </a:lnSpc>
            </a:pPr>
            <a:r>
              <a:rPr lang="en-US" sz="2800" b="1" dirty="0"/>
              <a:t>Respond to their responses</a:t>
            </a:r>
          </a:p>
          <a:p>
            <a:pPr>
              <a:lnSpc>
                <a:spcPct val="120000"/>
              </a:lnSpc>
            </a:pPr>
            <a:r>
              <a:rPr lang="en-US" sz="2800" b="1" dirty="0"/>
              <a:t>“They said ‘forest thinning isn’t easy to do.’ Perhaps but fighting fires and the terrible consequences make it the right thing to do. We can put the time in to make it right to save our eco-systems.”</a:t>
            </a:r>
          </a:p>
          <a:p>
            <a:pPr>
              <a:lnSpc>
                <a:spcPct val="120000"/>
              </a:lnSpc>
            </a:pPr>
            <a:endParaRPr lang="en-US" sz="1300" b="1" dirty="0"/>
          </a:p>
          <a:p>
            <a:pPr>
              <a:lnSpc>
                <a:spcPct val="120000"/>
              </a:lnSpc>
            </a:pPr>
            <a:r>
              <a:rPr lang="en-US" sz="2800" b="1" dirty="0"/>
              <a:t>Show what is still true about your argument and why that matters.</a:t>
            </a:r>
          </a:p>
          <a:p>
            <a:pPr>
              <a:lnSpc>
                <a:spcPct val="120000"/>
              </a:lnSpc>
            </a:pPr>
            <a:r>
              <a:rPr lang="en-US" sz="2800" b="1" dirty="0"/>
              <a:t>“So Forest thinning can work—the opposition even admits done right, it can reduce the first of fires. That is important to save habitat and people from the ravages of forest fires running rampant.</a:t>
            </a:r>
          </a:p>
        </p:txBody>
      </p:sp>
    </p:spTree>
    <p:extLst>
      <p:ext uri="{BB962C8B-B14F-4D97-AF65-F5344CB8AC3E}">
        <p14:creationId xmlns:p14="http://schemas.microsoft.com/office/powerpoint/2010/main" val="334659585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7F87CD-4280-497C-BA9D-BC0E33CD44D0}"/>
              </a:ext>
            </a:extLst>
          </p:cNvPr>
          <p:cNvSpPr>
            <a:spLocks noGrp="1"/>
          </p:cNvSpPr>
          <p:nvPr>
            <p:ph type="title"/>
          </p:nvPr>
        </p:nvSpPr>
        <p:spPr>
          <a:xfrm>
            <a:off x="657224" y="499533"/>
            <a:ext cx="10772775" cy="1011633"/>
          </a:xfrm>
        </p:spPr>
        <p:txBody>
          <a:bodyPr/>
          <a:lstStyle/>
          <a:p>
            <a:r>
              <a:rPr lang="en-US" b="1" dirty="0"/>
              <a:t>NOW—YOU DO DEFENSE!</a:t>
            </a:r>
          </a:p>
        </p:txBody>
      </p:sp>
      <p:sp>
        <p:nvSpPr>
          <p:cNvPr id="3" name="Content Placeholder 2">
            <a:extLst>
              <a:ext uri="{FF2B5EF4-FFF2-40B4-BE49-F238E27FC236}">
                <a16:creationId xmlns:a16="http://schemas.microsoft.com/office/drawing/2014/main" id="{3B77E64C-3CE7-4C98-9903-8B2C4E24C5EB}"/>
              </a:ext>
            </a:extLst>
          </p:cNvPr>
          <p:cNvSpPr>
            <a:spLocks noGrp="1"/>
          </p:cNvSpPr>
          <p:nvPr>
            <p:ph idx="1"/>
          </p:nvPr>
        </p:nvSpPr>
        <p:spPr>
          <a:xfrm>
            <a:off x="2714848" y="2011680"/>
            <a:ext cx="7720070" cy="4562144"/>
          </a:xfrm>
        </p:spPr>
        <p:txBody>
          <a:bodyPr>
            <a:normAutofit/>
          </a:bodyPr>
          <a:lstStyle/>
          <a:p>
            <a:r>
              <a:rPr lang="en-US" sz="3200" b="1" dirty="0"/>
              <a:t>Defend your New Material against the responses on the Price Caps Motion.</a:t>
            </a:r>
          </a:p>
          <a:p>
            <a:r>
              <a:rPr lang="en-US" sz="3200" b="1" dirty="0"/>
              <a:t>Restate the Argument</a:t>
            </a:r>
          </a:p>
          <a:p>
            <a:r>
              <a:rPr lang="en-US" sz="3200" b="1" dirty="0"/>
              <a:t>Respond to the Responses</a:t>
            </a:r>
          </a:p>
          <a:p>
            <a:r>
              <a:rPr lang="en-US" sz="3200" b="1" dirty="0"/>
              <a:t>Explain what is still true and its importance.</a:t>
            </a:r>
          </a:p>
          <a:p>
            <a:pPr marL="0" indent="0">
              <a:buNone/>
            </a:pPr>
            <a:endParaRPr lang="en-US" sz="4000" b="1" dirty="0"/>
          </a:p>
        </p:txBody>
      </p:sp>
    </p:spTree>
    <p:extLst>
      <p:ext uri="{BB962C8B-B14F-4D97-AF65-F5344CB8AC3E}">
        <p14:creationId xmlns:p14="http://schemas.microsoft.com/office/powerpoint/2010/main" val="157146575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7F87CD-4280-497C-BA9D-BC0E33CD44D0}"/>
              </a:ext>
            </a:extLst>
          </p:cNvPr>
          <p:cNvSpPr>
            <a:spLocks noGrp="1"/>
          </p:cNvSpPr>
          <p:nvPr>
            <p:ph type="title"/>
          </p:nvPr>
        </p:nvSpPr>
        <p:spPr>
          <a:xfrm>
            <a:off x="580222" y="186713"/>
            <a:ext cx="10772775" cy="939444"/>
          </a:xfrm>
        </p:spPr>
        <p:txBody>
          <a:bodyPr>
            <a:normAutofit/>
          </a:bodyPr>
          <a:lstStyle/>
          <a:p>
            <a:r>
              <a:rPr lang="en-US" sz="3600" b="1" dirty="0"/>
              <a:t>WHAT IF YOUR OPPONENTS DON’T RESPOND?</a:t>
            </a:r>
          </a:p>
        </p:txBody>
      </p:sp>
      <p:sp>
        <p:nvSpPr>
          <p:cNvPr id="3" name="Content Placeholder 2">
            <a:extLst>
              <a:ext uri="{FF2B5EF4-FFF2-40B4-BE49-F238E27FC236}">
                <a16:creationId xmlns:a16="http://schemas.microsoft.com/office/drawing/2014/main" id="{3B77E64C-3CE7-4C98-9903-8B2C4E24C5EB}"/>
              </a:ext>
            </a:extLst>
          </p:cNvPr>
          <p:cNvSpPr>
            <a:spLocks noGrp="1"/>
          </p:cNvSpPr>
          <p:nvPr>
            <p:ph idx="1"/>
          </p:nvPr>
        </p:nvSpPr>
        <p:spPr>
          <a:xfrm>
            <a:off x="409303" y="1126158"/>
            <a:ext cx="11369040" cy="5447666"/>
          </a:xfrm>
        </p:spPr>
        <p:txBody>
          <a:bodyPr>
            <a:normAutofit fontScale="85000" lnSpcReduction="10000"/>
          </a:bodyPr>
          <a:lstStyle/>
          <a:p>
            <a:pPr>
              <a:lnSpc>
                <a:spcPct val="120000"/>
              </a:lnSpc>
            </a:pPr>
            <a:r>
              <a:rPr lang="en-US" sz="2800" b="1" dirty="0"/>
              <a:t>Take HUGE advantage of this. </a:t>
            </a:r>
          </a:p>
          <a:p>
            <a:pPr>
              <a:lnSpc>
                <a:spcPct val="120000"/>
              </a:lnSpc>
            </a:pPr>
            <a:r>
              <a:rPr lang="en-US" sz="2800" b="1" dirty="0"/>
              <a:t>An argument that isn’t refuted becomes “true” for the purposes of the debate AND shows the other team didn’t do their debating right.</a:t>
            </a:r>
          </a:p>
          <a:p>
            <a:pPr>
              <a:lnSpc>
                <a:spcPct val="120000"/>
              </a:lnSpc>
            </a:pPr>
            <a:endParaRPr lang="en-US" sz="1200" b="1" dirty="0"/>
          </a:p>
          <a:p>
            <a:pPr>
              <a:lnSpc>
                <a:spcPct val="120000"/>
              </a:lnSpc>
            </a:pPr>
            <a:r>
              <a:rPr lang="en-US" sz="2800" b="1" dirty="0"/>
              <a:t>EXAMPLE:</a:t>
            </a:r>
          </a:p>
          <a:p>
            <a:pPr>
              <a:lnSpc>
                <a:spcPct val="120000"/>
              </a:lnSpc>
            </a:pPr>
            <a:r>
              <a:rPr lang="en-US" sz="2800" b="1" dirty="0"/>
              <a:t>“My partner showed forest thinning reduces fires by removing dangerous brush that acts as tinder for fire.</a:t>
            </a:r>
          </a:p>
          <a:p>
            <a:pPr>
              <a:lnSpc>
                <a:spcPct val="120000"/>
              </a:lnSpc>
            </a:pPr>
            <a:r>
              <a:rPr lang="en-US" sz="2800" b="1" dirty="0"/>
              <a:t>They did NOT respond to this. </a:t>
            </a:r>
          </a:p>
          <a:p>
            <a:pPr>
              <a:lnSpc>
                <a:spcPct val="120000"/>
              </a:lnSpc>
            </a:pPr>
            <a:r>
              <a:rPr lang="en-US" sz="2800" b="1" dirty="0"/>
              <a:t>They have conceded that forest thinning reduces the risk of fires. That is important to save habitat and people from the ravages of forest fires running rampant.”</a:t>
            </a:r>
          </a:p>
        </p:txBody>
      </p:sp>
    </p:spTree>
    <p:extLst>
      <p:ext uri="{BB962C8B-B14F-4D97-AF65-F5344CB8AC3E}">
        <p14:creationId xmlns:p14="http://schemas.microsoft.com/office/powerpoint/2010/main" val="267826930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6.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DFEBFE-FC74-23CF-C0BC-FB8E167AA413}"/>
              </a:ext>
            </a:extLst>
          </p:cNvPr>
          <p:cNvSpPr>
            <a:spLocks noGrp="1"/>
          </p:cNvSpPr>
          <p:nvPr>
            <p:ph type="title"/>
          </p:nvPr>
        </p:nvSpPr>
        <p:spPr>
          <a:xfrm>
            <a:off x="657224" y="499533"/>
            <a:ext cx="10772775" cy="1441135"/>
          </a:xfrm>
        </p:spPr>
        <p:txBody>
          <a:bodyPr>
            <a:normAutofit/>
          </a:bodyPr>
          <a:lstStyle/>
          <a:p>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4. DLO (</a:t>
            </a:r>
            <a:r>
              <a:rPr lang="en-US" b="1" dirty="0" err="1">
                <a:solidFill>
                  <a:schemeClr val="bg1"/>
                </a:solidFill>
                <a:latin typeface="Tahoma" panose="020B0604030504040204" pitchFamily="34" charset="0"/>
                <a:ea typeface="Tahoma" panose="020B0604030504040204" pitchFamily="34" charset="0"/>
                <a:cs typeface="Tahoma" panose="020B0604030504040204" pitchFamily="34" charset="0"/>
              </a:rPr>
              <a:t>opp</a:t>
            </a:r>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a:t>
            </a:r>
          </a:p>
        </p:txBody>
      </p:sp>
      <p:sp>
        <p:nvSpPr>
          <p:cNvPr id="3" name="Content Placeholder 2">
            <a:extLst>
              <a:ext uri="{FF2B5EF4-FFF2-40B4-BE49-F238E27FC236}">
                <a16:creationId xmlns:a16="http://schemas.microsoft.com/office/drawing/2014/main" id="{80290865-12D5-0D80-2C41-DBB33F04B2B0}"/>
              </a:ext>
            </a:extLst>
          </p:cNvPr>
          <p:cNvSpPr>
            <a:spLocks noGrp="1"/>
          </p:cNvSpPr>
          <p:nvPr>
            <p:ph idx="1"/>
          </p:nvPr>
        </p:nvSpPr>
        <p:spPr>
          <a:xfrm>
            <a:off x="676656" y="2198450"/>
            <a:ext cx="10990150" cy="4216417"/>
          </a:xfrm>
        </p:spPr>
        <p:txBody>
          <a:bodyPr>
            <a:normAutofit/>
          </a:bodyPr>
          <a:lstStyle/>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New Material </a:t>
            </a:r>
            <a:r>
              <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rPr>
              <a:t>(a new additional contention usually showing the topic is harmful/bad/untrue and the impact of this)</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Respond </a:t>
            </a:r>
            <a:r>
              <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rPr>
              <a:t>(respond to the DPM’s new material)</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Defend </a:t>
            </a:r>
            <a:r>
              <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rPr>
              <a:t>(defend your LOC partner’s new material)</a:t>
            </a:r>
          </a:p>
          <a:p>
            <a:endPar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dirty="0"/>
          </a:p>
        </p:txBody>
      </p:sp>
    </p:spTree>
    <p:extLst>
      <p:ext uri="{BB962C8B-B14F-4D97-AF65-F5344CB8AC3E}">
        <p14:creationId xmlns:p14="http://schemas.microsoft.com/office/powerpoint/2010/main" val="12753330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7.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DFEBFE-FC74-23CF-C0BC-FB8E167AA413}"/>
              </a:ext>
            </a:extLst>
          </p:cNvPr>
          <p:cNvSpPr>
            <a:spLocks noGrp="1"/>
          </p:cNvSpPr>
          <p:nvPr>
            <p:ph type="title"/>
          </p:nvPr>
        </p:nvSpPr>
        <p:spPr>
          <a:xfrm>
            <a:off x="657224" y="499533"/>
            <a:ext cx="10772775" cy="1441135"/>
          </a:xfrm>
        </p:spPr>
        <p:txBody>
          <a:bodyPr>
            <a:normAutofit/>
          </a:bodyPr>
          <a:lstStyle/>
          <a:p>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5. MG (gov)</a:t>
            </a:r>
          </a:p>
        </p:txBody>
      </p:sp>
      <p:sp>
        <p:nvSpPr>
          <p:cNvPr id="3" name="Content Placeholder 2">
            <a:extLst>
              <a:ext uri="{FF2B5EF4-FFF2-40B4-BE49-F238E27FC236}">
                <a16:creationId xmlns:a16="http://schemas.microsoft.com/office/drawing/2014/main" id="{80290865-12D5-0D80-2C41-DBB33F04B2B0}"/>
              </a:ext>
            </a:extLst>
          </p:cNvPr>
          <p:cNvSpPr>
            <a:spLocks noGrp="1"/>
          </p:cNvSpPr>
          <p:nvPr>
            <p:ph idx="1"/>
          </p:nvPr>
        </p:nvSpPr>
        <p:spPr>
          <a:xfrm>
            <a:off x="676656" y="2198450"/>
            <a:ext cx="10990150" cy="4216417"/>
          </a:xfrm>
        </p:spPr>
        <p:txBody>
          <a:bodyPr>
            <a:normAutofit/>
          </a:bodyPr>
          <a:lstStyle/>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LIGHT DEFEND: Briefly and LIGHTLY support PMC and DPM </a:t>
            </a:r>
            <a:r>
              <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rPr>
              <a:t>stating your view of the debate and how it needs your input</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NEW MATERIAL: </a:t>
            </a:r>
            <a:r>
              <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rPr>
              <a:t>(contentions usually with problem, topic solves problem, impact of solving the problem)</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RESPOND TO THE DLO </a:t>
            </a:r>
            <a:r>
              <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rPr>
              <a:t>(respond to the DLO’s new material and lightly the LOC material)</a:t>
            </a:r>
          </a:p>
          <a:p>
            <a:endPar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dirty="0"/>
          </a:p>
        </p:txBody>
      </p:sp>
    </p:spTree>
    <p:extLst>
      <p:ext uri="{BB962C8B-B14F-4D97-AF65-F5344CB8AC3E}">
        <p14:creationId xmlns:p14="http://schemas.microsoft.com/office/powerpoint/2010/main" val="31712919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7F87CD-4280-497C-BA9D-BC0E33CD44D0}"/>
              </a:ext>
            </a:extLst>
          </p:cNvPr>
          <p:cNvSpPr>
            <a:spLocks noGrp="1"/>
          </p:cNvSpPr>
          <p:nvPr>
            <p:ph type="title"/>
          </p:nvPr>
        </p:nvSpPr>
        <p:spPr>
          <a:xfrm>
            <a:off x="474344" y="201149"/>
            <a:ext cx="10772775" cy="886505"/>
          </a:xfrm>
        </p:spPr>
        <p:txBody>
          <a:bodyPr/>
          <a:lstStyle/>
          <a:p>
            <a:r>
              <a:rPr lang="en-US" b="1" dirty="0"/>
              <a:t>LIGHT DEFENDING</a:t>
            </a:r>
          </a:p>
        </p:txBody>
      </p:sp>
      <p:sp>
        <p:nvSpPr>
          <p:cNvPr id="3" name="Content Placeholder 2">
            <a:extLst>
              <a:ext uri="{FF2B5EF4-FFF2-40B4-BE49-F238E27FC236}">
                <a16:creationId xmlns:a16="http://schemas.microsoft.com/office/drawing/2014/main" id="{3B77E64C-3CE7-4C98-9903-8B2C4E24C5EB}"/>
              </a:ext>
            </a:extLst>
          </p:cNvPr>
          <p:cNvSpPr>
            <a:spLocks noGrp="1"/>
          </p:cNvSpPr>
          <p:nvPr>
            <p:ph idx="1"/>
          </p:nvPr>
        </p:nvSpPr>
        <p:spPr>
          <a:xfrm>
            <a:off x="409303" y="1053966"/>
            <a:ext cx="11369040" cy="5519858"/>
          </a:xfrm>
        </p:spPr>
        <p:txBody>
          <a:bodyPr>
            <a:normAutofit/>
          </a:bodyPr>
          <a:lstStyle/>
          <a:p>
            <a:pPr>
              <a:lnSpc>
                <a:spcPct val="120000"/>
              </a:lnSpc>
            </a:pPr>
            <a:r>
              <a:rPr lang="en-US" sz="2800" b="1" dirty="0"/>
              <a:t>Closing teams are on the same side as the opening team on your side.</a:t>
            </a:r>
          </a:p>
          <a:p>
            <a:pPr>
              <a:lnSpc>
                <a:spcPct val="120000"/>
              </a:lnSpc>
            </a:pPr>
            <a:r>
              <a:rPr lang="en-US" sz="2800" b="1" dirty="0"/>
              <a:t>You almost always want to support their arguments.</a:t>
            </a:r>
          </a:p>
          <a:p>
            <a:pPr>
              <a:lnSpc>
                <a:spcPct val="120000"/>
              </a:lnSpc>
            </a:pPr>
            <a:r>
              <a:rPr lang="en-US" sz="2800" b="1" dirty="0"/>
              <a:t>If you don’t—it is called “knifing” and many judges will drop you for that. More on that in future days.</a:t>
            </a:r>
          </a:p>
        </p:txBody>
      </p:sp>
    </p:spTree>
    <p:extLst>
      <p:ext uri="{BB962C8B-B14F-4D97-AF65-F5344CB8AC3E}">
        <p14:creationId xmlns:p14="http://schemas.microsoft.com/office/powerpoint/2010/main" val="309862108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7F87CD-4280-497C-BA9D-BC0E33CD44D0}"/>
              </a:ext>
            </a:extLst>
          </p:cNvPr>
          <p:cNvSpPr>
            <a:spLocks noGrp="1"/>
          </p:cNvSpPr>
          <p:nvPr>
            <p:ph type="title"/>
          </p:nvPr>
        </p:nvSpPr>
        <p:spPr>
          <a:xfrm>
            <a:off x="474344" y="201149"/>
            <a:ext cx="10772775" cy="886505"/>
          </a:xfrm>
        </p:spPr>
        <p:txBody>
          <a:bodyPr/>
          <a:lstStyle/>
          <a:p>
            <a:r>
              <a:rPr lang="en-US" b="1" dirty="0"/>
              <a:t>LIGHT DEFENDING</a:t>
            </a:r>
          </a:p>
        </p:txBody>
      </p:sp>
      <p:sp>
        <p:nvSpPr>
          <p:cNvPr id="3" name="Content Placeholder 2">
            <a:extLst>
              <a:ext uri="{FF2B5EF4-FFF2-40B4-BE49-F238E27FC236}">
                <a16:creationId xmlns:a16="http://schemas.microsoft.com/office/drawing/2014/main" id="{3B77E64C-3CE7-4C98-9903-8B2C4E24C5EB}"/>
              </a:ext>
            </a:extLst>
          </p:cNvPr>
          <p:cNvSpPr>
            <a:spLocks noGrp="1"/>
          </p:cNvSpPr>
          <p:nvPr>
            <p:ph idx="1"/>
          </p:nvPr>
        </p:nvSpPr>
        <p:spPr>
          <a:xfrm>
            <a:off x="409303" y="1053966"/>
            <a:ext cx="11369040" cy="5519858"/>
          </a:xfrm>
        </p:spPr>
        <p:txBody>
          <a:bodyPr>
            <a:normAutofit/>
          </a:bodyPr>
          <a:lstStyle/>
          <a:p>
            <a:pPr>
              <a:lnSpc>
                <a:spcPct val="120000"/>
              </a:lnSpc>
            </a:pPr>
            <a:r>
              <a:rPr lang="en-US" sz="2800" b="1" dirty="0"/>
              <a:t>For now . . . Know that should say something where:</a:t>
            </a:r>
          </a:p>
          <a:p>
            <a:pPr>
              <a:lnSpc>
                <a:spcPct val="120000"/>
              </a:lnSpc>
            </a:pPr>
            <a:r>
              <a:rPr lang="en-US" sz="2800" b="1" dirty="0"/>
              <a:t>You describe their argument (neutrally/slightly positive)</a:t>
            </a:r>
          </a:p>
          <a:p>
            <a:pPr>
              <a:lnSpc>
                <a:spcPct val="120000"/>
              </a:lnSpc>
            </a:pPr>
            <a:r>
              <a:rPr lang="en-US" sz="2800" b="1" dirty="0"/>
              <a:t>You emphasize the new material and focus you will have in the debate</a:t>
            </a:r>
          </a:p>
          <a:p>
            <a:pPr>
              <a:lnSpc>
                <a:spcPct val="120000"/>
              </a:lnSpc>
            </a:pPr>
            <a:r>
              <a:rPr lang="en-US" sz="2800" b="1" dirty="0"/>
              <a:t>EXAMPLE: </a:t>
            </a:r>
          </a:p>
          <a:p>
            <a:pPr>
              <a:lnSpc>
                <a:spcPct val="120000"/>
              </a:lnSpc>
            </a:pPr>
            <a:r>
              <a:rPr lang="en-US" sz="2800" b="1" dirty="0"/>
              <a:t>“The Opening Gov focused on fire threats. What needs to be discussed is global climate change and fire eco-system threats. We will be the team that does that.”</a:t>
            </a:r>
          </a:p>
        </p:txBody>
      </p:sp>
    </p:spTree>
    <p:extLst>
      <p:ext uri="{BB962C8B-B14F-4D97-AF65-F5344CB8AC3E}">
        <p14:creationId xmlns:p14="http://schemas.microsoft.com/office/powerpoint/2010/main" val="72397439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7F87CD-4280-497C-BA9D-BC0E33CD44D0}"/>
              </a:ext>
            </a:extLst>
          </p:cNvPr>
          <p:cNvSpPr>
            <a:spLocks noGrp="1"/>
          </p:cNvSpPr>
          <p:nvPr>
            <p:ph type="title"/>
          </p:nvPr>
        </p:nvSpPr>
        <p:spPr>
          <a:xfrm>
            <a:off x="474344" y="201149"/>
            <a:ext cx="10772775" cy="886505"/>
          </a:xfrm>
        </p:spPr>
        <p:txBody>
          <a:bodyPr/>
          <a:lstStyle/>
          <a:p>
            <a:r>
              <a:rPr lang="en-US" b="1" dirty="0"/>
              <a:t>YOU LIGHT DEFEND NOW</a:t>
            </a:r>
          </a:p>
        </p:txBody>
      </p:sp>
      <p:sp>
        <p:nvSpPr>
          <p:cNvPr id="3" name="Content Placeholder 2">
            <a:extLst>
              <a:ext uri="{FF2B5EF4-FFF2-40B4-BE49-F238E27FC236}">
                <a16:creationId xmlns:a16="http://schemas.microsoft.com/office/drawing/2014/main" id="{3B77E64C-3CE7-4C98-9903-8B2C4E24C5EB}"/>
              </a:ext>
            </a:extLst>
          </p:cNvPr>
          <p:cNvSpPr>
            <a:spLocks noGrp="1"/>
          </p:cNvSpPr>
          <p:nvPr>
            <p:ph idx="1"/>
          </p:nvPr>
        </p:nvSpPr>
        <p:spPr>
          <a:xfrm>
            <a:off x="409303" y="1566862"/>
            <a:ext cx="11369040" cy="5006961"/>
          </a:xfrm>
        </p:spPr>
        <p:txBody>
          <a:bodyPr>
            <a:normAutofit/>
          </a:bodyPr>
          <a:lstStyle/>
          <a:p>
            <a:pPr>
              <a:lnSpc>
                <a:spcPct val="120000"/>
              </a:lnSpc>
            </a:pPr>
            <a:r>
              <a:rPr lang="en-US" sz="2800" b="1" dirty="0"/>
              <a:t>You had a Prop Contention for Price Caps (back in the PMC)</a:t>
            </a:r>
          </a:p>
          <a:p>
            <a:pPr>
              <a:lnSpc>
                <a:spcPct val="120000"/>
              </a:lnSpc>
            </a:pPr>
            <a:r>
              <a:rPr lang="en-US" sz="2800" b="1" dirty="0"/>
              <a:t>Now, think of another New Material Contention</a:t>
            </a:r>
          </a:p>
          <a:p>
            <a:pPr>
              <a:lnSpc>
                <a:spcPct val="120000"/>
              </a:lnSpc>
            </a:pPr>
            <a:r>
              <a:rPr lang="en-US" sz="2800" b="1" dirty="0"/>
              <a:t>Lightly Defend by . . . </a:t>
            </a:r>
          </a:p>
          <a:p>
            <a:pPr lvl="3">
              <a:lnSpc>
                <a:spcPct val="120000"/>
              </a:lnSpc>
            </a:pPr>
            <a:r>
              <a:rPr lang="en-US" sz="2800" b="1" dirty="0"/>
              <a:t>--state a neutral/slightly positive description of your PMC prop contention</a:t>
            </a:r>
          </a:p>
          <a:p>
            <a:pPr lvl="3">
              <a:lnSpc>
                <a:spcPct val="120000"/>
              </a:lnSpc>
            </a:pPr>
            <a:r>
              <a:rPr lang="en-US" sz="2800" b="1" dirty="0"/>
              <a:t>--Then, argue for your new material/new contention that you are presenting now in the MG.</a:t>
            </a:r>
          </a:p>
        </p:txBody>
      </p:sp>
    </p:spTree>
    <p:extLst>
      <p:ext uri="{BB962C8B-B14F-4D97-AF65-F5344CB8AC3E}">
        <p14:creationId xmlns:p14="http://schemas.microsoft.com/office/powerpoint/2010/main" val="263769284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1.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DFEBFE-FC74-23CF-C0BC-FB8E167AA413}"/>
              </a:ext>
            </a:extLst>
          </p:cNvPr>
          <p:cNvSpPr>
            <a:spLocks noGrp="1"/>
          </p:cNvSpPr>
          <p:nvPr>
            <p:ph type="title"/>
          </p:nvPr>
        </p:nvSpPr>
        <p:spPr>
          <a:xfrm>
            <a:off x="657224" y="499533"/>
            <a:ext cx="10772775" cy="1441135"/>
          </a:xfrm>
        </p:spPr>
        <p:txBody>
          <a:bodyPr>
            <a:normAutofit/>
          </a:bodyPr>
          <a:lstStyle/>
          <a:p>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6. MO (</a:t>
            </a:r>
            <a:r>
              <a:rPr lang="en-US" b="1" dirty="0" err="1">
                <a:solidFill>
                  <a:schemeClr val="bg1"/>
                </a:solidFill>
                <a:latin typeface="Tahoma" panose="020B0604030504040204" pitchFamily="34" charset="0"/>
                <a:ea typeface="Tahoma" panose="020B0604030504040204" pitchFamily="34" charset="0"/>
                <a:cs typeface="Tahoma" panose="020B0604030504040204" pitchFamily="34" charset="0"/>
              </a:rPr>
              <a:t>opp</a:t>
            </a:r>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a:t>
            </a:r>
          </a:p>
        </p:txBody>
      </p:sp>
      <p:sp>
        <p:nvSpPr>
          <p:cNvPr id="3" name="Content Placeholder 2">
            <a:extLst>
              <a:ext uri="{FF2B5EF4-FFF2-40B4-BE49-F238E27FC236}">
                <a16:creationId xmlns:a16="http://schemas.microsoft.com/office/drawing/2014/main" id="{80290865-12D5-0D80-2C41-DBB33F04B2B0}"/>
              </a:ext>
            </a:extLst>
          </p:cNvPr>
          <p:cNvSpPr>
            <a:spLocks noGrp="1"/>
          </p:cNvSpPr>
          <p:nvPr>
            <p:ph idx="1"/>
          </p:nvPr>
        </p:nvSpPr>
        <p:spPr>
          <a:xfrm>
            <a:off x="676656" y="2198450"/>
            <a:ext cx="10990150" cy="4216417"/>
          </a:xfrm>
        </p:spPr>
        <p:txBody>
          <a:bodyPr>
            <a:normAutofit/>
          </a:bodyPr>
          <a:lstStyle/>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LIGHT DEFEND: Briefly and LIGHTLY support LO and DLO stating your view of the debate and how it needs your input</a:t>
            </a:r>
            <a:endPar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New Material </a:t>
            </a:r>
            <a:r>
              <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rPr>
              <a:t>(new contentions usually showing the topic is harmful/bad/untrue and the impact of this)</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Respond to MG </a:t>
            </a:r>
            <a:r>
              <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rPr>
              <a:t>(respond to the MG’s new material and lightly the PMC/DPM material)</a:t>
            </a:r>
          </a:p>
          <a:p>
            <a:endPar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dirty="0"/>
          </a:p>
        </p:txBody>
      </p:sp>
    </p:spTree>
    <p:extLst>
      <p:ext uri="{BB962C8B-B14F-4D97-AF65-F5344CB8AC3E}">
        <p14:creationId xmlns:p14="http://schemas.microsoft.com/office/powerpoint/2010/main" val="274462114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2.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DFEBFE-FC74-23CF-C0BC-FB8E167AA413}"/>
              </a:ext>
            </a:extLst>
          </p:cNvPr>
          <p:cNvSpPr>
            <a:spLocks noGrp="1"/>
          </p:cNvSpPr>
          <p:nvPr>
            <p:ph type="title"/>
          </p:nvPr>
        </p:nvSpPr>
        <p:spPr>
          <a:xfrm>
            <a:off x="657224" y="499533"/>
            <a:ext cx="10772775" cy="1441135"/>
          </a:xfrm>
        </p:spPr>
        <p:txBody>
          <a:bodyPr>
            <a:normAutofit/>
          </a:bodyPr>
          <a:lstStyle/>
          <a:p>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7. Gov Whip</a:t>
            </a:r>
          </a:p>
        </p:txBody>
      </p:sp>
      <p:sp>
        <p:nvSpPr>
          <p:cNvPr id="3" name="Content Placeholder 2">
            <a:extLst>
              <a:ext uri="{FF2B5EF4-FFF2-40B4-BE49-F238E27FC236}">
                <a16:creationId xmlns:a16="http://schemas.microsoft.com/office/drawing/2014/main" id="{80290865-12D5-0D80-2C41-DBB33F04B2B0}"/>
              </a:ext>
            </a:extLst>
          </p:cNvPr>
          <p:cNvSpPr>
            <a:spLocks noGrp="1"/>
          </p:cNvSpPr>
          <p:nvPr>
            <p:ph idx="1"/>
          </p:nvPr>
        </p:nvSpPr>
        <p:spPr>
          <a:xfrm>
            <a:off x="676656" y="2198450"/>
            <a:ext cx="10990150" cy="4216417"/>
          </a:xfrm>
        </p:spPr>
        <p:txBody>
          <a:bodyPr>
            <a:normAutofit/>
          </a:bodyPr>
          <a:lstStyle/>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No NEW Arguments except to respond to the MO</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Respond to the MO’s new material</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List out and defend the Issues/Key Arguments that show the Topic/Motion should be supported</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HEAVILY emphasize your MG partner’s new material and why it is the best supported and most impactful.</a:t>
            </a:r>
            <a:endPar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dirty="0"/>
          </a:p>
        </p:txBody>
      </p:sp>
    </p:spTree>
    <p:extLst>
      <p:ext uri="{BB962C8B-B14F-4D97-AF65-F5344CB8AC3E}">
        <p14:creationId xmlns:p14="http://schemas.microsoft.com/office/powerpoint/2010/main" val="310529931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7F87CD-4280-497C-BA9D-BC0E33CD44D0}"/>
              </a:ext>
            </a:extLst>
          </p:cNvPr>
          <p:cNvSpPr>
            <a:spLocks noGrp="1"/>
          </p:cNvSpPr>
          <p:nvPr>
            <p:ph type="title"/>
          </p:nvPr>
        </p:nvSpPr>
        <p:spPr>
          <a:xfrm>
            <a:off x="474344" y="201149"/>
            <a:ext cx="10772775" cy="886505"/>
          </a:xfrm>
        </p:spPr>
        <p:txBody>
          <a:bodyPr/>
          <a:lstStyle/>
          <a:p>
            <a:r>
              <a:rPr lang="en-US" b="1" dirty="0"/>
              <a:t>WHIP IT!</a:t>
            </a:r>
          </a:p>
        </p:txBody>
      </p:sp>
      <p:sp>
        <p:nvSpPr>
          <p:cNvPr id="3" name="Content Placeholder 2">
            <a:extLst>
              <a:ext uri="{FF2B5EF4-FFF2-40B4-BE49-F238E27FC236}">
                <a16:creationId xmlns:a16="http://schemas.microsoft.com/office/drawing/2014/main" id="{3B77E64C-3CE7-4C98-9903-8B2C4E24C5EB}"/>
              </a:ext>
            </a:extLst>
          </p:cNvPr>
          <p:cNvSpPr>
            <a:spLocks noGrp="1"/>
          </p:cNvSpPr>
          <p:nvPr>
            <p:ph idx="1"/>
          </p:nvPr>
        </p:nvSpPr>
        <p:spPr>
          <a:xfrm>
            <a:off x="409303" y="1566862"/>
            <a:ext cx="11369040" cy="5006961"/>
          </a:xfrm>
        </p:spPr>
        <p:txBody>
          <a:bodyPr>
            <a:normAutofit/>
          </a:bodyPr>
          <a:lstStyle/>
          <a:p>
            <a:pPr>
              <a:lnSpc>
                <a:spcPct val="120000"/>
              </a:lnSpc>
            </a:pPr>
            <a:r>
              <a:rPr lang="en-US" sz="2800" b="1" dirty="0"/>
              <a:t>State the Main Reasons/New Material supporting your team in the debate.</a:t>
            </a:r>
          </a:p>
          <a:p>
            <a:pPr>
              <a:lnSpc>
                <a:spcPct val="120000"/>
              </a:lnSpc>
            </a:pPr>
            <a:r>
              <a:rPr lang="en-US" sz="2800" b="1" dirty="0"/>
              <a:t>So, the main reasons are usually based on the new material. Pick the strongest/best ones to address AND ESPECIALLY EMPHASIZE THE NEW MATERIAL YOUR PARTNER JUST PRESENTED.</a:t>
            </a:r>
          </a:p>
          <a:p>
            <a:pPr>
              <a:lnSpc>
                <a:spcPct val="120000"/>
              </a:lnSpc>
            </a:pPr>
            <a:r>
              <a:rPr lang="en-US" sz="2800" b="1" dirty="0"/>
              <a:t>Defend your stance on these issues.</a:t>
            </a:r>
          </a:p>
        </p:txBody>
      </p:sp>
    </p:spTree>
    <p:extLst>
      <p:ext uri="{BB962C8B-B14F-4D97-AF65-F5344CB8AC3E}">
        <p14:creationId xmlns:p14="http://schemas.microsoft.com/office/powerpoint/2010/main" val="213810536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7F87CD-4280-497C-BA9D-BC0E33CD44D0}"/>
              </a:ext>
            </a:extLst>
          </p:cNvPr>
          <p:cNvSpPr>
            <a:spLocks noGrp="1"/>
          </p:cNvSpPr>
          <p:nvPr>
            <p:ph type="title"/>
          </p:nvPr>
        </p:nvSpPr>
        <p:spPr>
          <a:xfrm>
            <a:off x="474344" y="201149"/>
            <a:ext cx="10772775" cy="886505"/>
          </a:xfrm>
        </p:spPr>
        <p:txBody>
          <a:bodyPr/>
          <a:lstStyle/>
          <a:p>
            <a:r>
              <a:rPr lang="en-US" b="1" dirty="0"/>
              <a:t>WHIP IT!</a:t>
            </a:r>
          </a:p>
        </p:txBody>
      </p:sp>
      <p:sp>
        <p:nvSpPr>
          <p:cNvPr id="3" name="Content Placeholder 2">
            <a:extLst>
              <a:ext uri="{FF2B5EF4-FFF2-40B4-BE49-F238E27FC236}">
                <a16:creationId xmlns:a16="http://schemas.microsoft.com/office/drawing/2014/main" id="{3B77E64C-3CE7-4C98-9903-8B2C4E24C5EB}"/>
              </a:ext>
            </a:extLst>
          </p:cNvPr>
          <p:cNvSpPr>
            <a:spLocks noGrp="1"/>
          </p:cNvSpPr>
          <p:nvPr>
            <p:ph idx="1"/>
          </p:nvPr>
        </p:nvSpPr>
        <p:spPr>
          <a:xfrm>
            <a:off x="409303" y="1290638"/>
            <a:ext cx="11369040" cy="5283185"/>
          </a:xfrm>
        </p:spPr>
        <p:txBody>
          <a:bodyPr>
            <a:normAutofit fontScale="92500" lnSpcReduction="20000"/>
          </a:bodyPr>
          <a:lstStyle/>
          <a:p>
            <a:pPr>
              <a:lnSpc>
                <a:spcPct val="120000"/>
              </a:lnSpc>
            </a:pPr>
            <a:r>
              <a:rPr lang="en-US" sz="2800" b="1" dirty="0"/>
              <a:t>FIRST, We showed Forest Thinning is needed to combat climate change. We showed it can reduce horrible environmental impacts, is critical to the eco-system, and prevent species extinction.</a:t>
            </a:r>
          </a:p>
          <a:p>
            <a:pPr>
              <a:lnSpc>
                <a:spcPct val="120000"/>
              </a:lnSpc>
            </a:pPr>
            <a:r>
              <a:rPr lang="en-US" sz="2800" b="1" dirty="0"/>
              <a:t>The opening team’s arguments about preventing fires is important but it does not get at the world altering changes brought on by global climate change.</a:t>
            </a:r>
          </a:p>
          <a:p>
            <a:pPr>
              <a:lnSpc>
                <a:spcPct val="120000"/>
              </a:lnSpc>
            </a:pPr>
            <a:r>
              <a:rPr lang="en-US" sz="2800" b="1" dirty="0"/>
              <a:t>SECOND, We also showed that Forest Thinning does not have big costs—it would be a VERY small slice of the government’s budget. Indeed, as we showed, this wise spending spurs jobs and eco friendly economic development. And even with the cost—it is worth it to stop the terrible consequences of global climate change on our nation’s forests.</a:t>
            </a:r>
          </a:p>
        </p:txBody>
      </p:sp>
    </p:spTree>
    <p:extLst>
      <p:ext uri="{BB962C8B-B14F-4D97-AF65-F5344CB8AC3E}">
        <p14:creationId xmlns:p14="http://schemas.microsoft.com/office/powerpoint/2010/main" val="28648264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7F87CD-4280-497C-BA9D-BC0E33CD44D0}"/>
              </a:ext>
            </a:extLst>
          </p:cNvPr>
          <p:cNvSpPr>
            <a:spLocks noGrp="1"/>
          </p:cNvSpPr>
          <p:nvPr>
            <p:ph type="title"/>
          </p:nvPr>
        </p:nvSpPr>
        <p:spPr>
          <a:xfrm>
            <a:off x="474344" y="201149"/>
            <a:ext cx="10772775" cy="886505"/>
          </a:xfrm>
        </p:spPr>
        <p:txBody>
          <a:bodyPr/>
          <a:lstStyle/>
          <a:p>
            <a:r>
              <a:rPr lang="en-US" b="1" dirty="0"/>
              <a:t>NOW YOU DO IT</a:t>
            </a:r>
          </a:p>
        </p:txBody>
      </p:sp>
      <p:sp>
        <p:nvSpPr>
          <p:cNvPr id="3" name="Content Placeholder 2">
            <a:extLst>
              <a:ext uri="{FF2B5EF4-FFF2-40B4-BE49-F238E27FC236}">
                <a16:creationId xmlns:a16="http://schemas.microsoft.com/office/drawing/2014/main" id="{3B77E64C-3CE7-4C98-9903-8B2C4E24C5EB}"/>
              </a:ext>
            </a:extLst>
          </p:cNvPr>
          <p:cNvSpPr>
            <a:spLocks noGrp="1"/>
          </p:cNvSpPr>
          <p:nvPr>
            <p:ph idx="1"/>
          </p:nvPr>
        </p:nvSpPr>
        <p:spPr>
          <a:xfrm>
            <a:off x="409303" y="1290638"/>
            <a:ext cx="11369040" cy="5283185"/>
          </a:xfrm>
        </p:spPr>
        <p:txBody>
          <a:bodyPr>
            <a:normAutofit/>
          </a:bodyPr>
          <a:lstStyle/>
          <a:p>
            <a:pPr>
              <a:lnSpc>
                <a:spcPct val="120000"/>
              </a:lnSpc>
            </a:pPr>
            <a:r>
              <a:rPr lang="en-US" sz="2800" b="1" dirty="0"/>
              <a:t>Whip 2 key arguments from your debate arguments you have been working on in class today.</a:t>
            </a:r>
          </a:p>
        </p:txBody>
      </p:sp>
    </p:spTree>
    <p:extLst>
      <p:ext uri="{BB962C8B-B14F-4D97-AF65-F5344CB8AC3E}">
        <p14:creationId xmlns:p14="http://schemas.microsoft.com/office/powerpoint/2010/main" val="87007307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6.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DFEBFE-FC74-23CF-C0BC-FB8E167AA413}"/>
              </a:ext>
            </a:extLst>
          </p:cNvPr>
          <p:cNvSpPr>
            <a:spLocks noGrp="1"/>
          </p:cNvSpPr>
          <p:nvPr>
            <p:ph type="title"/>
          </p:nvPr>
        </p:nvSpPr>
        <p:spPr>
          <a:xfrm>
            <a:off x="657224" y="499533"/>
            <a:ext cx="10772775" cy="1441135"/>
          </a:xfrm>
        </p:spPr>
        <p:txBody>
          <a:bodyPr>
            <a:normAutofit/>
          </a:bodyPr>
          <a:lstStyle/>
          <a:p>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8. Opp Whip</a:t>
            </a:r>
          </a:p>
        </p:txBody>
      </p:sp>
      <p:sp>
        <p:nvSpPr>
          <p:cNvPr id="3" name="Content Placeholder 2">
            <a:extLst>
              <a:ext uri="{FF2B5EF4-FFF2-40B4-BE49-F238E27FC236}">
                <a16:creationId xmlns:a16="http://schemas.microsoft.com/office/drawing/2014/main" id="{80290865-12D5-0D80-2C41-DBB33F04B2B0}"/>
              </a:ext>
            </a:extLst>
          </p:cNvPr>
          <p:cNvSpPr>
            <a:spLocks noGrp="1"/>
          </p:cNvSpPr>
          <p:nvPr>
            <p:ph idx="1"/>
          </p:nvPr>
        </p:nvSpPr>
        <p:spPr>
          <a:xfrm>
            <a:off x="676656" y="2198450"/>
            <a:ext cx="10990150" cy="4216417"/>
          </a:xfrm>
        </p:spPr>
        <p:txBody>
          <a:bodyPr>
            <a:normAutofit lnSpcReduction="10000"/>
          </a:bodyPr>
          <a:lstStyle/>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No NEW Arguments except to respond to the Gov Whip</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List out and defend the Issues/Key Arguments that show the Topic/Motion should be rejected</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Respond/Defend your case against the Gov Whip’s arguments</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HEAVILY emphasize </a:t>
            </a:r>
            <a:r>
              <a:rPr lang="en-US" sz="3200" b="1">
                <a:solidFill>
                  <a:schemeClr val="bg1"/>
                </a:solidFill>
                <a:latin typeface="Tahoma" panose="020B0604030504040204" pitchFamily="34" charset="0"/>
                <a:ea typeface="Tahoma" panose="020B0604030504040204" pitchFamily="34" charset="0"/>
                <a:cs typeface="Tahoma" panose="020B0604030504040204" pitchFamily="34" charset="0"/>
              </a:rPr>
              <a:t>your MO </a:t>
            </a:r>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partner’s new material and why it is the best supported and most impactful.</a:t>
            </a:r>
            <a:endPar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dirty="0"/>
          </a:p>
        </p:txBody>
      </p:sp>
    </p:spTree>
    <p:extLst>
      <p:ext uri="{BB962C8B-B14F-4D97-AF65-F5344CB8AC3E}">
        <p14:creationId xmlns:p14="http://schemas.microsoft.com/office/powerpoint/2010/main" val="344622485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809FA1D-E940-BC88-BB07-40B478F3CF65}"/>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8B5B2C04-3E25-CBE1-6376-AE05702DCC16}"/>
              </a:ext>
            </a:extLst>
          </p:cNvPr>
          <p:cNvSpPr>
            <a:spLocks noGrp="1"/>
          </p:cNvSpPr>
          <p:nvPr>
            <p:ph idx="1"/>
          </p:nvPr>
        </p:nvSpPr>
        <p:spPr/>
        <p:txBody>
          <a:bodyPr/>
          <a:lstStyle/>
          <a:p>
            <a:endParaRPr lang="en-US"/>
          </a:p>
        </p:txBody>
      </p:sp>
    </p:spTree>
    <p:extLst>
      <p:ext uri="{BB962C8B-B14F-4D97-AF65-F5344CB8AC3E}">
        <p14:creationId xmlns:p14="http://schemas.microsoft.com/office/powerpoint/2010/main" val="2985900260"/>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DFEBFE-FC74-23CF-C0BC-FB8E167AA413}"/>
              </a:ext>
            </a:extLst>
          </p:cNvPr>
          <p:cNvSpPr>
            <a:spLocks noGrp="1"/>
          </p:cNvSpPr>
          <p:nvPr>
            <p:ph type="title"/>
          </p:nvPr>
        </p:nvSpPr>
        <p:spPr>
          <a:xfrm>
            <a:off x="657224" y="499533"/>
            <a:ext cx="10772775" cy="1441135"/>
          </a:xfrm>
        </p:spPr>
        <p:txBody>
          <a:bodyPr>
            <a:normAutofit/>
          </a:bodyPr>
          <a:lstStyle/>
          <a:p>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POIS</a:t>
            </a:r>
          </a:p>
        </p:txBody>
      </p:sp>
      <p:sp>
        <p:nvSpPr>
          <p:cNvPr id="3" name="Content Placeholder 2">
            <a:extLst>
              <a:ext uri="{FF2B5EF4-FFF2-40B4-BE49-F238E27FC236}">
                <a16:creationId xmlns:a16="http://schemas.microsoft.com/office/drawing/2014/main" id="{80290865-12D5-0D80-2C41-DBB33F04B2B0}"/>
              </a:ext>
            </a:extLst>
          </p:cNvPr>
          <p:cNvSpPr>
            <a:spLocks noGrp="1"/>
          </p:cNvSpPr>
          <p:nvPr>
            <p:ph idx="1"/>
          </p:nvPr>
        </p:nvSpPr>
        <p:spPr>
          <a:xfrm>
            <a:off x="676656" y="2198450"/>
            <a:ext cx="10990150" cy="4216417"/>
          </a:xfrm>
        </p:spPr>
        <p:txBody>
          <a:bodyPr>
            <a:normAutofit/>
          </a:bodyPr>
          <a:lstStyle/>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Points of Information</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You ask the speaker a question or make an argument</a:t>
            </a:r>
          </a:p>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The speaker responds</a:t>
            </a:r>
          </a:p>
          <a:p>
            <a:endParaRPr lang="en-US" sz="28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dirty="0"/>
          </a:p>
        </p:txBody>
      </p:sp>
    </p:spTree>
    <p:extLst>
      <p:ext uri="{BB962C8B-B14F-4D97-AF65-F5344CB8AC3E}">
        <p14:creationId xmlns:p14="http://schemas.microsoft.com/office/powerpoint/2010/main" val="23490172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9.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7F87CD-4280-497C-BA9D-BC0E33CD44D0}"/>
              </a:ext>
            </a:extLst>
          </p:cNvPr>
          <p:cNvSpPr>
            <a:spLocks noGrp="1"/>
          </p:cNvSpPr>
          <p:nvPr>
            <p:ph type="title"/>
          </p:nvPr>
        </p:nvSpPr>
        <p:spPr>
          <a:xfrm>
            <a:off x="1202919" y="284176"/>
            <a:ext cx="10462212" cy="1508760"/>
          </a:xfrm>
        </p:spPr>
        <p:txBody>
          <a:bodyPr/>
          <a:lstStyle/>
          <a:p>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POINTS OF INFORMATION</a:t>
            </a:r>
          </a:p>
        </p:txBody>
      </p:sp>
      <p:sp>
        <p:nvSpPr>
          <p:cNvPr id="3" name="Content Placeholder 2">
            <a:extLst>
              <a:ext uri="{FF2B5EF4-FFF2-40B4-BE49-F238E27FC236}">
                <a16:creationId xmlns:a16="http://schemas.microsoft.com/office/drawing/2014/main" id="{3B77E64C-3CE7-4C98-9903-8B2C4E24C5EB}"/>
              </a:ext>
            </a:extLst>
          </p:cNvPr>
          <p:cNvSpPr>
            <a:spLocks noGrp="1"/>
          </p:cNvSpPr>
          <p:nvPr>
            <p:ph idx="1"/>
          </p:nvPr>
        </p:nvSpPr>
        <p:spPr>
          <a:xfrm>
            <a:off x="1202919" y="2011680"/>
            <a:ext cx="9939698" cy="4206240"/>
          </a:xfrm>
        </p:spPr>
        <p:txBody>
          <a:bodyPr>
            <a:normAutofit/>
          </a:bodyPr>
          <a:lstStyle/>
          <a:p>
            <a:r>
              <a:rPr lang="en-US" sz="3600" dirty="0">
                <a:solidFill>
                  <a:schemeClr val="bg1"/>
                </a:solidFill>
              </a:rPr>
              <a:t>During each speech, you can and should . . . </a:t>
            </a:r>
          </a:p>
          <a:p>
            <a:r>
              <a:rPr lang="en-US" sz="3600" dirty="0">
                <a:solidFill>
                  <a:schemeClr val="bg1"/>
                </a:solidFill>
              </a:rPr>
              <a:t>Ask questions</a:t>
            </a:r>
          </a:p>
          <a:p>
            <a:r>
              <a:rPr lang="en-US" sz="3600" dirty="0">
                <a:solidFill>
                  <a:schemeClr val="bg1"/>
                </a:solidFill>
              </a:rPr>
              <a:t>Make points</a:t>
            </a:r>
          </a:p>
          <a:p>
            <a:r>
              <a:rPr lang="en-US" sz="3600" dirty="0">
                <a:solidFill>
                  <a:schemeClr val="bg1"/>
                </a:solidFill>
              </a:rPr>
              <a:t>When recognized by an opponent giving a speech.</a:t>
            </a:r>
          </a:p>
        </p:txBody>
      </p:sp>
    </p:spTree>
    <p:extLst>
      <p:ext uri="{BB962C8B-B14F-4D97-AF65-F5344CB8AC3E}">
        <p14:creationId xmlns:p14="http://schemas.microsoft.com/office/powerpoint/2010/main" val="148181718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0.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7F87CD-4280-497C-BA9D-BC0E33CD44D0}"/>
              </a:ext>
            </a:extLst>
          </p:cNvPr>
          <p:cNvSpPr>
            <a:spLocks noGrp="1"/>
          </p:cNvSpPr>
          <p:nvPr>
            <p:ph type="title"/>
          </p:nvPr>
        </p:nvSpPr>
        <p:spPr/>
        <p:txBody>
          <a:bodyPr/>
          <a:lstStyle/>
          <a:p>
            <a:r>
              <a:rPr lang="en-US" b="1" dirty="0">
                <a:solidFill>
                  <a:schemeClr val="bg1"/>
                </a:solidFill>
              </a:rPr>
              <a:t>SIMPLE POI PRACTICE . . . </a:t>
            </a:r>
          </a:p>
        </p:txBody>
      </p:sp>
      <p:sp>
        <p:nvSpPr>
          <p:cNvPr id="3" name="Content Placeholder 2">
            <a:extLst>
              <a:ext uri="{FF2B5EF4-FFF2-40B4-BE49-F238E27FC236}">
                <a16:creationId xmlns:a16="http://schemas.microsoft.com/office/drawing/2014/main" id="{3B77E64C-3CE7-4C98-9903-8B2C4E24C5EB}"/>
              </a:ext>
            </a:extLst>
          </p:cNvPr>
          <p:cNvSpPr>
            <a:spLocks noGrp="1"/>
          </p:cNvSpPr>
          <p:nvPr>
            <p:ph idx="1"/>
          </p:nvPr>
        </p:nvSpPr>
        <p:spPr>
          <a:xfrm>
            <a:off x="615091" y="2083525"/>
            <a:ext cx="11134950" cy="4206240"/>
          </a:xfrm>
        </p:spPr>
        <p:txBody>
          <a:bodyPr>
            <a:normAutofit fontScale="92500" lnSpcReduction="10000"/>
          </a:bodyPr>
          <a:lstStyle/>
          <a:p>
            <a:r>
              <a:rPr lang="en-US" sz="3600" dirty="0">
                <a:solidFill>
                  <a:schemeClr val="bg1"/>
                </a:solidFill>
              </a:rPr>
              <a:t>One person presents an argument (not a contention)</a:t>
            </a:r>
          </a:p>
          <a:p>
            <a:r>
              <a:rPr lang="en-US" sz="3600" dirty="0">
                <a:solidFill>
                  <a:schemeClr val="bg1"/>
                </a:solidFill>
              </a:rPr>
              <a:t>Another person does a POI</a:t>
            </a:r>
          </a:p>
          <a:p>
            <a:r>
              <a:rPr lang="en-US" sz="3600" dirty="0">
                <a:solidFill>
                  <a:schemeClr val="bg1"/>
                </a:solidFill>
              </a:rPr>
              <a:t>IN PERSON: Initiate a POI by standing up</a:t>
            </a:r>
          </a:p>
          <a:p>
            <a:r>
              <a:rPr lang="en-US" sz="3600" dirty="0">
                <a:solidFill>
                  <a:schemeClr val="bg1"/>
                </a:solidFill>
              </a:rPr>
              <a:t>ONLINE: Initiate a POI by clicking the POI button in </a:t>
            </a:r>
            <a:r>
              <a:rPr lang="en-US" sz="3600" dirty="0" err="1">
                <a:solidFill>
                  <a:schemeClr val="bg1"/>
                </a:solidFill>
              </a:rPr>
              <a:t>Yaatly</a:t>
            </a:r>
            <a:r>
              <a:rPr lang="en-US" sz="3600">
                <a:solidFill>
                  <a:schemeClr val="bg1"/>
                </a:solidFill>
              </a:rPr>
              <a:t>.</a:t>
            </a:r>
            <a:endParaRPr lang="en-US" sz="3600" dirty="0">
              <a:solidFill>
                <a:schemeClr val="bg1"/>
              </a:solidFill>
            </a:endParaRPr>
          </a:p>
          <a:p>
            <a:r>
              <a:rPr lang="en-US" sz="3600" dirty="0">
                <a:solidFill>
                  <a:schemeClr val="bg1"/>
                </a:solidFill>
              </a:rPr>
              <a:t>The presenter answers the POI.</a:t>
            </a:r>
          </a:p>
          <a:p>
            <a:r>
              <a:rPr lang="en-US" sz="3600" dirty="0">
                <a:solidFill>
                  <a:schemeClr val="bg1"/>
                </a:solidFill>
              </a:rPr>
              <a:t>Then go to the next person’s argument with a new POI and answer.</a:t>
            </a:r>
          </a:p>
        </p:txBody>
      </p:sp>
    </p:spTree>
    <p:extLst>
      <p:ext uri="{BB962C8B-B14F-4D97-AF65-F5344CB8AC3E}">
        <p14:creationId xmlns:p14="http://schemas.microsoft.com/office/powerpoint/2010/main" val="420050731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1.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7F87CD-4280-497C-BA9D-BC0E33CD44D0}"/>
              </a:ext>
            </a:extLst>
          </p:cNvPr>
          <p:cNvSpPr>
            <a:spLocks noGrp="1"/>
          </p:cNvSpPr>
          <p:nvPr>
            <p:ph type="title"/>
          </p:nvPr>
        </p:nvSpPr>
        <p:spPr>
          <a:xfrm>
            <a:off x="1202919" y="284176"/>
            <a:ext cx="10462212" cy="1508760"/>
          </a:xfrm>
        </p:spPr>
        <p:txBody>
          <a:bodyPr/>
          <a:lstStyle/>
          <a:p>
            <a:r>
              <a:rPr lang="en-US" b="1" dirty="0">
                <a:solidFill>
                  <a:schemeClr val="bg1"/>
                </a:solidFill>
              </a:rPr>
              <a:t>RULES AND TIPS OF POI’S</a:t>
            </a:r>
          </a:p>
        </p:txBody>
      </p:sp>
      <p:sp>
        <p:nvSpPr>
          <p:cNvPr id="3" name="Content Placeholder 2">
            <a:extLst>
              <a:ext uri="{FF2B5EF4-FFF2-40B4-BE49-F238E27FC236}">
                <a16:creationId xmlns:a16="http://schemas.microsoft.com/office/drawing/2014/main" id="{3B77E64C-3CE7-4C98-9903-8B2C4E24C5EB}"/>
              </a:ext>
            </a:extLst>
          </p:cNvPr>
          <p:cNvSpPr>
            <a:spLocks noGrp="1"/>
          </p:cNvSpPr>
          <p:nvPr>
            <p:ph idx="1"/>
          </p:nvPr>
        </p:nvSpPr>
        <p:spPr>
          <a:xfrm>
            <a:off x="1202919" y="2011680"/>
            <a:ext cx="9939698" cy="4206240"/>
          </a:xfrm>
        </p:spPr>
        <p:txBody>
          <a:bodyPr>
            <a:normAutofit/>
          </a:bodyPr>
          <a:lstStyle/>
          <a:p>
            <a:r>
              <a:rPr lang="en-US" sz="3600" dirty="0">
                <a:solidFill>
                  <a:schemeClr val="bg1"/>
                </a:solidFill>
              </a:rPr>
              <a:t>Let’s advance our POI skills and knowledge . . . </a:t>
            </a:r>
          </a:p>
          <a:p>
            <a:pPr marL="0" indent="0">
              <a:buNone/>
            </a:pPr>
            <a:endParaRPr lang="en-US" sz="3600" dirty="0">
              <a:solidFill>
                <a:schemeClr val="bg1"/>
              </a:solidFill>
            </a:endParaRPr>
          </a:p>
        </p:txBody>
      </p:sp>
    </p:spTree>
    <p:extLst>
      <p:ext uri="{BB962C8B-B14F-4D97-AF65-F5344CB8AC3E}">
        <p14:creationId xmlns:p14="http://schemas.microsoft.com/office/powerpoint/2010/main" val="114855405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2.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7F87CD-4280-497C-BA9D-BC0E33CD44D0}"/>
              </a:ext>
            </a:extLst>
          </p:cNvPr>
          <p:cNvSpPr>
            <a:spLocks noGrp="1"/>
          </p:cNvSpPr>
          <p:nvPr>
            <p:ph type="title"/>
          </p:nvPr>
        </p:nvSpPr>
        <p:spPr>
          <a:xfrm>
            <a:off x="1202919" y="284176"/>
            <a:ext cx="10462212" cy="1508760"/>
          </a:xfrm>
        </p:spPr>
        <p:txBody>
          <a:bodyPr/>
          <a:lstStyle/>
          <a:p>
            <a:r>
              <a:rPr lang="en-US" b="1" dirty="0">
                <a:solidFill>
                  <a:schemeClr val="bg1"/>
                </a:solidFill>
              </a:rPr>
              <a:t>THREE RULES OF POI’S</a:t>
            </a:r>
          </a:p>
        </p:txBody>
      </p:sp>
      <p:sp>
        <p:nvSpPr>
          <p:cNvPr id="3" name="Content Placeholder 2">
            <a:extLst>
              <a:ext uri="{FF2B5EF4-FFF2-40B4-BE49-F238E27FC236}">
                <a16:creationId xmlns:a16="http://schemas.microsoft.com/office/drawing/2014/main" id="{3B77E64C-3CE7-4C98-9903-8B2C4E24C5EB}"/>
              </a:ext>
            </a:extLst>
          </p:cNvPr>
          <p:cNvSpPr>
            <a:spLocks noGrp="1"/>
          </p:cNvSpPr>
          <p:nvPr>
            <p:ph idx="1"/>
          </p:nvPr>
        </p:nvSpPr>
        <p:spPr>
          <a:xfrm>
            <a:off x="1202919" y="2011680"/>
            <a:ext cx="9939698" cy="4206240"/>
          </a:xfrm>
        </p:spPr>
        <p:txBody>
          <a:bodyPr>
            <a:normAutofit fontScale="92500" lnSpcReduction="10000"/>
          </a:bodyPr>
          <a:lstStyle/>
          <a:p>
            <a:r>
              <a:rPr lang="en-US" sz="3600" dirty="0">
                <a:solidFill>
                  <a:schemeClr val="bg1"/>
                </a:solidFill>
              </a:rPr>
              <a:t>1. You can’t do a POI in the first minute nor the last minute of a speech. (that is called “Protected time”)</a:t>
            </a:r>
          </a:p>
          <a:p>
            <a:endParaRPr lang="en-US" sz="3600" dirty="0">
              <a:solidFill>
                <a:schemeClr val="bg1"/>
              </a:solidFill>
            </a:endParaRPr>
          </a:p>
          <a:p>
            <a:r>
              <a:rPr lang="en-US" sz="3600" dirty="0">
                <a:solidFill>
                  <a:schemeClr val="bg1"/>
                </a:solidFill>
              </a:rPr>
              <a:t>2. POIs can’t last longer than 15 seconds.</a:t>
            </a:r>
          </a:p>
          <a:p>
            <a:endParaRPr lang="en-US" sz="3600" dirty="0">
              <a:solidFill>
                <a:schemeClr val="bg1"/>
              </a:solidFill>
            </a:endParaRPr>
          </a:p>
          <a:p>
            <a:r>
              <a:rPr lang="en-US" sz="3600" dirty="0">
                <a:solidFill>
                  <a:schemeClr val="bg1"/>
                </a:solidFill>
              </a:rPr>
              <a:t>3. You have to wait 30 seconds to do another POI. </a:t>
            </a:r>
          </a:p>
          <a:p>
            <a:pPr lvl="1"/>
            <a:r>
              <a:rPr lang="en-US" sz="3600" dirty="0">
                <a:solidFill>
                  <a:schemeClr val="bg1"/>
                </a:solidFill>
              </a:rPr>
              <a:t>After a speaker answers/dismisses a POI, take a short break.</a:t>
            </a:r>
          </a:p>
          <a:p>
            <a:pPr marL="0" indent="0">
              <a:buNone/>
            </a:pPr>
            <a:endParaRPr lang="en-US" sz="3600" dirty="0">
              <a:solidFill>
                <a:schemeClr val="bg1"/>
              </a:solidFill>
            </a:endParaRPr>
          </a:p>
        </p:txBody>
      </p:sp>
    </p:spTree>
    <p:extLst>
      <p:ext uri="{BB962C8B-B14F-4D97-AF65-F5344CB8AC3E}">
        <p14:creationId xmlns:p14="http://schemas.microsoft.com/office/powerpoint/2010/main" val="130913816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3.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0BEAF8A-086D-4C81-8B91-9F60A7B8E7A2}"/>
              </a:ext>
            </a:extLst>
          </p:cNvPr>
          <p:cNvSpPr>
            <a:spLocks noGrp="1"/>
          </p:cNvSpPr>
          <p:nvPr>
            <p:ph type="title"/>
          </p:nvPr>
        </p:nvSpPr>
        <p:spPr/>
        <p:txBody>
          <a:bodyPr/>
          <a:lstStyle/>
          <a:p>
            <a:r>
              <a:rPr lang="en-US" b="1" dirty="0">
                <a:solidFill>
                  <a:schemeClr val="bg1"/>
                </a:solidFill>
              </a:rPr>
              <a:t>TIPS FOR DOING A POI</a:t>
            </a:r>
          </a:p>
        </p:txBody>
      </p:sp>
      <p:sp>
        <p:nvSpPr>
          <p:cNvPr id="3" name="Content Placeholder 2">
            <a:extLst>
              <a:ext uri="{FF2B5EF4-FFF2-40B4-BE49-F238E27FC236}">
                <a16:creationId xmlns:a16="http://schemas.microsoft.com/office/drawing/2014/main" id="{35F4E369-FE2C-4DD6-988A-DB98E8E7C512}"/>
              </a:ext>
            </a:extLst>
          </p:cNvPr>
          <p:cNvSpPr>
            <a:spLocks noGrp="1"/>
          </p:cNvSpPr>
          <p:nvPr>
            <p:ph idx="1"/>
          </p:nvPr>
        </p:nvSpPr>
        <p:spPr>
          <a:xfrm>
            <a:off x="1202919" y="2011680"/>
            <a:ext cx="9784080" cy="4562144"/>
          </a:xfrm>
        </p:spPr>
        <p:txBody>
          <a:bodyPr>
            <a:normAutofit fontScale="92500"/>
          </a:bodyPr>
          <a:lstStyle/>
          <a:p>
            <a:r>
              <a:rPr lang="en-US" sz="3200" b="1" dirty="0">
                <a:solidFill>
                  <a:schemeClr val="bg1"/>
                </a:solidFill>
              </a:rPr>
              <a:t>Ask tough questions</a:t>
            </a:r>
          </a:p>
          <a:p>
            <a:r>
              <a:rPr lang="en-US" sz="3200" dirty="0">
                <a:solidFill>
                  <a:schemeClr val="bg1"/>
                </a:solidFill>
              </a:rPr>
              <a:t>Ask about weaknesses/missing things in their argument</a:t>
            </a:r>
          </a:p>
          <a:p>
            <a:r>
              <a:rPr lang="en-US" sz="3200" dirty="0">
                <a:solidFill>
                  <a:schemeClr val="bg1"/>
                </a:solidFill>
              </a:rPr>
              <a:t>YES: “20 minutes longer lunch means 20 minutes taken away from the day correct?”</a:t>
            </a:r>
          </a:p>
          <a:p>
            <a:r>
              <a:rPr lang="en-US" sz="3200" b="1" dirty="0">
                <a:solidFill>
                  <a:schemeClr val="bg1"/>
                </a:solidFill>
              </a:rPr>
              <a:t>Avoid asking questions that let your opponent give long, good answers</a:t>
            </a:r>
          </a:p>
          <a:p>
            <a:r>
              <a:rPr lang="en-US" sz="3200" dirty="0">
                <a:solidFill>
                  <a:schemeClr val="bg1"/>
                </a:solidFill>
              </a:rPr>
              <a:t>NO: “Why is your proposal so good?”</a:t>
            </a:r>
          </a:p>
          <a:p>
            <a:r>
              <a:rPr lang="en-US" sz="3200" dirty="0">
                <a:solidFill>
                  <a:schemeClr val="bg1"/>
                </a:solidFill>
              </a:rPr>
              <a:t>YES: “Where is the proof a longer lunch actually reduced stress?”</a:t>
            </a:r>
          </a:p>
        </p:txBody>
      </p:sp>
    </p:spTree>
    <p:extLst>
      <p:ext uri="{BB962C8B-B14F-4D97-AF65-F5344CB8AC3E}">
        <p14:creationId xmlns:p14="http://schemas.microsoft.com/office/powerpoint/2010/main" val="282347981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4.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0BEAF8A-086D-4C81-8B91-9F60A7B8E7A2}"/>
              </a:ext>
            </a:extLst>
          </p:cNvPr>
          <p:cNvSpPr>
            <a:spLocks noGrp="1"/>
          </p:cNvSpPr>
          <p:nvPr>
            <p:ph type="title"/>
          </p:nvPr>
        </p:nvSpPr>
        <p:spPr/>
        <p:txBody>
          <a:bodyPr/>
          <a:lstStyle/>
          <a:p>
            <a:r>
              <a:rPr lang="en-US" b="1" dirty="0">
                <a:solidFill>
                  <a:schemeClr val="bg1"/>
                </a:solidFill>
              </a:rPr>
              <a:t>TIPS FOR DOING A POI</a:t>
            </a:r>
          </a:p>
        </p:txBody>
      </p:sp>
      <p:sp>
        <p:nvSpPr>
          <p:cNvPr id="3" name="Content Placeholder 2">
            <a:extLst>
              <a:ext uri="{FF2B5EF4-FFF2-40B4-BE49-F238E27FC236}">
                <a16:creationId xmlns:a16="http://schemas.microsoft.com/office/drawing/2014/main" id="{35F4E369-FE2C-4DD6-988A-DB98E8E7C512}"/>
              </a:ext>
            </a:extLst>
          </p:cNvPr>
          <p:cNvSpPr>
            <a:spLocks noGrp="1"/>
          </p:cNvSpPr>
          <p:nvPr>
            <p:ph idx="1"/>
          </p:nvPr>
        </p:nvSpPr>
        <p:spPr>
          <a:xfrm>
            <a:off x="1202919" y="2011680"/>
            <a:ext cx="9784080" cy="4562144"/>
          </a:xfrm>
        </p:spPr>
        <p:txBody>
          <a:bodyPr>
            <a:normAutofit/>
          </a:bodyPr>
          <a:lstStyle/>
          <a:p>
            <a:r>
              <a:rPr lang="en-US" sz="3200" b="1" dirty="0">
                <a:solidFill>
                  <a:schemeClr val="bg1"/>
                </a:solidFill>
              </a:rPr>
              <a:t>Give strong, concisely supported arguments</a:t>
            </a:r>
          </a:p>
          <a:p>
            <a:r>
              <a:rPr lang="en-US" sz="3200" dirty="0">
                <a:solidFill>
                  <a:schemeClr val="bg1"/>
                </a:solidFill>
              </a:rPr>
              <a:t>“The cost of your proposal is over $30 trillion. That will bankrupt our government ending social services and protection for our country.”</a:t>
            </a:r>
          </a:p>
        </p:txBody>
      </p:sp>
    </p:spTree>
    <p:extLst>
      <p:ext uri="{BB962C8B-B14F-4D97-AF65-F5344CB8AC3E}">
        <p14:creationId xmlns:p14="http://schemas.microsoft.com/office/powerpoint/2010/main" val="231390486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5.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0BEAF8A-086D-4C81-8B91-9F60A7B8E7A2}"/>
              </a:ext>
            </a:extLst>
          </p:cNvPr>
          <p:cNvSpPr>
            <a:spLocks noGrp="1"/>
          </p:cNvSpPr>
          <p:nvPr>
            <p:ph type="title"/>
          </p:nvPr>
        </p:nvSpPr>
        <p:spPr/>
        <p:txBody>
          <a:bodyPr>
            <a:normAutofit/>
          </a:bodyPr>
          <a:lstStyle/>
          <a:p>
            <a:r>
              <a:rPr lang="en-US" sz="4800" b="1" dirty="0">
                <a:solidFill>
                  <a:schemeClr val="bg1"/>
                </a:solidFill>
              </a:rPr>
              <a:t>TIPS FOR RESPONDING TO A POI</a:t>
            </a:r>
          </a:p>
        </p:txBody>
      </p:sp>
      <p:sp>
        <p:nvSpPr>
          <p:cNvPr id="3" name="Content Placeholder 2">
            <a:extLst>
              <a:ext uri="{FF2B5EF4-FFF2-40B4-BE49-F238E27FC236}">
                <a16:creationId xmlns:a16="http://schemas.microsoft.com/office/drawing/2014/main" id="{35F4E369-FE2C-4DD6-988A-DB98E8E7C512}"/>
              </a:ext>
            </a:extLst>
          </p:cNvPr>
          <p:cNvSpPr>
            <a:spLocks noGrp="1"/>
          </p:cNvSpPr>
          <p:nvPr>
            <p:ph idx="1"/>
          </p:nvPr>
        </p:nvSpPr>
        <p:spPr/>
        <p:txBody>
          <a:bodyPr>
            <a:normAutofit lnSpcReduction="10000"/>
          </a:bodyPr>
          <a:lstStyle/>
          <a:p>
            <a:r>
              <a:rPr lang="en-US" sz="3200" b="1" dirty="0">
                <a:solidFill>
                  <a:schemeClr val="bg1"/>
                </a:solidFill>
              </a:rPr>
              <a:t>Don’t interrupt your arguments, don’t lose your train of thought.</a:t>
            </a:r>
          </a:p>
          <a:p>
            <a:r>
              <a:rPr lang="en-US" sz="3200" b="1" dirty="0">
                <a:solidFill>
                  <a:schemeClr val="bg1"/>
                </a:solidFill>
              </a:rPr>
              <a:t>The debater speaking should take the POI at the end of a main argument</a:t>
            </a:r>
            <a:endParaRPr lang="en-US" sz="3200" dirty="0">
              <a:solidFill>
                <a:schemeClr val="bg1"/>
              </a:solidFill>
            </a:endParaRPr>
          </a:p>
          <a:p>
            <a:r>
              <a:rPr lang="en-US" sz="3200" dirty="0">
                <a:solidFill>
                  <a:schemeClr val="bg1"/>
                </a:solidFill>
              </a:rPr>
              <a:t>NO “So, this would lead to . . . Oh. Okay, yes, what is your question?”</a:t>
            </a:r>
          </a:p>
          <a:p>
            <a:r>
              <a:rPr lang="en-US" sz="3200" dirty="0">
                <a:solidFill>
                  <a:schemeClr val="bg1"/>
                </a:solidFill>
              </a:rPr>
              <a:t>YES “So, this would lead to . . . Not at this time . . . less heart disease, diabetes and . . .”</a:t>
            </a:r>
          </a:p>
        </p:txBody>
      </p:sp>
    </p:spTree>
    <p:extLst>
      <p:ext uri="{BB962C8B-B14F-4D97-AF65-F5344CB8AC3E}">
        <p14:creationId xmlns:p14="http://schemas.microsoft.com/office/powerpoint/2010/main" val="86971301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6.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0BEAF8A-086D-4C81-8B91-9F60A7B8E7A2}"/>
              </a:ext>
            </a:extLst>
          </p:cNvPr>
          <p:cNvSpPr>
            <a:spLocks noGrp="1"/>
          </p:cNvSpPr>
          <p:nvPr>
            <p:ph type="title"/>
          </p:nvPr>
        </p:nvSpPr>
        <p:spPr>
          <a:xfrm>
            <a:off x="657224" y="499533"/>
            <a:ext cx="10772775" cy="1047913"/>
          </a:xfrm>
        </p:spPr>
        <p:txBody>
          <a:bodyPr>
            <a:normAutofit/>
          </a:bodyPr>
          <a:lstStyle/>
          <a:p>
            <a:r>
              <a:rPr lang="en-US" sz="4800" b="1" dirty="0">
                <a:solidFill>
                  <a:schemeClr val="bg1"/>
                </a:solidFill>
              </a:rPr>
              <a:t>TIPS FOR RESPONDING TO A POI</a:t>
            </a:r>
          </a:p>
        </p:txBody>
      </p:sp>
      <p:sp>
        <p:nvSpPr>
          <p:cNvPr id="3" name="Content Placeholder 2">
            <a:extLst>
              <a:ext uri="{FF2B5EF4-FFF2-40B4-BE49-F238E27FC236}">
                <a16:creationId xmlns:a16="http://schemas.microsoft.com/office/drawing/2014/main" id="{35F4E369-FE2C-4DD6-988A-DB98E8E7C512}"/>
              </a:ext>
            </a:extLst>
          </p:cNvPr>
          <p:cNvSpPr>
            <a:spLocks noGrp="1"/>
          </p:cNvSpPr>
          <p:nvPr>
            <p:ph idx="1"/>
          </p:nvPr>
        </p:nvSpPr>
        <p:spPr>
          <a:xfrm>
            <a:off x="833071" y="1453662"/>
            <a:ext cx="10772775" cy="5153464"/>
          </a:xfrm>
        </p:spPr>
        <p:txBody>
          <a:bodyPr>
            <a:noAutofit/>
          </a:bodyPr>
          <a:lstStyle/>
          <a:p>
            <a:pPr>
              <a:lnSpc>
                <a:spcPct val="120000"/>
              </a:lnSpc>
            </a:pPr>
            <a:r>
              <a:rPr lang="en-US" b="1" dirty="0">
                <a:solidFill>
                  <a:schemeClr val="bg1"/>
                </a:solidFill>
              </a:rPr>
              <a:t>Use arguments in your speech to respond</a:t>
            </a:r>
          </a:p>
          <a:p>
            <a:pPr>
              <a:lnSpc>
                <a:spcPct val="120000"/>
              </a:lnSpc>
            </a:pPr>
            <a:r>
              <a:rPr lang="en-US" dirty="0">
                <a:solidFill>
                  <a:schemeClr val="bg1"/>
                </a:solidFill>
              </a:rPr>
              <a:t>YES   “As I noted, longer lunches reduce stress by giving students the time they need.”</a:t>
            </a:r>
          </a:p>
          <a:p>
            <a:pPr>
              <a:lnSpc>
                <a:spcPct val="120000"/>
              </a:lnSpc>
            </a:pPr>
            <a:r>
              <a:rPr lang="en-US" b="1" dirty="0">
                <a:solidFill>
                  <a:schemeClr val="bg1"/>
                </a:solidFill>
              </a:rPr>
              <a:t>Respond quickly—then talk about good arguments for your side</a:t>
            </a:r>
          </a:p>
          <a:p>
            <a:pPr>
              <a:lnSpc>
                <a:spcPct val="120000"/>
              </a:lnSpc>
            </a:pPr>
            <a:r>
              <a:rPr lang="en-US" dirty="0">
                <a:solidFill>
                  <a:schemeClr val="bg1"/>
                </a:solidFill>
              </a:rPr>
              <a:t>YES   “No, the School District has confirmed it will cost a small amount and the benefits of less stress and quality, healthier eating are so great.”</a:t>
            </a:r>
          </a:p>
          <a:p>
            <a:pPr>
              <a:lnSpc>
                <a:spcPct val="120000"/>
              </a:lnSpc>
            </a:pPr>
            <a:r>
              <a:rPr lang="en-US" b="1" dirty="0">
                <a:solidFill>
                  <a:schemeClr val="bg1"/>
                </a:solidFill>
              </a:rPr>
              <a:t>AND get back to the next contention/argument you need to address in your speech—as soon as possible</a:t>
            </a:r>
          </a:p>
          <a:p>
            <a:pPr>
              <a:lnSpc>
                <a:spcPct val="120000"/>
              </a:lnSpc>
            </a:pPr>
            <a:r>
              <a:rPr lang="en-US" dirty="0">
                <a:solidFill>
                  <a:schemeClr val="bg1"/>
                </a:solidFill>
              </a:rPr>
              <a:t>YES   “No, that won’t upset students—they want a longer lunch—and now, Contention 2, longer lunches give students more study time . . .”</a:t>
            </a:r>
          </a:p>
        </p:txBody>
      </p:sp>
    </p:spTree>
    <p:extLst>
      <p:ext uri="{BB962C8B-B14F-4D97-AF65-F5344CB8AC3E}">
        <p14:creationId xmlns:p14="http://schemas.microsoft.com/office/powerpoint/2010/main" val="194551358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7.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7F87CD-4280-497C-BA9D-BC0E33CD44D0}"/>
              </a:ext>
            </a:extLst>
          </p:cNvPr>
          <p:cNvSpPr>
            <a:spLocks noGrp="1"/>
          </p:cNvSpPr>
          <p:nvPr>
            <p:ph type="title"/>
          </p:nvPr>
        </p:nvSpPr>
        <p:spPr/>
        <p:txBody>
          <a:bodyPr/>
          <a:lstStyle/>
          <a:p>
            <a:r>
              <a:rPr lang="en-US" b="1" dirty="0">
                <a:solidFill>
                  <a:schemeClr val="bg1"/>
                </a:solidFill>
              </a:rPr>
              <a:t>Do it again!</a:t>
            </a:r>
          </a:p>
        </p:txBody>
      </p:sp>
      <p:sp>
        <p:nvSpPr>
          <p:cNvPr id="3" name="Content Placeholder 2">
            <a:extLst>
              <a:ext uri="{FF2B5EF4-FFF2-40B4-BE49-F238E27FC236}">
                <a16:creationId xmlns:a16="http://schemas.microsoft.com/office/drawing/2014/main" id="{3B77E64C-3CE7-4C98-9903-8B2C4E24C5EB}"/>
              </a:ext>
            </a:extLst>
          </p:cNvPr>
          <p:cNvSpPr>
            <a:spLocks noGrp="1"/>
          </p:cNvSpPr>
          <p:nvPr>
            <p:ph idx="1"/>
          </p:nvPr>
        </p:nvSpPr>
        <p:spPr>
          <a:xfrm>
            <a:off x="615091" y="2083525"/>
            <a:ext cx="11134950" cy="4206240"/>
          </a:xfrm>
        </p:spPr>
        <p:txBody>
          <a:bodyPr>
            <a:normAutofit/>
          </a:bodyPr>
          <a:lstStyle/>
          <a:p>
            <a:r>
              <a:rPr lang="en-US" sz="3600" dirty="0">
                <a:solidFill>
                  <a:schemeClr val="bg1"/>
                </a:solidFill>
              </a:rPr>
              <a:t>Use the Tips</a:t>
            </a:r>
          </a:p>
          <a:p>
            <a:r>
              <a:rPr lang="en-US" sz="3600" dirty="0">
                <a:solidFill>
                  <a:schemeClr val="bg1"/>
                </a:solidFill>
              </a:rPr>
              <a:t>Someone Present an argument</a:t>
            </a:r>
          </a:p>
          <a:p>
            <a:r>
              <a:rPr lang="en-US" sz="3600" dirty="0">
                <a:solidFill>
                  <a:schemeClr val="bg1"/>
                </a:solidFill>
              </a:rPr>
              <a:t>Others: Do a POI</a:t>
            </a:r>
          </a:p>
          <a:p>
            <a:r>
              <a:rPr lang="en-US" sz="3600" dirty="0">
                <a:solidFill>
                  <a:schemeClr val="bg1"/>
                </a:solidFill>
              </a:rPr>
              <a:t>Respond to the POI</a:t>
            </a:r>
          </a:p>
          <a:p>
            <a:r>
              <a:rPr lang="en-US" sz="3600" dirty="0">
                <a:solidFill>
                  <a:schemeClr val="bg1"/>
                </a:solidFill>
              </a:rPr>
              <a:t>Go to the next person to present an argument.</a:t>
            </a:r>
          </a:p>
        </p:txBody>
      </p:sp>
    </p:spTree>
    <p:extLst>
      <p:ext uri="{BB962C8B-B14F-4D97-AF65-F5344CB8AC3E}">
        <p14:creationId xmlns:p14="http://schemas.microsoft.com/office/powerpoint/2010/main" val="240711264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8.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DFEBFE-FC74-23CF-C0BC-FB8E167AA413}"/>
              </a:ext>
            </a:extLst>
          </p:cNvPr>
          <p:cNvSpPr>
            <a:spLocks noGrp="1"/>
          </p:cNvSpPr>
          <p:nvPr>
            <p:ph type="title"/>
          </p:nvPr>
        </p:nvSpPr>
        <p:spPr>
          <a:xfrm>
            <a:off x="657224" y="499533"/>
            <a:ext cx="10772775" cy="1441135"/>
          </a:xfrm>
        </p:spPr>
        <p:txBody>
          <a:bodyPr>
            <a:normAutofit/>
          </a:bodyPr>
          <a:lstStyle/>
          <a:p>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Sign Up</a:t>
            </a:r>
          </a:p>
        </p:txBody>
      </p:sp>
      <p:sp>
        <p:nvSpPr>
          <p:cNvPr id="3" name="Content Placeholder 2">
            <a:extLst>
              <a:ext uri="{FF2B5EF4-FFF2-40B4-BE49-F238E27FC236}">
                <a16:creationId xmlns:a16="http://schemas.microsoft.com/office/drawing/2014/main" id="{80290865-12D5-0D80-2C41-DBB33F04B2B0}"/>
              </a:ext>
            </a:extLst>
          </p:cNvPr>
          <p:cNvSpPr>
            <a:spLocks noGrp="1"/>
          </p:cNvSpPr>
          <p:nvPr>
            <p:ph idx="1"/>
          </p:nvPr>
        </p:nvSpPr>
        <p:spPr>
          <a:xfrm>
            <a:off x="676656" y="2198450"/>
            <a:ext cx="10990150" cy="4216417"/>
          </a:xfrm>
        </p:spPr>
        <p:txBody>
          <a:bodyPr>
            <a:normAutofit/>
          </a:bodyPr>
          <a:lstStyle/>
          <a:p>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Go to the Team Page</a:t>
            </a:r>
          </a:p>
          <a:p>
            <a:pPr>
              <a:spcAft>
                <a:spcPts val="1200"/>
              </a:spcAft>
            </a:pPr>
            <a:r>
              <a:rPr lang="en-US" sz="2800" b="1" i="1" dirty="0">
                <a:solidFill>
                  <a:schemeClr val="bg1"/>
                </a:solidFill>
                <a:hlinkClick r:id="rId2">
                  <a:extLst>
                    <a:ext uri="{A12FA001-AC4F-418D-AE19-62706E023703}">
                      <ahyp:hlinkClr xmlns:ahyp="http://schemas.microsoft.com/office/drawing/2018/hyperlinkcolor" val="tx"/>
                    </a:ext>
                  </a:extLst>
                </a:hlinkClick>
              </a:rPr>
              <a:t>https://www.nwforensics.org/su-debate/index.htm</a:t>
            </a:r>
            <a:endParaRPr lang="en-US" sz="2800" b="1" i="1" dirty="0">
              <a:solidFill>
                <a:schemeClr val="bg1"/>
              </a:solidFill>
            </a:endParaRPr>
          </a:p>
          <a:p>
            <a:pPr>
              <a:spcAft>
                <a:spcPts val="1200"/>
              </a:spcAft>
            </a:pPr>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Click the “Sign up for Tournaments and Trip Information”</a:t>
            </a:r>
          </a:p>
          <a:p>
            <a:pPr lvl="1">
              <a:spcAft>
                <a:spcPts val="1200"/>
              </a:spcAft>
            </a:pPr>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Fill out the Partner </a:t>
            </a:r>
            <a:r>
              <a:rPr lang="en-US" sz="3200" b="1" dirty="0" err="1">
                <a:solidFill>
                  <a:schemeClr val="bg1"/>
                </a:solidFill>
                <a:latin typeface="Tahoma" panose="020B0604030504040204" pitchFamily="34" charset="0"/>
                <a:ea typeface="Tahoma" panose="020B0604030504040204" pitchFamily="34" charset="0"/>
                <a:cs typeface="Tahoma" panose="020B0604030504040204" pitchFamily="34" charset="0"/>
              </a:rPr>
              <a:t>Prefs</a:t>
            </a:r>
            <a:r>
              <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rPr>
              <a:t> Form</a:t>
            </a:r>
          </a:p>
          <a:p>
            <a:endParaRPr lang="en-US" dirty="0"/>
          </a:p>
        </p:txBody>
      </p:sp>
    </p:spTree>
    <p:extLst>
      <p:ext uri="{BB962C8B-B14F-4D97-AF65-F5344CB8AC3E}">
        <p14:creationId xmlns:p14="http://schemas.microsoft.com/office/powerpoint/2010/main" val="277898641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9.xml><?xml version="1.0" encoding="utf-8"?>
<p:sld xmlns:a="http://schemas.openxmlformats.org/drawingml/2006/main" xmlns:r="http://schemas.openxmlformats.org/officeDocument/2006/relationships" xmlns:p="http://schemas.openxmlformats.org/presentationml/2006/main">
  <p:cSld>
    <p:bg>
      <p:bgPr>
        <a:solidFill>
          <a:srgbClr val="0070C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DFEBFE-FC74-23CF-C0BC-FB8E167AA413}"/>
              </a:ext>
            </a:extLst>
          </p:cNvPr>
          <p:cNvSpPr>
            <a:spLocks noGrp="1"/>
          </p:cNvSpPr>
          <p:nvPr>
            <p:ph type="title"/>
          </p:nvPr>
        </p:nvSpPr>
        <p:spPr>
          <a:xfrm>
            <a:off x="657224" y="499533"/>
            <a:ext cx="10772775" cy="1441135"/>
          </a:xfrm>
        </p:spPr>
        <p:txBody>
          <a:bodyPr>
            <a:normAutofit/>
          </a:bodyPr>
          <a:lstStyle/>
          <a:p>
            <a:r>
              <a:rPr lang="en-US" b="1" dirty="0">
                <a:solidFill>
                  <a:schemeClr val="bg1"/>
                </a:solidFill>
                <a:latin typeface="Tahoma" panose="020B0604030504040204" pitchFamily="34" charset="0"/>
                <a:ea typeface="Tahoma" panose="020B0604030504040204" pitchFamily="34" charset="0"/>
                <a:cs typeface="Tahoma" panose="020B0604030504040204" pitchFamily="34" charset="0"/>
              </a:rPr>
              <a:t>Get onto </a:t>
            </a:r>
            <a:r>
              <a:rPr lang="en-US" b="1" dirty="0" err="1">
                <a:solidFill>
                  <a:schemeClr val="bg1"/>
                </a:solidFill>
                <a:latin typeface="Tahoma" panose="020B0604030504040204" pitchFamily="34" charset="0"/>
                <a:ea typeface="Tahoma" panose="020B0604030504040204" pitchFamily="34" charset="0"/>
                <a:cs typeface="Tahoma" panose="020B0604030504040204" pitchFamily="34" charset="0"/>
              </a:rPr>
              <a:t>Yaatly</a:t>
            </a:r>
            <a:endParaRPr lang="en-US" b="1" dirty="0">
              <a:solidFill>
                <a:schemeClr val="bg1"/>
              </a:solidFill>
              <a:latin typeface="Tahoma" panose="020B0604030504040204" pitchFamily="34" charset="0"/>
              <a:ea typeface="Tahoma" panose="020B0604030504040204" pitchFamily="34" charset="0"/>
              <a:cs typeface="Tahoma" panose="020B0604030504040204" pitchFamily="34" charset="0"/>
            </a:endParaRPr>
          </a:p>
        </p:txBody>
      </p:sp>
      <p:sp>
        <p:nvSpPr>
          <p:cNvPr id="3" name="Content Placeholder 2">
            <a:extLst>
              <a:ext uri="{FF2B5EF4-FFF2-40B4-BE49-F238E27FC236}">
                <a16:creationId xmlns:a16="http://schemas.microsoft.com/office/drawing/2014/main" id="{80290865-12D5-0D80-2C41-DBB33F04B2B0}"/>
              </a:ext>
            </a:extLst>
          </p:cNvPr>
          <p:cNvSpPr>
            <a:spLocks noGrp="1"/>
          </p:cNvSpPr>
          <p:nvPr>
            <p:ph idx="1"/>
          </p:nvPr>
        </p:nvSpPr>
        <p:spPr>
          <a:xfrm>
            <a:off x="676656" y="2198450"/>
            <a:ext cx="10990150" cy="4216417"/>
          </a:xfrm>
        </p:spPr>
        <p:txBody>
          <a:bodyPr>
            <a:normAutofit/>
          </a:bodyPr>
          <a:lstStyle/>
          <a:p>
            <a:endParaRPr lang="en-US" sz="3200" b="1" dirty="0">
              <a:solidFill>
                <a:schemeClr val="bg1"/>
              </a:solidFill>
              <a:latin typeface="Tahoma" panose="020B0604030504040204" pitchFamily="34" charset="0"/>
              <a:ea typeface="Tahoma" panose="020B0604030504040204" pitchFamily="34" charset="0"/>
              <a:cs typeface="Tahoma" panose="020B0604030504040204" pitchFamily="34" charset="0"/>
            </a:endParaRPr>
          </a:p>
          <a:p>
            <a:endParaRPr lang="en-US" dirty="0"/>
          </a:p>
        </p:txBody>
      </p:sp>
    </p:spTree>
    <p:extLst>
      <p:ext uri="{BB962C8B-B14F-4D97-AF65-F5344CB8AC3E}">
        <p14:creationId xmlns:p14="http://schemas.microsoft.com/office/powerpoint/2010/main" val="3401861367"/>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AD5998A-CF35-A257-64A1-8FE71795E705}"/>
              </a:ext>
            </a:extLst>
          </p:cNvPr>
          <p:cNvSpPr>
            <a:spLocks noGrp="1"/>
          </p:cNvSpPr>
          <p:nvPr>
            <p:ph type="ctrTitle"/>
          </p:nvPr>
        </p:nvSpPr>
        <p:spPr/>
        <p:txBody>
          <a:bodyPr/>
          <a:lstStyle/>
          <a:p>
            <a:endParaRPr lang="en-US"/>
          </a:p>
        </p:txBody>
      </p:sp>
      <p:sp>
        <p:nvSpPr>
          <p:cNvPr id="3" name="Subtitle 2">
            <a:extLst>
              <a:ext uri="{FF2B5EF4-FFF2-40B4-BE49-F238E27FC236}">
                <a16:creationId xmlns:a16="http://schemas.microsoft.com/office/drawing/2014/main" id="{F10BACAF-3DBF-5B09-E8B0-8180833D7051}"/>
              </a:ext>
            </a:extLst>
          </p:cNvPr>
          <p:cNvSpPr>
            <a:spLocks noGrp="1"/>
          </p:cNvSpPr>
          <p:nvPr>
            <p:ph type="subTitle" idx="1"/>
          </p:nvPr>
        </p:nvSpPr>
        <p:spPr/>
        <p:txBody>
          <a:bodyPr/>
          <a:lstStyle/>
          <a:p>
            <a:endParaRPr lang="en-US"/>
          </a:p>
        </p:txBody>
      </p:sp>
      <p:pic>
        <p:nvPicPr>
          <p:cNvPr id="4" name="Picture 3">
            <a:extLst>
              <a:ext uri="{FF2B5EF4-FFF2-40B4-BE49-F238E27FC236}">
                <a16:creationId xmlns:a16="http://schemas.microsoft.com/office/drawing/2014/main" id="{675067BF-E4C5-893A-34AB-BEE471D0FE8D}"/>
              </a:ext>
            </a:extLst>
          </p:cNvPr>
          <p:cNvPicPr>
            <a:picLocks noChangeAspect="1"/>
          </p:cNvPicPr>
          <p:nvPr/>
        </p:nvPicPr>
        <p:blipFill>
          <a:blip r:embed="rId2"/>
          <a:stretch>
            <a:fillRect/>
          </a:stretch>
        </p:blipFill>
        <p:spPr>
          <a:xfrm>
            <a:off x="281945" y="0"/>
            <a:ext cx="11628109" cy="6858000"/>
          </a:xfrm>
          <a:prstGeom prst="rect">
            <a:avLst/>
          </a:prstGeom>
        </p:spPr>
      </p:pic>
    </p:spTree>
    <p:extLst>
      <p:ext uri="{BB962C8B-B14F-4D97-AF65-F5344CB8AC3E}">
        <p14:creationId xmlns:p14="http://schemas.microsoft.com/office/powerpoint/2010/main" val="2318946389"/>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AD5998A-CF35-A257-64A1-8FE71795E705}"/>
              </a:ext>
            </a:extLst>
          </p:cNvPr>
          <p:cNvSpPr>
            <a:spLocks noGrp="1"/>
          </p:cNvSpPr>
          <p:nvPr>
            <p:ph type="ctrTitle"/>
          </p:nvPr>
        </p:nvSpPr>
        <p:spPr/>
        <p:txBody>
          <a:bodyPr/>
          <a:lstStyle/>
          <a:p>
            <a:endParaRPr lang="en-US"/>
          </a:p>
        </p:txBody>
      </p:sp>
      <p:sp>
        <p:nvSpPr>
          <p:cNvPr id="3" name="Subtitle 2">
            <a:extLst>
              <a:ext uri="{FF2B5EF4-FFF2-40B4-BE49-F238E27FC236}">
                <a16:creationId xmlns:a16="http://schemas.microsoft.com/office/drawing/2014/main" id="{F10BACAF-3DBF-5B09-E8B0-8180833D7051}"/>
              </a:ext>
            </a:extLst>
          </p:cNvPr>
          <p:cNvSpPr>
            <a:spLocks noGrp="1"/>
          </p:cNvSpPr>
          <p:nvPr>
            <p:ph type="subTitle" idx="1"/>
          </p:nvPr>
        </p:nvSpPr>
        <p:spPr/>
        <p:txBody>
          <a:bodyPr/>
          <a:lstStyle/>
          <a:p>
            <a:endParaRPr lang="en-US"/>
          </a:p>
        </p:txBody>
      </p:sp>
      <p:pic>
        <p:nvPicPr>
          <p:cNvPr id="1026" name="Picture 2">
            <a:extLst>
              <a:ext uri="{FF2B5EF4-FFF2-40B4-BE49-F238E27FC236}">
                <a16:creationId xmlns:a16="http://schemas.microsoft.com/office/drawing/2014/main" id="{92D4BAA2-A6CC-221C-E211-93C8D65A707D}"/>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1101725"/>
            <a:ext cx="12192000" cy="465455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859938788"/>
      </p:ext>
    </p:extLst>
  </p:cSld>
  <p:clrMapOvr>
    <a:masterClrMapping/>
  </p:clrMapOvr>
</p:sld>
</file>

<file path=ppt/theme/theme1.xml><?xml version="1.0" encoding="utf-8"?>
<a:theme xmlns:a="http://schemas.openxmlformats.org/drawingml/2006/main" name="Metropolitan">
  <a:themeElements>
    <a:clrScheme name="Metropolitan">
      <a:dk1>
        <a:sysClr val="windowText" lastClr="000000"/>
      </a:dk1>
      <a:lt1>
        <a:sysClr val="window" lastClr="FFFFFF"/>
      </a:lt1>
      <a:dk2>
        <a:srgbClr val="162F33"/>
      </a:dk2>
      <a:lt2>
        <a:srgbClr val="EAF0E0"/>
      </a:lt2>
      <a:accent1>
        <a:srgbClr val="50B4C8"/>
      </a:accent1>
      <a:accent2>
        <a:srgbClr val="A8B97F"/>
      </a:accent2>
      <a:accent3>
        <a:srgbClr val="9B9256"/>
      </a:accent3>
      <a:accent4>
        <a:srgbClr val="657689"/>
      </a:accent4>
      <a:accent5>
        <a:srgbClr val="7A855D"/>
      </a:accent5>
      <a:accent6>
        <a:srgbClr val="84AC9D"/>
      </a:accent6>
      <a:hlink>
        <a:srgbClr val="2370CD"/>
      </a:hlink>
      <a:folHlink>
        <a:srgbClr val="877589"/>
      </a:folHlink>
    </a:clrScheme>
    <a:fontScheme name="Metropolitan">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inorFont>
    </a:fontScheme>
    <a:fmtScheme name="Metropolitan">
      <a:fillStyleLst>
        <a:solidFill>
          <a:schemeClr val="phClr"/>
        </a:solidFill>
        <a:gradFill rotWithShape="1">
          <a:gsLst>
            <a:gs pos="0">
              <a:schemeClr val="phClr">
                <a:tint val="70000"/>
                <a:satMod val="100000"/>
                <a:lumMod val="110000"/>
              </a:schemeClr>
            </a:gs>
            <a:gs pos="50000">
              <a:schemeClr val="phClr">
                <a:tint val="75000"/>
                <a:satMod val="101000"/>
                <a:lumMod val="105000"/>
              </a:schemeClr>
            </a:gs>
            <a:gs pos="100000">
              <a:schemeClr val="phClr">
                <a:tint val="82000"/>
                <a:satMod val="104000"/>
                <a:lumMod val="105000"/>
              </a:schemeClr>
            </a:gs>
          </a:gsLst>
          <a:lin ang="2700000" scaled="0"/>
        </a:gradFill>
        <a:gradFill rotWithShape="1">
          <a:gsLst>
            <a:gs pos="0">
              <a:schemeClr val="phClr">
                <a:tint val="97000"/>
                <a:satMod val="100000"/>
                <a:lumMod val="102000"/>
              </a:schemeClr>
            </a:gs>
            <a:gs pos="50000">
              <a:schemeClr val="phClr">
                <a:shade val="100000"/>
                <a:satMod val="100000"/>
                <a:lumMod val="100000"/>
              </a:schemeClr>
            </a:gs>
            <a:gs pos="100000">
              <a:schemeClr val="phClr">
                <a:shade val="80000"/>
                <a:satMod val="100000"/>
                <a:lumMod val="99000"/>
              </a:schemeClr>
            </a:gs>
          </a:gsLst>
          <a:lin ang="2700000" scaled="0"/>
        </a:gradFill>
      </a:fillStyleLst>
      <a:lnStyleLst>
        <a:ln w="9525" cap="flat" cmpd="sng" algn="ctr">
          <a:solidFill>
            <a:schemeClr val="phClr"/>
          </a:solidFill>
          <a:prstDash val="solid"/>
        </a:ln>
        <a:ln w="12700"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solidFill>
          <a:schemeClr val="phClr">
            <a:shade val="95000"/>
            <a:satMod val="170000"/>
          </a:schemeClr>
        </a:solidFill>
      </a:bgFillStyleLst>
    </a:fmtScheme>
  </a:themeElements>
  <a:objectDefaults/>
  <a:extraClrSchemeLst/>
  <a:extLst>
    <a:ext uri="{05A4C25C-085E-4340-85A3-A5531E510DB2}">
      <thm15:themeFamily xmlns:thm15="http://schemas.microsoft.com/office/thememl/2012/main" name="Metropolitan" id="{4C5440D6-04D2-4954-96CF-F251137069B2}" vid="{79CFCA13-9412-4290-BB4B-85112F88857B}"/>
    </a:ext>
  </a:extLst>
</a:theme>
</file>

<file path=docProps/app.xml><?xml version="1.0" encoding="utf-8"?>
<Properties xmlns="http://schemas.openxmlformats.org/officeDocument/2006/extended-properties" xmlns:vt="http://schemas.openxmlformats.org/officeDocument/2006/docPropsVTypes">
  <Template>TM03457491[[fn=Metropolitan]]</Template>
  <TotalTime>524</TotalTime>
  <Words>2567</Words>
  <Application>Microsoft Office PowerPoint</Application>
  <PresentationFormat>Widescreen</PresentationFormat>
  <Paragraphs>280</Paragraphs>
  <Slides>51</Slides>
  <Notes>0</Notes>
  <HiddenSlides>0</HiddenSlides>
  <MMClips>0</MMClips>
  <ScaleCrop>false</ScaleCrop>
  <HeadingPairs>
    <vt:vector size="6" baseType="variant">
      <vt:variant>
        <vt:lpstr>Fonts Used</vt:lpstr>
      </vt:variant>
      <vt:variant>
        <vt:i4>2</vt:i4>
      </vt:variant>
      <vt:variant>
        <vt:lpstr>Theme</vt:lpstr>
      </vt:variant>
      <vt:variant>
        <vt:i4>1</vt:i4>
      </vt:variant>
      <vt:variant>
        <vt:lpstr>Slide Titles</vt:lpstr>
      </vt:variant>
      <vt:variant>
        <vt:i4>51</vt:i4>
      </vt:variant>
    </vt:vector>
  </HeadingPairs>
  <TitlesOfParts>
    <vt:vector size="54" baseType="lpstr">
      <vt:lpstr>Arial</vt:lpstr>
      <vt:lpstr>Tahoma</vt:lpstr>
      <vt:lpstr>Metropolitan</vt:lpstr>
      <vt:lpstr>Day 2</vt:lpstr>
      <vt:lpstr>Jim . . . </vt:lpstr>
      <vt:lpstr>What is CSI?</vt:lpstr>
      <vt:lpstr>What is MSB?</vt:lpstr>
      <vt:lpstr>What does the PMC do?</vt:lpstr>
      <vt:lpstr>What does the LOC do?</vt:lpstr>
      <vt:lpstr>What is CSI?</vt:lpstr>
      <vt:lpstr>What is MSB?</vt:lpstr>
      <vt:lpstr>What does the PMC do?</vt:lpstr>
      <vt:lpstr>What does the LOC do?</vt:lpstr>
      <vt:lpstr>BP/Worlds Debate</vt:lpstr>
      <vt:lpstr>1. PMC (gov)</vt:lpstr>
      <vt:lpstr>PROP NEW MATERIAL</vt:lpstr>
      <vt:lpstr>PTI: PROP NEW MATERIAL</vt:lpstr>
      <vt:lpstr>2. LOC (opp)</vt:lpstr>
      <vt:lpstr>OPP NEW MATERIAL</vt:lpstr>
      <vt:lpstr>NTI: OPP NEW MATERIAL</vt:lpstr>
      <vt:lpstr>AND LET’S DO A REFUTATION DRILL</vt:lpstr>
      <vt:lpstr>3. DPM (gov)</vt:lpstr>
      <vt:lpstr>DEFEND YOUR PARTNER’S ARGUMENTS</vt:lpstr>
      <vt:lpstr>IT ISN’T ALWAYS EASY</vt:lpstr>
      <vt:lpstr>EXAMPLE . . . </vt:lpstr>
      <vt:lpstr>EXAMPLE . . . </vt:lpstr>
      <vt:lpstr>NOW—YOU DO DEFENSE!</vt:lpstr>
      <vt:lpstr>WHAT IF YOUR OPPONENTS DON’T RESPOND?</vt:lpstr>
      <vt:lpstr>4. DLO (opp)</vt:lpstr>
      <vt:lpstr>5. MG (gov)</vt:lpstr>
      <vt:lpstr>LIGHT DEFENDING</vt:lpstr>
      <vt:lpstr>LIGHT DEFENDING</vt:lpstr>
      <vt:lpstr>YOU LIGHT DEFEND NOW</vt:lpstr>
      <vt:lpstr>6. MO (opp)</vt:lpstr>
      <vt:lpstr>7. Gov Whip</vt:lpstr>
      <vt:lpstr>WHIP IT!</vt:lpstr>
      <vt:lpstr>WHIP IT!</vt:lpstr>
      <vt:lpstr>NOW YOU DO IT</vt:lpstr>
      <vt:lpstr>8. Opp Whip</vt:lpstr>
      <vt:lpstr>PowerPoint Presentation</vt:lpstr>
      <vt:lpstr>POIS</vt:lpstr>
      <vt:lpstr>POINTS OF INFORMATION</vt:lpstr>
      <vt:lpstr>SIMPLE POI PRACTICE . . . </vt:lpstr>
      <vt:lpstr>RULES AND TIPS OF POI’S</vt:lpstr>
      <vt:lpstr>THREE RULES OF POI’S</vt:lpstr>
      <vt:lpstr>TIPS FOR DOING A POI</vt:lpstr>
      <vt:lpstr>TIPS FOR DOING A POI</vt:lpstr>
      <vt:lpstr>TIPS FOR RESPONDING TO A POI</vt:lpstr>
      <vt:lpstr>TIPS FOR RESPONDING TO A POI</vt:lpstr>
      <vt:lpstr>Do it again!</vt:lpstr>
      <vt:lpstr>Sign Up</vt:lpstr>
      <vt:lpstr>Get onto Yaatly</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Day 2</dc:title>
  <dc:creator>Jim Climb the Mountain</dc:creator>
  <cp:lastModifiedBy>Jim Climb the Mountain</cp:lastModifiedBy>
  <cp:revision>86</cp:revision>
  <dcterms:created xsi:type="dcterms:W3CDTF">2023-09-26T20:39:05Z</dcterms:created>
  <dcterms:modified xsi:type="dcterms:W3CDTF">2024-10-02T18:21:56Z</dcterms:modified>
</cp:coreProperties>
</file>