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97" r:id="rId1"/>
  </p:sldMasterIdLst>
  <p:sldIdLst>
    <p:sldId id="463" r:id="rId2"/>
    <p:sldId id="444" r:id="rId3"/>
    <p:sldId id="494" r:id="rId4"/>
    <p:sldId id="484" r:id="rId5"/>
    <p:sldId id="471" r:id="rId6"/>
    <p:sldId id="458" r:id="rId7"/>
    <p:sldId id="465" r:id="rId8"/>
    <p:sldId id="445" r:id="rId9"/>
    <p:sldId id="487" r:id="rId10"/>
    <p:sldId id="472" r:id="rId11"/>
    <p:sldId id="473" r:id="rId12"/>
    <p:sldId id="475" r:id="rId13"/>
    <p:sldId id="476" r:id="rId14"/>
    <p:sldId id="448" r:id="rId15"/>
    <p:sldId id="446" r:id="rId16"/>
    <p:sldId id="491" r:id="rId17"/>
    <p:sldId id="492" r:id="rId18"/>
    <p:sldId id="493" r:id="rId19"/>
    <p:sldId id="470" r:id="rId20"/>
    <p:sldId id="478" r:id="rId21"/>
    <p:sldId id="479" r:id="rId22"/>
    <p:sldId id="480" r:id="rId23"/>
    <p:sldId id="481" r:id="rId24"/>
    <p:sldId id="482" r:id="rId25"/>
    <p:sldId id="489" r:id="rId26"/>
    <p:sldId id="477" r:id="rId27"/>
    <p:sldId id="485" r:id="rId28"/>
    <p:sldId id="490" r:id="rId29"/>
    <p:sldId id="483" r:id="rId30"/>
    <p:sldId id="469" r:id="rId31"/>
    <p:sldId id="486" r:id="rId32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6986" autoAdjust="0"/>
    <p:restoredTop sz="94660"/>
  </p:normalViewPr>
  <p:slideViewPr>
    <p:cSldViewPr snapToGrid="0">
      <p:cViewPr varScale="1">
        <p:scale>
          <a:sx n="167" d="100"/>
          <a:sy n="167" d="100"/>
        </p:scale>
        <p:origin x="1048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theme" Target="theme/theme1.xml"/><Relationship Id="rId8" Type="http://schemas.openxmlformats.org/officeDocument/2006/relationships/slide" Target="slides/slide7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52628" y="770467"/>
            <a:ext cx="8086725" cy="3352800"/>
          </a:xfrm>
        </p:spPr>
        <p:txBody>
          <a:bodyPr anchor="b">
            <a:noAutofit/>
          </a:bodyPr>
          <a:lstStyle>
            <a:lvl1pPr algn="l">
              <a:lnSpc>
                <a:spcPct val="80000"/>
              </a:lnSpc>
              <a:defRPr sz="8000" spc="-120" baseline="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00634" y="4198409"/>
            <a:ext cx="6921151" cy="1645920"/>
          </a:xfrm>
        </p:spPr>
        <p:txBody>
          <a:bodyPr>
            <a:normAutofit/>
          </a:bodyPr>
          <a:lstStyle>
            <a:lvl1pPr marL="0" indent="0" algn="l">
              <a:buNone/>
              <a:defRPr sz="2800">
                <a:solidFill>
                  <a:schemeClr val="bg1"/>
                </a:solidFill>
                <a:latin typeface="+mj-lt"/>
              </a:defRPr>
            </a:lvl1pPr>
            <a:lvl2pPr marL="457200" indent="0" algn="ctr">
              <a:buNone/>
              <a:defRPr sz="28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>
                    <a:alpha val="75000"/>
                  </a:srgbClr>
                </a:solidFill>
              </a:defRPr>
            </a:lvl1pPr>
          </a:lstStyle>
          <a:p>
            <a:fld id="{3AA85C16-48CF-4A04-9317-67645EF968DA}" type="datetimeFigureOut">
              <a:rPr lang="en-US" smtClean="0"/>
              <a:t>10/2/2024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>
                    <a:alpha val="75000"/>
                  </a:srgbClr>
                </a:solidFill>
              </a:defRPr>
            </a:lvl1pPr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>
                    <a:alpha val="20000"/>
                  </a:srgbClr>
                </a:solidFill>
              </a:defRPr>
            </a:lvl1pPr>
          </a:lstStyle>
          <a:p>
            <a:fld id="{72429000-A37E-459E-95AD-D749E60075D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2356026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A85C16-48CF-4A04-9317-67645EF968DA}" type="datetimeFigureOut">
              <a:rPr lang="en-US" smtClean="0"/>
              <a:pPr/>
              <a:t>10/2/2024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429000-A37E-459E-95AD-D749E60075D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1675495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2628" y="767419"/>
            <a:ext cx="8085582" cy="3355848"/>
          </a:xfrm>
        </p:spPr>
        <p:txBody>
          <a:bodyPr anchor="b">
            <a:normAutofit/>
          </a:bodyPr>
          <a:lstStyle>
            <a:lvl1pPr>
              <a:lnSpc>
                <a:spcPct val="80000"/>
              </a:lnSpc>
              <a:defRPr sz="8000" b="0" baseline="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00634" y="4187275"/>
            <a:ext cx="6919722" cy="1645920"/>
          </a:xfrm>
        </p:spPr>
        <p:txBody>
          <a:bodyPr anchor="t">
            <a:normAutofit/>
          </a:bodyPr>
          <a:lstStyle>
            <a:lvl1pPr marL="0" indent="0">
              <a:buNone/>
              <a:defRPr sz="2800">
                <a:solidFill>
                  <a:schemeClr val="tx1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A85C16-48CF-4A04-9317-67645EF968DA}" type="datetimeFigureOut">
              <a:rPr lang="en-US" smtClean="0"/>
              <a:t>10/2/2024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429000-A37E-459E-95AD-D749E60075D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7599472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07492" y="1993392"/>
            <a:ext cx="3806190" cy="3767328"/>
          </a:xfrm>
        </p:spPr>
        <p:txBody>
          <a:bodyPr/>
          <a:lstStyle>
            <a:lvl1pPr>
              <a:defRPr sz="2200"/>
            </a:lvl1pPr>
            <a:lvl2pPr>
              <a:defRPr sz="1900"/>
            </a:lvl2pPr>
            <a:lvl3pPr>
              <a:defRPr sz="1700"/>
            </a:lvl3pPr>
            <a:lvl4pPr>
              <a:defRPr sz="15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757738" y="1993392"/>
            <a:ext cx="3806190" cy="3767328"/>
          </a:xfrm>
        </p:spPr>
        <p:txBody>
          <a:bodyPr/>
          <a:lstStyle>
            <a:lvl1pPr>
              <a:defRPr sz="2200"/>
            </a:lvl1pPr>
            <a:lvl2pPr>
              <a:defRPr sz="1900"/>
            </a:lvl2pPr>
            <a:lvl3pPr>
              <a:defRPr sz="1700"/>
            </a:lvl3pPr>
            <a:lvl4pPr>
              <a:defRPr sz="15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A85C16-48CF-4A04-9317-67645EF968DA}" type="datetimeFigureOut">
              <a:rPr lang="en-US" smtClean="0"/>
              <a:pPr/>
              <a:t>10/2/2024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429000-A37E-459E-95AD-D749E60075D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8507416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07492" y="2032000"/>
            <a:ext cx="3806190" cy="723400"/>
          </a:xfrm>
        </p:spPr>
        <p:txBody>
          <a:bodyPr anchor="ctr">
            <a:normAutofit/>
          </a:bodyPr>
          <a:lstStyle>
            <a:lvl1pPr marL="0" indent="0">
              <a:spcBef>
                <a:spcPts val="0"/>
              </a:spcBef>
              <a:buNone/>
              <a:defRPr sz="2000" b="0" cap="all" baseline="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7492" y="2736150"/>
            <a:ext cx="3806190" cy="3200400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766310" y="2029968"/>
            <a:ext cx="3806190" cy="722376"/>
          </a:xfrm>
        </p:spPr>
        <p:txBody>
          <a:bodyPr anchor="ctr">
            <a:normAutofit/>
          </a:bodyPr>
          <a:lstStyle>
            <a:lvl1pPr marL="0" indent="0">
              <a:spcBef>
                <a:spcPts val="0"/>
              </a:spcBef>
              <a:buNone/>
              <a:defRPr sz="2000" b="0" cap="all" baseline="0"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766310" y="2734056"/>
            <a:ext cx="3806190" cy="3200400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A85C16-48CF-4A04-9317-67645EF968DA}" type="datetimeFigureOut">
              <a:rPr lang="en-US" smtClean="0"/>
              <a:pPr/>
              <a:t>10/2/2024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429000-A37E-459E-95AD-D749E60075D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8984278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A85C16-48CF-4A04-9317-67645EF968DA}" type="datetimeFigureOut">
              <a:rPr lang="en-US" smtClean="0"/>
              <a:t>10/2/2024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429000-A37E-459E-95AD-D749E60075D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0992143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A85C16-48CF-4A04-9317-67645EF968DA}" type="datetimeFigureOut">
              <a:rPr lang="en-US" smtClean="0"/>
              <a:t>10/2/2024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429000-A37E-459E-95AD-D749E60075D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6368384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5715000" y="0"/>
            <a:ext cx="3429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Title 8"/>
          <p:cNvSpPr>
            <a:spLocks noGrp="1"/>
          </p:cNvSpPr>
          <p:nvPr>
            <p:ph type="title"/>
          </p:nvPr>
        </p:nvSpPr>
        <p:spPr>
          <a:xfrm>
            <a:off x="6196053" y="542282"/>
            <a:ext cx="2537460" cy="1920240"/>
          </a:xfrm>
        </p:spPr>
        <p:txBody>
          <a:bodyPr anchor="b">
            <a:noAutofit/>
          </a:bodyPr>
          <a:lstStyle>
            <a:lvl1pPr>
              <a:lnSpc>
                <a:spcPct val="85000"/>
              </a:lnSpc>
              <a:defRPr sz="360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71500" y="762000"/>
            <a:ext cx="4572000" cy="4572000"/>
          </a:xfrm>
        </p:spPr>
        <p:txBody>
          <a:bodyPr/>
          <a:lstStyle>
            <a:lvl1pPr>
              <a:defRPr sz="2200"/>
            </a:lvl1pPr>
            <a:lvl2pPr>
              <a:defRPr sz="1900"/>
            </a:lvl2pPr>
            <a:lvl3pPr>
              <a:defRPr sz="1700"/>
            </a:lvl3pPr>
            <a:lvl4pPr>
              <a:defRPr sz="15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06987" y="2511813"/>
            <a:ext cx="2548890" cy="3126987"/>
          </a:xfrm>
        </p:spPr>
        <p:txBody>
          <a:bodyPr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SzTx/>
              <a:buFontTx/>
              <a:buNone/>
              <a:tabLst/>
              <a:defRPr sz="1500">
                <a:solidFill>
                  <a:srgbClr val="404040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4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A85C16-48CF-4A04-9317-67645EF968DA}" type="datetimeFigureOut">
              <a:rPr lang="en-US" smtClean="0"/>
              <a:pPr/>
              <a:t>10/2/2024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>
                    <a:alpha val="20000"/>
                  </a:srgbClr>
                </a:solidFill>
              </a:defRPr>
            </a:lvl1pPr>
          </a:lstStyle>
          <a:p>
            <a:fld id="{72429000-A37E-459E-95AD-D749E60075D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371776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86918" y="5418668"/>
            <a:ext cx="8085582" cy="613283"/>
          </a:xfrm>
        </p:spPr>
        <p:txBody>
          <a:bodyPr anchor="b">
            <a:normAutofit/>
          </a:bodyPr>
          <a:lstStyle>
            <a:lvl1pPr>
              <a:lnSpc>
                <a:spcPct val="85000"/>
              </a:lnSpc>
              <a:defRPr sz="2800" b="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0" y="0"/>
            <a:ext cx="9144000" cy="5330952"/>
          </a:xfrm>
          <a:solidFill>
            <a:schemeClr val="accent1">
              <a:lumMod val="40000"/>
              <a:lumOff val="60000"/>
            </a:schemeClr>
          </a:solidFill>
        </p:spPr>
        <p:txBody>
          <a:bodyPr anchor="t"/>
          <a:lstStyle>
            <a:lvl1pPr marL="0" indent="0" algn="ctr">
              <a:spcBef>
                <a:spcPts val="800"/>
              </a:spcBef>
              <a:buNone/>
              <a:defRPr sz="3200">
                <a:solidFill>
                  <a:srgbClr val="4D4D4D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07492" y="5909735"/>
            <a:ext cx="6922008" cy="533400"/>
          </a:xfrm>
        </p:spPr>
        <p:txBody>
          <a:bodyPr>
            <a:normAutofit/>
          </a:bodyPr>
          <a:lstStyle>
            <a:lvl1pPr marL="0" indent="0">
              <a:lnSpc>
                <a:spcPct val="90000"/>
              </a:lnSpc>
              <a:spcBef>
                <a:spcPts val="1200"/>
              </a:spcBef>
              <a:buNone/>
              <a:defRPr sz="1400">
                <a:solidFill>
                  <a:srgbClr val="262626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>
                    <a:alpha val="75000"/>
                  </a:srgbClr>
                </a:solidFill>
              </a:defRPr>
            </a:lvl1pPr>
          </a:lstStyle>
          <a:p>
            <a:fld id="{3AA85C16-48CF-4A04-9317-67645EF968DA}" type="datetimeFigureOut">
              <a:rPr lang="en-US" smtClean="0"/>
              <a:t>10/2/2024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>
                    <a:alpha val="75000"/>
                  </a:srgbClr>
                </a:solidFill>
              </a:defRPr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>
                    <a:alpha val="20000"/>
                  </a:srgbClr>
                </a:solidFill>
              </a:defRPr>
            </a:lvl1pPr>
          </a:lstStyle>
          <a:p>
            <a:fld id="{72429000-A37E-459E-95AD-D749E60075D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73888739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A85C16-48CF-4A04-9317-67645EF968DA}" type="datetimeFigureOut">
              <a:rPr lang="en-US" smtClean="0"/>
              <a:pPr/>
              <a:t>10/2/2024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429000-A37E-459E-95AD-D749E60075D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3702808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57963" y="695325"/>
            <a:ext cx="1971675" cy="48006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578644" y="714376"/>
            <a:ext cx="5800725" cy="540067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A85C16-48CF-4A04-9317-67645EF968DA}" type="datetimeFigureOut">
              <a:rPr lang="en-US" smtClean="0"/>
              <a:pPr/>
              <a:t>10/2/2024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429000-A37E-459E-95AD-D749E60075D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3939473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92919" y="499533"/>
            <a:ext cx="8079581" cy="1658198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07206" y="1993393"/>
            <a:ext cx="8065294" cy="376618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514350" y="6412447"/>
            <a:ext cx="3086100" cy="2286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50">
                <a:solidFill>
                  <a:schemeClr val="tx1">
                    <a:alpha val="75000"/>
                  </a:schemeClr>
                </a:solidFill>
              </a:defRPr>
            </a:lvl1pPr>
          </a:lstStyle>
          <a:p>
            <a:fld id="{3AA85C16-48CF-4A04-9317-67645EF968DA}" type="datetimeFigureOut">
              <a:rPr lang="en-US" smtClean="0"/>
              <a:pPr/>
              <a:t>10/2/2024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14350" y="6554697"/>
            <a:ext cx="3771900" cy="2286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50" cap="all" baseline="0">
                <a:solidFill>
                  <a:schemeClr val="tx1">
                    <a:alpha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41193" y="5829748"/>
            <a:ext cx="2194560" cy="1397039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9000" b="0">
                <a:ln>
                  <a:noFill/>
                </a:ln>
                <a:solidFill>
                  <a:schemeClr val="accent1">
                    <a:alpha val="20000"/>
                  </a:schemeClr>
                </a:solidFill>
                <a:latin typeface="+mj-lt"/>
              </a:defRPr>
            </a:lvl1pPr>
          </a:lstStyle>
          <a:p>
            <a:fld id="{72429000-A37E-459E-95AD-D749E60075D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753337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8" r:id="rId1"/>
    <p:sldLayoutId id="2147483699" r:id="rId2"/>
    <p:sldLayoutId id="2147483700" r:id="rId3"/>
    <p:sldLayoutId id="2147483701" r:id="rId4"/>
    <p:sldLayoutId id="2147483702" r:id="rId5"/>
    <p:sldLayoutId id="2147483703" r:id="rId6"/>
    <p:sldLayoutId id="2147483704" r:id="rId7"/>
    <p:sldLayoutId id="2147483705" r:id="rId8"/>
    <p:sldLayoutId id="2147483706" r:id="rId9"/>
    <p:sldLayoutId id="2147483707" r:id="rId10"/>
    <p:sldLayoutId id="2147483708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800" kern="1200" spc="-120" baseline="0">
          <a:solidFill>
            <a:schemeClr val="accent1"/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85000"/>
        </a:lnSpc>
        <a:spcBef>
          <a:spcPts val="1300"/>
        </a:spcBef>
        <a:buFont typeface="Arial" pitchFamily="34" charset="0"/>
        <a:buChar char=" "/>
        <a:defRPr sz="24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1pPr>
      <a:lvl2pPr marL="274320" indent="-34290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24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2pPr>
      <a:lvl3pPr marL="548640" indent="-54864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2000" i="1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3pPr>
      <a:lvl4pPr marL="822960" indent="-82296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18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4pPr>
      <a:lvl5pPr marL="1097280" indent="-109728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18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5pPr>
      <a:lvl6pPr marL="1200000" indent="-22860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18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6pPr>
      <a:lvl7pPr marL="1400000" indent="-22860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18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7pPr>
      <a:lvl8pPr marL="1600000" indent="-22860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18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8pPr>
      <a:lvl9pPr marL="1800000" indent="-22860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18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png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g"/><Relationship Id="rId2" Type="http://schemas.openxmlformats.org/officeDocument/2006/relationships/image" Target="../media/image13.JP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5.jpg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hyperlink" Target="https://www.nwforensics.org/su-debate/index.htm" TargetMode="Externa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066801"/>
            <a:ext cx="7327232" cy="2073441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chemeClr val="tx1"/>
                </a:solidFill>
              </a:rPr>
              <a:t>Welcome to DEBATE!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b="1" dirty="0"/>
              <a:t>Dr. Jim Hanson</a:t>
            </a:r>
          </a:p>
        </p:txBody>
      </p:sp>
    </p:spTree>
    <p:extLst>
      <p:ext uri="{BB962C8B-B14F-4D97-AF65-F5344CB8AC3E}">
        <p14:creationId xmlns:p14="http://schemas.microsoft.com/office/powerpoint/2010/main" val="26989348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96019" y="815196"/>
            <a:ext cx="8001000" cy="4930409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800" b="1" dirty="0"/>
              <a:t>Print Scripts</a:t>
            </a:r>
          </a:p>
          <a:p>
            <a:pPr marL="0" indent="0">
              <a:buNone/>
            </a:pPr>
            <a:r>
              <a:rPr lang="en-US" sz="2800" b="1" dirty="0"/>
              <a:t>Get Snacks</a:t>
            </a:r>
          </a:p>
          <a:p>
            <a:pPr marL="0" indent="0">
              <a:buNone/>
            </a:pPr>
            <a:endParaRPr lang="en-US" sz="2800" b="1" dirty="0"/>
          </a:p>
          <a:p>
            <a:pPr marL="0" indent="0">
              <a:buNone/>
            </a:pPr>
            <a:r>
              <a:rPr lang="en-US" sz="2800" b="1" dirty="0"/>
              <a:t>Get Activity Fair Poster and </a:t>
            </a:r>
            <a:r>
              <a:rPr lang="en-US" sz="2800" b="1"/>
              <a:t>Flyers setup—MUST DO THIS EACH YEAR A PROBLEM</a:t>
            </a:r>
            <a:endParaRPr lang="en-US" sz="2800" b="1" dirty="0"/>
          </a:p>
          <a:p>
            <a:pPr marL="0" indent="0">
              <a:buNone/>
            </a:pPr>
            <a:endParaRPr lang="en-US" sz="2800" b="1" dirty="0"/>
          </a:p>
          <a:p>
            <a:endParaRPr lang="en-US" sz="2800" b="1" dirty="0"/>
          </a:p>
        </p:txBody>
      </p:sp>
    </p:spTree>
    <p:extLst>
      <p:ext uri="{BB962C8B-B14F-4D97-AF65-F5344CB8AC3E}">
        <p14:creationId xmlns:p14="http://schemas.microsoft.com/office/powerpoint/2010/main" val="319313736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96019" y="815196"/>
            <a:ext cx="8001000" cy="4930409"/>
          </a:xfrm>
        </p:spPr>
        <p:txBody>
          <a:bodyPr>
            <a:normAutofit/>
          </a:bodyPr>
          <a:lstStyle/>
          <a:p>
            <a:r>
              <a:rPr lang="en-US" sz="2800" b="1" dirty="0"/>
              <a:t>This is Debate </a:t>
            </a:r>
          </a:p>
          <a:p>
            <a:r>
              <a:rPr lang="en-US" sz="2800" b="1" dirty="0"/>
              <a:t>I’m Dr. Jim Hanson, Professor (he/him)</a:t>
            </a:r>
          </a:p>
          <a:p>
            <a:r>
              <a:rPr lang="en-US" sz="2800" b="1" dirty="0"/>
              <a:t>And these are some of the members of our team:</a:t>
            </a:r>
          </a:p>
          <a:p>
            <a:endParaRPr lang="en-US" sz="2800" b="1" dirty="0"/>
          </a:p>
        </p:txBody>
      </p:sp>
      <p:pic>
        <p:nvPicPr>
          <p:cNvPr id="4" name="Picture 3" descr="A group of people posing for a photo&#10;&#10;Description automatically generated">
            <a:extLst>
              <a:ext uri="{FF2B5EF4-FFF2-40B4-BE49-F238E27FC236}">
                <a16:creationId xmlns:a16="http://schemas.microsoft.com/office/drawing/2014/main" id="{EDBE8C11-B5AD-0EFB-8234-FEB76A408B4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72540" y="2417444"/>
            <a:ext cx="5631180" cy="42233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0788422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96019" y="815196"/>
            <a:ext cx="8001000" cy="4930409"/>
          </a:xfrm>
        </p:spPr>
        <p:txBody>
          <a:bodyPr>
            <a:normAutofit/>
          </a:bodyPr>
          <a:lstStyle/>
          <a:p>
            <a:r>
              <a:rPr lang="en-US" sz="2800" b="1" dirty="0"/>
              <a:t>Want to hear 3 things about you</a:t>
            </a:r>
          </a:p>
          <a:p>
            <a:pPr lvl="1"/>
            <a:r>
              <a:rPr lang="en-US" sz="2800" b="1" dirty="0"/>
              <a:t>Your name</a:t>
            </a:r>
          </a:p>
          <a:p>
            <a:pPr lvl="1"/>
            <a:r>
              <a:rPr lang="en-US" sz="2800" b="1" dirty="0"/>
              <a:t>Pronouns/things that are important to you</a:t>
            </a:r>
          </a:p>
          <a:p>
            <a:pPr lvl="1"/>
            <a:r>
              <a:rPr lang="en-US" sz="2800" b="1" dirty="0"/>
              <a:t>Why are you here for Debate?</a:t>
            </a:r>
          </a:p>
        </p:txBody>
      </p:sp>
    </p:spTree>
    <p:extLst>
      <p:ext uri="{BB962C8B-B14F-4D97-AF65-F5344CB8AC3E}">
        <p14:creationId xmlns:p14="http://schemas.microsoft.com/office/powerpoint/2010/main" val="93720031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143000" y="685800"/>
            <a:ext cx="8001000" cy="4930409"/>
          </a:xfrm>
        </p:spPr>
        <p:txBody>
          <a:bodyPr>
            <a:normAutofit/>
          </a:bodyPr>
          <a:lstStyle/>
          <a:p>
            <a:r>
              <a:rPr lang="en-US" sz="2800" b="1" dirty="0"/>
              <a:t>Please on a sheet of paper</a:t>
            </a:r>
          </a:p>
          <a:p>
            <a:r>
              <a:rPr lang="en-US" sz="2800" b="1" dirty="0"/>
              <a:t>Write down your first and last name</a:t>
            </a:r>
          </a:p>
          <a:p>
            <a:r>
              <a:rPr lang="en-US" sz="2800" b="1" dirty="0"/>
              <a:t>Your email address</a:t>
            </a:r>
          </a:p>
          <a:p>
            <a:r>
              <a:rPr lang="en-US" sz="2800" b="1" dirty="0"/>
              <a:t>Pass the sheet to me. : )</a:t>
            </a:r>
          </a:p>
          <a:p>
            <a:endParaRPr lang="en-US" b="1" dirty="0"/>
          </a:p>
          <a:p>
            <a:endParaRPr lang="en-US" b="1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438CBD63-FF4E-7C41-684E-26417A7D776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116539" y="1988820"/>
            <a:ext cx="3751506" cy="46215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7715388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95400" y="1125415"/>
            <a:ext cx="7303477" cy="4992356"/>
          </a:xfrm>
        </p:spPr>
        <p:txBody>
          <a:bodyPr>
            <a:normAutofit lnSpcReduction="10000"/>
          </a:bodyPr>
          <a:lstStyle/>
          <a:p>
            <a:r>
              <a:rPr lang="en-US" sz="2800" b="1" dirty="0"/>
              <a:t>I’m ready to help you meet those goals</a:t>
            </a:r>
          </a:p>
          <a:p>
            <a:r>
              <a:rPr lang="en-US" sz="2800" b="1" dirty="0"/>
              <a:t>I’ve coached thousands of debaters</a:t>
            </a:r>
          </a:p>
          <a:p>
            <a:r>
              <a:rPr lang="en-US" sz="2800" b="1" dirty="0"/>
              <a:t>Winning many tournaments</a:t>
            </a:r>
          </a:p>
          <a:p>
            <a:r>
              <a:rPr lang="en-US" sz="2800" b="1" dirty="0"/>
              <a:t>Winning national championships</a:t>
            </a:r>
          </a:p>
          <a:p>
            <a:r>
              <a:rPr lang="en-US" sz="2800" b="1" dirty="0"/>
              <a:t>SEATTLE U 23-24: Semis Vanderbilt, 1</a:t>
            </a:r>
            <a:r>
              <a:rPr lang="en-US" sz="2800" b="1" baseline="30000" dirty="0"/>
              <a:t>st</a:t>
            </a:r>
            <a:r>
              <a:rPr lang="en-US" sz="2800" b="1" dirty="0"/>
              <a:t> Place NFC Linfield Tournament, 2</a:t>
            </a:r>
            <a:r>
              <a:rPr lang="en-US" sz="2800" b="1" baseline="30000" dirty="0"/>
              <a:t>nd</a:t>
            </a:r>
            <a:r>
              <a:rPr lang="en-US" sz="2800" b="1" dirty="0"/>
              <a:t> Place First Year YODL National Championship</a:t>
            </a:r>
          </a:p>
          <a:p>
            <a:r>
              <a:rPr lang="en-US" sz="2800" b="1" dirty="0"/>
              <a:t>Knowledge, Fun, Argument Skills</a:t>
            </a:r>
          </a:p>
          <a:p>
            <a:r>
              <a:rPr lang="en-US" sz="2800" b="1" dirty="0"/>
              <a:t>Debate is more than a class—it is a way to connect with other SU students</a:t>
            </a:r>
          </a:p>
          <a:p>
            <a:r>
              <a:rPr lang="en-US" sz="2800" b="1" dirty="0"/>
              <a:t>Our team is here to help you meet your goals.</a:t>
            </a:r>
            <a:endParaRPr lang="en-US" b="1" dirty="0"/>
          </a:p>
        </p:txBody>
      </p:sp>
    </p:spTree>
    <p:extLst>
      <p:ext uri="{BB962C8B-B14F-4D97-AF65-F5344CB8AC3E}">
        <p14:creationId xmlns:p14="http://schemas.microsoft.com/office/powerpoint/2010/main" val="167229961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6762" y="1079921"/>
            <a:ext cx="7342880" cy="5225988"/>
          </a:xfrm>
        </p:spPr>
        <p:txBody>
          <a:bodyPr>
            <a:normAutofit fontScale="92500" lnSpcReduction="10000"/>
          </a:bodyPr>
          <a:lstStyle/>
          <a:p>
            <a:r>
              <a:rPr lang="en-US" sz="3200" b="1" dirty="0"/>
              <a:t>Write this down . . . </a:t>
            </a:r>
          </a:p>
          <a:p>
            <a:r>
              <a:rPr lang="en-US" sz="3200" b="1" dirty="0"/>
              <a:t> </a:t>
            </a:r>
          </a:p>
          <a:p>
            <a:r>
              <a:rPr lang="en-US" sz="2800" dirty="0"/>
              <a:t>1 Your Favorite Speaker</a:t>
            </a:r>
          </a:p>
          <a:p>
            <a:r>
              <a:rPr lang="en-US" sz="2800" dirty="0"/>
              <a:t>2 Your major/study interest</a:t>
            </a:r>
          </a:p>
          <a:p>
            <a:r>
              <a:rPr lang="en-US" sz="2800" dirty="0"/>
              <a:t>3 Your opinion if any of Elon Musk.</a:t>
            </a:r>
          </a:p>
          <a:p>
            <a:r>
              <a:rPr lang="en-US" sz="2800" dirty="0"/>
              <a:t> </a:t>
            </a:r>
          </a:p>
          <a:p>
            <a:r>
              <a:rPr lang="en-US" sz="2800" b="1" dirty="0"/>
              <a:t>Ask other people if they have the same or somewhat similar answer as you.</a:t>
            </a:r>
          </a:p>
          <a:p>
            <a:r>
              <a:rPr lang="en-US" sz="2800" b="1" dirty="0"/>
              <a:t>If they do—write their name down.</a:t>
            </a:r>
          </a:p>
          <a:p>
            <a:r>
              <a:rPr lang="en-US" sz="2800" b="1" dirty="0"/>
              <a:t>You can write down a person’s name ONLY ONCE.</a:t>
            </a:r>
          </a:p>
          <a:p>
            <a:r>
              <a:rPr lang="en-US" sz="2800" dirty="0"/>
              <a:t>As soon as you get 2 out of the 3—say “I’ve got 2!”</a:t>
            </a:r>
          </a:p>
        </p:txBody>
      </p:sp>
    </p:spTree>
    <p:extLst>
      <p:ext uri="{BB962C8B-B14F-4D97-AF65-F5344CB8AC3E}">
        <p14:creationId xmlns:p14="http://schemas.microsoft.com/office/powerpoint/2010/main" val="249480118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50734" y="349770"/>
            <a:ext cx="7964666" cy="6142470"/>
          </a:xfrm>
        </p:spPr>
        <p:txBody>
          <a:bodyPr>
            <a:normAutofit/>
          </a:bodyPr>
          <a:lstStyle/>
          <a:p>
            <a:r>
              <a:rPr lang="en-US" sz="2800" b="1" dirty="0"/>
              <a:t>In debate, you need to make arguments.</a:t>
            </a:r>
          </a:p>
          <a:p>
            <a:endParaRPr lang="en-US" sz="2800" b="1" dirty="0"/>
          </a:p>
          <a:p>
            <a:r>
              <a:rPr lang="en-US" sz="3600" b="1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Make a CSI argument.</a:t>
            </a:r>
          </a:p>
          <a:p>
            <a:r>
              <a:rPr lang="en-US" sz="2800" dirty="0"/>
              <a:t> </a:t>
            </a:r>
          </a:p>
          <a:p>
            <a:r>
              <a:rPr lang="en-US" sz="2800" dirty="0"/>
              <a:t>CLAIM Your main point</a:t>
            </a:r>
          </a:p>
          <a:p>
            <a:endParaRPr lang="en-US" sz="2800" dirty="0"/>
          </a:p>
          <a:p>
            <a:r>
              <a:rPr lang="en-US" sz="2800" dirty="0"/>
              <a:t>SUPPORT Reasons, logic, well known examples that backup your main point</a:t>
            </a:r>
          </a:p>
          <a:p>
            <a:endParaRPr lang="en-US" sz="2800" dirty="0"/>
          </a:p>
          <a:p>
            <a:r>
              <a:rPr lang="en-US" sz="2800" dirty="0"/>
              <a:t>IMPORTANCE How the argument shows the topic is right/wrong.</a:t>
            </a:r>
          </a:p>
        </p:txBody>
      </p:sp>
    </p:spTree>
    <p:extLst>
      <p:ext uri="{BB962C8B-B14F-4D97-AF65-F5344CB8AC3E}">
        <p14:creationId xmlns:p14="http://schemas.microsoft.com/office/powerpoint/2010/main" val="304286145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D96A061-1E56-3FD2-386E-3A3CA2570C2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28331" y="343097"/>
            <a:ext cx="8079581" cy="1658198"/>
          </a:xfrm>
        </p:spPr>
        <p:txBody>
          <a:bodyPr>
            <a:normAutofit fontScale="90000"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Let’s make an argument on the Topic: Seattle U should spend more of its endowment.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33B7FEA-541A-D743-6488-17A803CA639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CE5B09FC-8656-638E-ECCA-FAB18DFBB94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36088" y="1993393"/>
            <a:ext cx="7086964" cy="43690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147447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50734" y="349770"/>
            <a:ext cx="7964666" cy="5516563"/>
          </a:xfrm>
        </p:spPr>
        <p:txBody>
          <a:bodyPr>
            <a:normAutofit lnSpcReduction="10000"/>
          </a:bodyPr>
          <a:lstStyle/>
          <a:p>
            <a:r>
              <a:rPr lang="en-US" sz="3500" b="1" dirty="0"/>
              <a:t>Example CSI on the Topic “Seattle U should spend more of its endowment.”</a:t>
            </a:r>
            <a:endParaRPr lang="en-US" sz="3500" dirty="0"/>
          </a:p>
          <a:p>
            <a:r>
              <a:rPr lang="en-US" sz="2800" dirty="0"/>
              <a:t> </a:t>
            </a:r>
          </a:p>
          <a:p>
            <a:r>
              <a:rPr lang="en-US" sz="2800" b="1" dirty="0"/>
              <a:t>CLAIM:</a:t>
            </a:r>
            <a:r>
              <a:rPr lang="en-US" sz="2800" dirty="0"/>
              <a:t> Seattle U needs more financial support</a:t>
            </a:r>
          </a:p>
          <a:p>
            <a:endParaRPr lang="en-US" sz="2800" b="1" dirty="0"/>
          </a:p>
          <a:p>
            <a:r>
              <a:rPr lang="en-US" sz="2800" b="1" dirty="0"/>
              <a:t>SUPPORT:</a:t>
            </a:r>
            <a:r>
              <a:rPr lang="en-US" sz="2800" dirty="0"/>
              <a:t> Fees are too high and professors aren’t paid enough. It costs 76k+ to go to SU and MANY profs make less than 65K in the expensive city of Seattle.</a:t>
            </a:r>
          </a:p>
          <a:p>
            <a:endParaRPr lang="en-US" sz="2800" dirty="0"/>
          </a:p>
          <a:p>
            <a:r>
              <a:rPr lang="en-US" sz="2800" b="1" dirty="0"/>
              <a:t>IMPORTANCE: </a:t>
            </a:r>
            <a:r>
              <a:rPr lang="en-US" sz="2800" dirty="0"/>
              <a:t>SU needs money from the endowment to lower the costs and raise salaries.</a:t>
            </a:r>
          </a:p>
        </p:txBody>
      </p:sp>
    </p:spTree>
    <p:extLst>
      <p:ext uri="{BB962C8B-B14F-4D97-AF65-F5344CB8AC3E}">
        <p14:creationId xmlns:p14="http://schemas.microsoft.com/office/powerpoint/2010/main" val="262495340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50734" y="293913"/>
            <a:ext cx="5009195" cy="985157"/>
          </a:xfrm>
        </p:spPr>
        <p:txBody>
          <a:bodyPr>
            <a:normAutofit fontScale="92500"/>
          </a:bodyPr>
          <a:lstStyle/>
          <a:p>
            <a:r>
              <a:rPr lang="en-US" sz="3500" b="1" dirty="0"/>
              <a:t>Now let’s move toward you doing it on the TOPIC . . . </a:t>
            </a:r>
            <a:endParaRPr lang="en-US" sz="2800" b="1" dirty="0"/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6EE7D1E5-4EDF-214D-4D44-739F43F00F1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4770" y="1382502"/>
            <a:ext cx="7407729" cy="49379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1496444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50734" y="349770"/>
            <a:ext cx="7964666" cy="5516563"/>
          </a:xfrm>
        </p:spPr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lang="en-US" sz="3500" b="1" dirty="0"/>
              <a:t>ELON MUSK</a:t>
            </a:r>
          </a:p>
          <a:p>
            <a:pPr marL="0" indent="0">
              <a:buNone/>
            </a:pPr>
            <a:endParaRPr lang="en-US" sz="3500" b="1" dirty="0"/>
          </a:p>
          <a:p>
            <a:pPr marL="0" indent="0">
              <a:buNone/>
            </a:pPr>
            <a:r>
              <a:rPr lang="en-US" sz="3500" b="1" dirty="0"/>
              <a:t>Topic for upcoming debate tournament</a:t>
            </a:r>
          </a:p>
          <a:p>
            <a:pPr marL="0" indent="0">
              <a:buNone/>
            </a:pPr>
            <a:r>
              <a:rPr lang="en-US" sz="3500" b="1" dirty="0"/>
              <a:t>TESLA EV’s</a:t>
            </a:r>
          </a:p>
          <a:p>
            <a:pPr marL="0" indent="0">
              <a:buNone/>
            </a:pPr>
            <a:r>
              <a:rPr lang="en-US" sz="3500" b="1" dirty="0"/>
              <a:t>SpaceX (space travel)</a:t>
            </a:r>
          </a:p>
          <a:p>
            <a:pPr marL="0" indent="0">
              <a:buNone/>
            </a:pPr>
            <a:r>
              <a:rPr lang="en-US" sz="3500" b="1" dirty="0" err="1"/>
              <a:t>Starlink</a:t>
            </a:r>
            <a:r>
              <a:rPr lang="en-US" sz="3500" b="1" dirty="0"/>
              <a:t> (satellite service for cell phones)</a:t>
            </a:r>
          </a:p>
          <a:p>
            <a:pPr marL="0" indent="0">
              <a:buNone/>
            </a:pPr>
            <a:r>
              <a:rPr lang="en-US" sz="3500" b="1" dirty="0"/>
              <a:t>X/Twitter (social media communication)</a:t>
            </a:r>
          </a:p>
          <a:p>
            <a:pPr marL="0" indent="0">
              <a:buNone/>
            </a:pPr>
            <a:r>
              <a:rPr lang="en-US" sz="3500" b="1" dirty="0"/>
              <a:t>Wealthy yet mixed reviews business manager</a:t>
            </a:r>
          </a:p>
          <a:p>
            <a:pPr marL="0" indent="0">
              <a:buNone/>
            </a:pPr>
            <a:r>
              <a:rPr lang="en-US" sz="3500" b="1" dirty="0"/>
              <a:t>Controversial statements</a:t>
            </a:r>
          </a:p>
          <a:p>
            <a:pPr marL="0" indent="0">
              <a:buNone/>
            </a:pPr>
            <a:r>
              <a:rPr lang="en-US" sz="3500" b="1" dirty="0"/>
              <a:t>Google Elon Musk . . .</a:t>
            </a:r>
          </a:p>
          <a:p>
            <a:pPr marL="0" indent="0">
              <a:buNone/>
            </a:pPr>
            <a:endParaRPr lang="en-US" sz="2800" b="1" dirty="0"/>
          </a:p>
        </p:txBody>
      </p:sp>
    </p:spTree>
    <p:extLst>
      <p:ext uri="{BB962C8B-B14F-4D97-AF65-F5344CB8AC3E}">
        <p14:creationId xmlns:p14="http://schemas.microsoft.com/office/powerpoint/2010/main" val="253185695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17384" y="3748291"/>
            <a:ext cx="7964666" cy="2968740"/>
          </a:xfrm>
        </p:spPr>
        <p:txBody>
          <a:bodyPr>
            <a:normAutofit fontScale="92500" lnSpcReduction="20000"/>
          </a:bodyPr>
          <a:lstStyle/>
          <a:p>
            <a:r>
              <a:rPr lang="en-US" sz="3500" b="1" dirty="0"/>
              <a:t>Now . . . </a:t>
            </a:r>
            <a:endParaRPr lang="en-US" sz="2800" b="1" dirty="0"/>
          </a:p>
          <a:p>
            <a:endParaRPr lang="en-US" sz="2800" b="1" dirty="0"/>
          </a:p>
          <a:p>
            <a:r>
              <a:rPr lang="en-US" sz="2800" b="1" dirty="0"/>
              <a:t>Each person now—make an argument with</a:t>
            </a:r>
          </a:p>
          <a:p>
            <a:r>
              <a:rPr lang="en-US" sz="2800" b="1" dirty="0"/>
              <a:t>CLAIM, your main point</a:t>
            </a:r>
          </a:p>
          <a:p>
            <a:r>
              <a:rPr lang="en-US" sz="2800" b="1" dirty="0"/>
              <a:t>SUPPORT, reasons/logic for your main point</a:t>
            </a:r>
          </a:p>
          <a:p>
            <a:r>
              <a:rPr lang="en-US" sz="2800" b="1" dirty="0"/>
              <a:t>IMPORTANCE, how the argument supports or rejects the topic.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3DD9B262-5B14-E98B-0DF7-0969C496530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58502" y="194310"/>
            <a:ext cx="5617758" cy="42769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5246802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60716" y="825260"/>
            <a:ext cx="7828472" cy="5586970"/>
          </a:xfrm>
        </p:spPr>
        <p:txBody>
          <a:bodyPr>
            <a:noAutofit/>
          </a:bodyPr>
          <a:lstStyle/>
          <a:p>
            <a:r>
              <a:rPr lang="en-US" sz="2800" b="1" dirty="0"/>
              <a:t>Now that you have an argument . . . </a:t>
            </a:r>
            <a:r>
              <a:rPr lang="en-US" sz="2800" dirty="0"/>
              <a:t>Debate involves a difference of opinion.</a:t>
            </a:r>
          </a:p>
          <a:p>
            <a:r>
              <a:rPr lang="en-US" sz="2800" dirty="0"/>
              <a:t> </a:t>
            </a:r>
          </a:p>
          <a:p>
            <a:r>
              <a:rPr lang="en-US" sz="2800" dirty="0"/>
              <a:t>Typically, this means you respond to your opponent by saying the opposite of your opponent’s argument.</a:t>
            </a:r>
          </a:p>
          <a:p>
            <a:endParaRPr lang="en-US" sz="2800" dirty="0"/>
          </a:p>
          <a:p>
            <a:r>
              <a:rPr lang="en-US" sz="2800" dirty="0"/>
              <a:t>Example: </a:t>
            </a:r>
          </a:p>
          <a:p>
            <a:r>
              <a:rPr lang="en-US" sz="2800" dirty="0"/>
              <a:t>Elon Musk does not run businesses well</a:t>
            </a:r>
          </a:p>
          <a:p>
            <a:r>
              <a:rPr lang="en-US" sz="2800" dirty="0"/>
              <a:t>He erratically changed Twitter, fired employees, threatened advertisers, etc.</a:t>
            </a:r>
          </a:p>
        </p:txBody>
      </p:sp>
    </p:spTree>
    <p:extLst>
      <p:ext uri="{BB962C8B-B14F-4D97-AF65-F5344CB8AC3E}">
        <p14:creationId xmlns:p14="http://schemas.microsoft.com/office/powerpoint/2010/main" val="81691644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86596" y="990600"/>
            <a:ext cx="7795404" cy="5358442"/>
          </a:xfrm>
        </p:spPr>
        <p:txBody>
          <a:bodyPr>
            <a:normAutofit/>
          </a:bodyPr>
          <a:lstStyle/>
          <a:p>
            <a:r>
              <a:rPr lang="en-US" sz="3000" dirty="0"/>
              <a:t>Sometimes, it is best to agree but disagree on how impactful the argument is in comparison to your own arguments.</a:t>
            </a:r>
          </a:p>
          <a:p>
            <a:r>
              <a:rPr lang="en-US" sz="3000" dirty="0"/>
              <a:t> </a:t>
            </a:r>
          </a:p>
          <a:p>
            <a:r>
              <a:rPr lang="en-US" sz="3000" dirty="0"/>
              <a:t>Elon Musk may have developed good things but that is mostly his engineers; he himself has mired himself in controversy, bad business decisions; and he isn’t leading the way anymore.</a:t>
            </a:r>
          </a:p>
        </p:txBody>
      </p:sp>
    </p:spTree>
    <p:extLst>
      <p:ext uri="{BB962C8B-B14F-4D97-AF65-F5344CB8AC3E}">
        <p14:creationId xmlns:p14="http://schemas.microsoft.com/office/powerpoint/2010/main" val="24076752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86596" y="990600"/>
            <a:ext cx="7795404" cy="5358442"/>
          </a:xfrm>
        </p:spPr>
        <p:txBody>
          <a:bodyPr>
            <a:normAutofit/>
          </a:bodyPr>
          <a:lstStyle/>
          <a:p>
            <a:r>
              <a:rPr lang="en-US" sz="3000" b="1" dirty="0"/>
              <a:t>Get into your groups and do an I disagree game.</a:t>
            </a:r>
          </a:p>
          <a:p>
            <a:r>
              <a:rPr lang="en-US" sz="3000" dirty="0"/>
              <a:t>“My opponent argued ___concise restatement of the argument__”</a:t>
            </a:r>
          </a:p>
          <a:p>
            <a:r>
              <a:rPr lang="en-US" sz="3000" dirty="0"/>
              <a:t>“I disagree because __________”</a:t>
            </a:r>
          </a:p>
          <a:p>
            <a:endParaRPr lang="en-US" sz="3000" dirty="0"/>
          </a:p>
          <a:p>
            <a:r>
              <a:rPr lang="en-US" sz="3000" dirty="0"/>
              <a:t>Returners help out—listen to the disagreement and comment in a positive way.</a:t>
            </a:r>
          </a:p>
        </p:txBody>
      </p:sp>
    </p:spTree>
    <p:extLst>
      <p:ext uri="{BB962C8B-B14F-4D97-AF65-F5344CB8AC3E}">
        <p14:creationId xmlns:p14="http://schemas.microsoft.com/office/powerpoint/2010/main" val="337372001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86596" y="990600"/>
            <a:ext cx="7795404" cy="5358442"/>
          </a:xfrm>
        </p:spPr>
        <p:txBody>
          <a:bodyPr>
            <a:normAutofit/>
          </a:bodyPr>
          <a:lstStyle/>
          <a:p>
            <a:r>
              <a:rPr lang="en-US" sz="3600" b="1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You’re going to put your arguments and disagrees into action in debating.</a:t>
            </a:r>
          </a:p>
          <a:p>
            <a:endParaRPr lang="en-US" sz="3600" b="1" dirty="0">
              <a:latin typeface="Calibri" panose="020F0502020204030204" pitchFamily="34" charset="0"/>
              <a:ea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3600" b="1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How does that work?</a:t>
            </a:r>
          </a:p>
          <a:p>
            <a:endParaRPr lang="en-US" sz="3600" b="1" dirty="0">
              <a:latin typeface="Calibri" panose="020F0502020204030204" pitchFamily="34" charset="0"/>
              <a:ea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3600" b="1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I’m going to explain and you are going to get see a short example debate. And on that . . . </a:t>
            </a:r>
          </a:p>
          <a:p>
            <a:endParaRPr lang="en-US" b="1" dirty="0"/>
          </a:p>
        </p:txBody>
      </p:sp>
    </p:spTree>
    <p:extLst>
      <p:ext uri="{BB962C8B-B14F-4D97-AF65-F5344CB8AC3E}">
        <p14:creationId xmlns:p14="http://schemas.microsoft.com/office/powerpoint/2010/main" val="50214172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86596" y="990600"/>
            <a:ext cx="7795404" cy="5358442"/>
          </a:xfrm>
        </p:spPr>
        <p:txBody>
          <a:bodyPr>
            <a:normAutofit/>
          </a:bodyPr>
          <a:lstStyle/>
          <a:p>
            <a:r>
              <a:rPr lang="en-US" sz="3600" b="1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What’s the topic?</a:t>
            </a:r>
          </a:p>
          <a:p>
            <a:r>
              <a:rPr lang="en-US" sz="3600" b="1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Who is the </a:t>
            </a:r>
          </a:p>
          <a:p>
            <a:r>
              <a:rPr lang="en-US" sz="3600" b="1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Opening Gov</a:t>
            </a:r>
          </a:p>
          <a:p>
            <a:r>
              <a:rPr lang="en-US" sz="3600" b="1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Opening Opp</a:t>
            </a:r>
          </a:p>
          <a:p>
            <a:r>
              <a:rPr lang="en-US" sz="3600" b="1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Closing Gov</a:t>
            </a:r>
          </a:p>
          <a:p>
            <a:r>
              <a:rPr lang="en-US" sz="3600" b="1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Closing Opp</a:t>
            </a:r>
          </a:p>
          <a:p>
            <a:r>
              <a:rPr lang="en-US" sz="3600" b="1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You’ve got 5 minutes to prep.</a:t>
            </a:r>
          </a:p>
        </p:txBody>
      </p:sp>
    </p:spTree>
    <p:extLst>
      <p:ext uri="{BB962C8B-B14F-4D97-AF65-F5344CB8AC3E}">
        <p14:creationId xmlns:p14="http://schemas.microsoft.com/office/powerpoint/2010/main" val="13215410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43463" y="405441"/>
            <a:ext cx="8048445" cy="6207629"/>
          </a:xfrm>
        </p:spPr>
        <p:txBody>
          <a:bodyPr>
            <a:normAutofit fontScale="92500" lnSpcReduction="20000"/>
          </a:bodyPr>
          <a:lstStyle/>
          <a:p>
            <a:r>
              <a:rPr lang="en-US" sz="3600" b="1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What Happens in a Debate</a:t>
            </a:r>
          </a:p>
          <a:p>
            <a:endParaRPr lang="en-US" sz="3600" b="1" dirty="0">
              <a:latin typeface="Calibri" panose="020F0502020204030204" pitchFamily="34" charset="0"/>
              <a:ea typeface="Calibri" panose="020F0502020204030204" pitchFamily="34" charset="0"/>
              <a:cs typeface="Calibri" panose="020F0502020204030204" pitchFamily="34" charset="0"/>
            </a:endParaRPr>
          </a:p>
          <a:p>
            <a:pPr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You get a topic/motion </a:t>
            </a:r>
            <a:r>
              <a:rPr lang="en-US" sz="2800" b="1" dirty="0" err="1"/>
              <a:t>eg</a:t>
            </a:r>
            <a:r>
              <a:rPr lang="en-US" sz="2800" b="1" dirty="0"/>
              <a:t> “This house believes bikes are better than EVs.”</a:t>
            </a:r>
          </a:p>
          <a:p>
            <a:pPr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 You have 15 minutes to prepare (no internet, just you and your debate partner)</a:t>
            </a:r>
          </a:p>
          <a:p>
            <a:pPr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 There are 4 teams of 2 people</a:t>
            </a:r>
          </a:p>
          <a:p>
            <a:pPr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 2 teams support the topic/motion (the government/proposition teams) </a:t>
            </a:r>
          </a:p>
          <a:p>
            <a:pPr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2 teams argue against the topic/motion/govt/proposition (the opposition teams).</a:t>
            </a:r>
          </a:p>
          <a:p>
            <a:pPr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 At the end of the debate, 1 to 3 judges rank the teams 1</a:t>
            </a:r>
            <a:r>
              <a:rPr lang="en-US" sz="2800" b="1" baseline="30000" dirty="0"/>
              <a:t>st</a:t>
            </a:r>
            <a:r>
              <a:rPr lang="en-US" sz="2800" b="1" dirty="0"/>
              <a:t>, 2</a:t>
            </a:r>
            <a:r>
              <a:rPr lang="en-US" sz="2800" b="1" baseline="30000" dirty="0"/>
              <a:t>nd</a:t>
            </a:r>
            <a:r>
              <a:rPr lang="en-US" sz="2800" b="1" dirty="0"/>
              <a:t>, 3</a:t>
            </a:r>
            <a:r>
              <a:rPr lang="en-US" sz="2800" b="1" baseline="30000" dirty="0"/>
              <a:t>rd</a:t>
            </a:r>
            <a:r>
              <a:rPr lang="en-US" sz="2800" b="1" dirty="0"/>
              <a:t>, 4</a:t>
            </a:r>
            <a:r>
              <a:rPr lang="en-US" sz="2800" b="1" baseline="30000" dirty="0"/>
              <a:t>th</a:t>
            </a:r>
            <a:r>
              <a:rPr lang="en-US" sz="2800" b="1" dirty="0"/>
              <a:t> based on which team made the strongest argument(s) in the debate.</a:t>
            </a:r>
          </a:p>
        </p:txBody>
      </p:sp>
    </p:spTree>
    <p:extLst>
      <p:ext uri="{BB962C8B-B14F-4D97-AF65-F5344CB8AC3E}">
        <p14:creationId xmlns:p14="http://schemas.microsoft.com/office/powerpoint/2010/main" val="192458304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43463" y="405442"/>
            <a:ext cx="8048445" cy="6072996"/>
          </a:xfrm>
        </p:spPr>
        <p:txBody>
          <a:bodyPr>
            <a:normAutofit/>
          </a:bodyPr>
          <a:lstStyle/>
          <a:p>
            <a:r>
              <a:rPr lang="en-US" sz="3200" b="1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We are now going to watch a SHORT DEBATE</a:t>
            </a:r>
          </a:p>
          <a:p>
            <a:pPr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In this model debate, the debaters will give 3 minute speeches—but they are 7 minutes long in real competition debates.</a:t>
            </a:r>
          </a:p>
          <a:p>
            <a:pPr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New Students—Questions?</a:t>
            </a:r>
          </a:p>
          <a:p>
            <a:pPr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Let’s Begin . . . </a:t>
            </a:r>
          </a:p>
        </p:txBody>
      </p:sp>
    </p:spTree>
    <p:extLst>
      <p:ext uri="{BB962C8B-B14F-4D97-AF65-F5344CB8AC3E}">
        <p14:creationId xmlns:p14="http://schemas.microsoft.com/office/powerpoint/2010/main" val="329393466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43463" y="405442"/>
            <a:ext cx="8048445" cy="6072996"/>
          </a:xfrm>
        </p:spPr>
        <p:txBody>
          <a:bodyPr>
            <a:normAutofit/>
          </a:bodyPr>
          <a:lstStyle/>
          <a:p>
            <a:r>
              <a:rPr lang="en-US" sz="2800" b="1" dirty="0"/>
              <a:t>AFTER THE DEBATE . . . </a:t>
            </a:r>
          </a:p>
          <a:p>
            <a:pPr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What seemed like the strongest argument to you?</a:t>
            </a:r>
          </a:p>
          <a:p>
            <a:pPr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What was the second strongest argument?</a:t>
            </a:r>
          </a:p>
          <a:p>
            <a:pPr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This evaluation of arguments determines who gets ranked highest in the debate.</a:t>
            </a:r>
          </a:p>
          <a:p>
            <a:pPr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What questions do you have about the debate?</a:t>
            </a:r>
          </a:p>
          <a:p>
            <a:pPr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sz="2800" b="1" dirty="0"/>
          </a:p>
          <a:p>
            <a:pPr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Take a short break and we will get you going toward building cases.</a:t>
            </a:r>
          </a:p>
        </p:txBody>
      </p:sp>
    </p:spTree>
    <p:extLst>
      <p:ext uri="{BB962C8B-B14F-4D97-AF65-F5344CB8AC3E}">
        <p14:creationId xmlns:p14="http://schemas.microsoft.com/office/powerpoint/2010/main" val="169219861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43463" y="405442"/>
            <a:ext cx="8181437" cy="6196744"/>
          </a:xfrm>
        </p:spPr>
        <p:txBody>
          <a:bodyPr>
            <a:normAutofit lnSpcReduction="10000"/>
          </a:bodyPr>
          <a:lstStyle/>
          <a:p>
            <a:r>
              <a:rPr lang="en-US" sz="3600" b="1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HOW TO PREPARE A PROPOSITION CASE</a:t>
            </a:r>
          </a:p>
          <a:p>
            <a:r>
              <a:rPr lang="en-US" sz="2800" dirty="0"/>
              <a:t>Get and Fill out your Prime Minister Script</a:t>
            </a:r>
          </a:p>
          <a:p>
            <a:r>
              <a:rPr lang="en-US" sz="2800" b="1" dirty="0"/>
              <a:t>MOTION</a:t>
            </a:r>
            <a:r>
              <a:rPr lang="en-US" sz="2800" dirty="0"/>
              <a:t> Express support for and State the Motion</a:t>
            </a:r>
          </a:p>
          <a:p>
            <a:r>
              <a:rPr lang="en-US" sz="2800" b="1" dirty="0"/>
              <a:t>MODEL</a:t>
            </a:r>
            <a:r>
              <a:rPr lang="en-US" sz="2800" dirty="0"/>
              <a:t> Provide a Model (actor/action)</a:t>
            </a:r>
          </a:p>
          <a:p>
            <a:r>
              <a:rPr lang="en-US" sz="2800" b="1" dirty="0"/>
              <a:t>STAKEHOLDERS</a:t>
            </a:r>
            <a:r>
              <a:rPr lang="en-US" sz="2800" dirty="0"/>
              <a:t> Show who the Stakeholders are (group most important to the motion)</a:t>
            </a:r>
          </a:p>
          <a:p>
            <a:r>
              <a:rPr lang="en-US" sz="2800" b="1" dirty="0"/>
              <a:t>BURDENS</a:t>
            </a:r>
            <a:r>
              <a:rPr lang="en-US" sz="2800" dirty="0"/>
              <a:t> State Burdens (how you prove the gov/</a:t>
            </a:r>
            <a:r>
              <a:rPr lang="en-US" sz="2800" dirty="0" err="1"/>
              <a:t>opp</a:t>
            </a:r>
            <a:r>
              <a:rPr lang="en-US" sz="2800" dirty="0"/>
              <a:t> should win)</a:t>
            </a:r>
          </a:p>
          <a:p>
            <a:r>
              <a:rPr lang="en-US" sz="2800" dirty="0"/>
              <a:t>RETURNERS LISTEN TO THE </a:t>
            </a:r>
            <a:r>
              <a:rPr lang="en-US" sz="3000" b="1" dirty="0"/>
              <a:t>MMSB</a:t>
            </a:r>
            <a:r>
              <a:rPr lang="en-US" sz="2800" dirty="0"/>
              <a:t> MOTION-MODEL-STAKEHOLDERS-BURDEN</a:t>
            </a:r>
          </a:p>
          <a:p>
            <a:r>
              <a:rPr lang="en-US" sz="2800" dirty="0"/>
              <a:t>Now, Prepare to Present your </a:t>
            </a:r>
            <a:r>
              <a:rPr lang="en-US" sz="2800" b="1" dirty="0"/>
              <a:t>PROPOSITION CSI ARGUMENT</a:t>
            </a:r>
            <a:r>
              <a:rPr lang="en-US" sz="2800" dirty="0"/>
              <a:t>.</a:t>
            </a:r>
          </a:p>
          <a:p>
            <a:r>
              <a:rPr lang="en-US" sz="2800" dirty="0"/>
              <a:t>RETURNERS LISTEN TO THE PROP CSI ARGUMENT.</a:t>
            </a:r>
          </a:p>
        </p:txBody>
      </p:sp>
    </p:spTree>
    <p:extLst>
      <p:ext uri="{BB962C8B-B14F-4D97-AF65-F5344CB8AC3E}">
        <p14:creationId xmlns:p14="http://schemas.microsoft.com/office/powerpoint/2010/main" val="40686397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43463" y="405442"/>
            <a:ext cx="8181437" cy="6072996"/>
          </a:xfrm>
        </p:spPr>
        <p:txBody>
          <a:bodyPr>
            <a:normAutofit/>
          </a:bodyPr>
          <a:lstStyle/>
          <a:p>
            <a:r>
              <a:rPr lang="en-US" sz="3900" b="1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HOW TO PREPARE AN OPPOSITION CASE</a:t>
            </a:r>
          </a:p>
          <a:p>
            <a:r>
              <a:rPr lang="en-US" sz="2800" dirty="0"/>
              <a:t>Get and fill out your Leader Of  Opposition Script</a:t>
            </a:r>
          </a:p>
          <a:p>
            <a:r>
              <a:rPr lang="en-US" sz="2800" dirty="0"/>
              <a:t>Write out 2 responses to your Proposition Contention.</a:t>
            </a:r>
          </a:p>
          <a:p>
            <a:r>
              <a:rPr lang="en-US" sz="2800" dirty="0"/>
              <a:t>(“They said ___, I disagree because ___”)</a:t>
            </a:r>
          </a:p>
          <a:p>
            <a:r>
              <a:rPr lang="en-US" sz="2800" dirty="0"/>
              <a:t>Support your response claim: CSI!</a:t>
            </a:r>
          </a:p>
          <a:p>
            <a:r>
              <a:rPr lang="en-US" sz="2800" b="1" dirty="0"/>
              <a:t>RETURNERS LISTEN TO 2 RESPONSES</a:t>
            </a:r>
          </a:p>
          <a:p>
            <a:r>
              <a:rPr lang="en-US" sz="2800" dirty="0"/>
              <a:t>Now Prepare to Present your </a:t>
            </a:r>
            <a:r>
              <a:rPr lang="en-US" sz="2800" b="1" dirty="0"/>
              <a:t>OPPOSITION CSI ARGUMENT</a:t>
            </a:r>
            <a:r>
              <a:rPr lang="en-US" sz="2800" dirty="0"/>
              <a:t>.</a:t>
            </a:r>
          </a:p>
          <a:p>
            <a:r>
              <a:rPr lang="en-US" sz="2800" i="1" dirty="0"/>
              <a:t>Note: Your Opp CSI Argument should be ‘Topic is bad/wrong” NOT “Topic doesn’t solve/work that well”</a:t>
            </a:r>
          </a:p>
          <a:p>
            <a:r>
              <a:rPr lang="en-US" sz="2800" dirty="0"/>
              <a:t>RETURNERS LISTEN TO THE POSITIVE MATERIAL.</a:t>
            </a:r>
          </a:p>
          <a:p>
            <a:pPr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5395904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43463" y="405442"/>
            <a:ext cx="8181437" cy="6072996"/>
          </a:xfrm>
        </p:spPr>
        <p:txBody>
          <a:bodyPr>
            <a:normAutofit/>
          </a:bodyPr>
          <a:lstStyle/>
          <a:p>
            <a:r>
              <a:rPr lang="en-US" sz="3200" b="1" dirty="0"/>
              <a:t>AFTER THOSE 2 FIRST SPEECHES—WHAT HAPPENS?</a:t>
            </a:r>
          </a:p>
          <a:p>
            <a:r>
              <a:rPr lang="en-US" sz="3200" dirty="0"/>
              <a:t>You will find out at the next team meeting on Tuesday, 645pm, Pigott 108.</a:t>
            </a:r>
          </a:p>
          <a:p>
            <a:pPr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dirty="0"/>
          </a:p>
        </p:txBody>
      </p:sp>
      <p:pic>
        <p:nvPicPr>
          <p:cNvPr id="4" name="Picture 3" descr="A group of people sitting at a long table&#10;&#10;Description automatically generated">
            <a:extLst>
              <a:ext uri="{FF2B5EF4-FFF2-40B4-BE49-F238E27FC236}">
                <a16:creationId xmlns:a16="http://schemas.microsoft.com/office/drawing/2014/main" id="{798D74DD-5F30-A5C2-DF5F-0EB545437C6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0100" y="2403156"/>
            <a:ext cx="5726430" cy="429482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914096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43463" y="405442"/>
            <a:ext cx="3598007" cy="6072996"/>
          </a:xfrm>
        </p:spPr>
        <p:txBody>
          <a:bodyPr>
            <a:normAutofit/>
          </a:bodyPr>
          <a:lstStyle/>
          <a:p>
            <a:r>
              <a:rPr lang="en-US" sz="2800" b="1" dirty="0"/>
              <a:t>Coming Up!</a:t>
            </a:r>
          </a:p>
          <a:p>
            <a:endParaRPr lang="en-US" sz="2800" dirty="0"/>
          </a:p>
          <a:p>
            <a:r>
              <a:rPr lang="en-US" sz="2800" dirty="0"/>
              <a:t>You’re part of a great team.</a:t>
            </a:r>
          </a:p>
          <a:p>
            <a:r>
              <a:rPr lang="en-US" sz="2800" dirty="0"/>
              <a:t>We’re going to show you a world of smart people communicating</a:t>
            </a:r>
          </a:p>
          <a:p>
            <a:r>
              <a:rPr lang="en-US" sz="2800" dirty="0"/>
              <a:t>You’ll get to go to places in other cities like McMinnville and Portland, home of Lewis and Clark College.</a:t>
            </a: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50AD67F0-9AAE-84B6-F39D-48495B87D57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057649" y="379562"/>
            <a:ext cx="4634865" cy="3087904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0C1F618B-B4CB-02F5-A769-CFE3B1273D4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96115" y="3634740"/>
            <a:ext cx="5054515" cy="23899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2547470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85EA39DE-F4D7-25CD-7CE3-7EEA8928DFD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038257" y="331470"/>
            <a:ext cx="4901458" cy="2928074"/>
          </a:xfrm>
          <a:prstGeom prst="rect">
            <a:avLst/>
          </a:prstGeom>
        </p:spPr>
      </p:pic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43463" y="405442"/>
            <a:ext cx="3457037" cy="6072996"/>
          </a:xfrm>
        </p:spPr>
        <p:txBody>
          <a:bodyPr>
            <a:normAutofit fontScale="92500"/>
          </a:bodyPr>
          <a:lstStyle/>
          <a:p>
            <a:r>
              <a:rPr lang="en-US" sz="2800" dirty="0"/>
              <a:t>Meet teams from all over the nation and all over the world at the Seattle U IV December tournament</a:t>
            </a:r>
          </a:p>
          <a:p>
            <a:r>
              <a:rPr lang="en-US" sz="2800" dirty="0"/>
              <a:t>ALL TOURNAMENTS ARE FREE</a:t>
            </a:r>
          </a:p>
          <a:p>
            <a:r>
              <a:rPr lang="en-US" sz="2800" dirty="0"/>
              <a:t>SU pays for food, hotel</a:t>
            </a:r>
            <a:r>
              <a:rPr lang="en-US" sz="2800"/>
              <a:t>, registration, etc.</a:t>
            </a:r>
            <a:endParaRPr lang="en-US" sz="2800" dirty="0"/>
          </a:p>
          <a:p>
            <a:r>
              <a:rPr lang="en-US" sz="2800" dirty="0"/>
              <a:t>And if you keep at it and qualify . . . We have trips planned to Nashville TN and to the Bay Area along with Cal State San Luis Obispo. </a:t>
            </a:r>
          </a:p>
          <a:p>
            <a:endParaRPr lang="en-US" sz="2800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1D676912-F42B-8C3D-0694-0EDE7D729AA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91121" y="1344930"/>
            <a:ext cx="4708254" cy="3066532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1E43C71A-2547-112D-2DB1-837E1D12042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206240" y="3350186"/>
            <a:ext cx="4790625" cy="301834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4058788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43463" y="405442"/>
            <a:ext cx="8048445" cy="6072996"/>
          </a:xfrm>
        </p:spPr>
        <p:txBody>
          <a:bodyPr>
            <a:normAutofit/>
          </a:bodyPr>
          <a:lstStyle/>
          <a:p>
            <a:r>
              <a:rPr lang="en-US" sz="2800" dirty="0"/>
              <a:t>You’ll meet students from other schools</a:t>
            </a:r>
          </a:p>
          <a:p>
            <a:r>
              <a:rPr lang="en-US" sz="2800" dirty="0"/>
              <a:t>You are part of an award winning program</a:t>
            </a:r>
          </a:p>
        </p:txBody>
      </p:sp>
      <p:pic>
        <p:nvPicPr>
          <p:cNvPr id="4" name="Picture 3" descr="A group of people posing for a photo&#10;&#10;Description automatically generated">
            <a:extLst>
              <a:ext uri="{FF2B5EF4-FFF2-40B4-BE49-F238E27FC236}">
                <a16:creationId xmlns:a16="http://schemas.microsoft.com/office/drawing/2014/main" id="{38B66EC4-8427-B787-558F-2FFD5B79EA4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360" y="1566862"/>
            <a:ext cx="6602730" cy="4952048"/>
          </a:xfrm>
          <a:prstGeom prst="rect">
            <a:avLst/>
          </a:prstGeom>
        </p:spPr>
      </p:pic>
      <p:pic>
        <p:nvPicPr>
          <p:cNvPr id="2" name="Picture 1" descr="A group of people posing for a photo&#10;&#10;Description automatically generated">
            <a:extLst>
              <a:ext uri="{FF2B5EF4-FFF2-40B4-BE49-F238E27FC236}">
                <a16:creationId xmlns:a16="http://schemas.microsoft.com/office/drawing/2014/main" id="{08CC3748-0512-9D59-D50C-F9E3DF9B8506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856" t="29360" r="23930" b="47448"/>
          <a:stretch/>
        </p:blipFill>
        <p:spPr>
          <a:xfrm>
            <a:off x="2593046" y="1793550"/>
            <a:ext cx="4800600" cy="31855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780662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43463" y="405442"/>
            <a:ext cx="8258374" cy="6072996"/>
          </a:xfrm>
        </p:spPr>
        <p:txBody>
          <a:bodyPr>
            <a:normAutofit/>
          </a:bodyPr>
          <a:lstStyle/>
          <a:p>
            <a:r>
              <a:rPr lang="en-US" sz="4000" b="1" dirty="0"/>
              <a:t>Put these into your calendar:</a:t>
            </a:r>
          </a:p>
          <a:p>
            <a:r>
              <a:rPr lang="en-US" sz="2800" dirty="0"/>
              <a:t>Practices Tuesdays &amp; Thursdays 645 to 9pm </a:t>
            </a:r>
            <a:r>
              <a:rPr lang="en-US" sz="2800" dirty="0" err="1"/>
              <a:t>til</a:t>
            </a:r>
            <a:r>
              <a:rPr lang="en-US" sz="2800" dirty="0"/>
              <a:t> late Oct.</a:t>
            </a:r>
          </a:p>
          <a:p>
            <a:r>
              <a:rPr lang="en-US" sz="2800" dirty="0"/>
              <a:t>Practices on just Thursdays after October ends.</a:t>
            </a:r>
          </a:p>
          <a:p>
            <a:pPr marL="0" indent="0">
              <a:buNone/>
            </a:pPr>
            <a:r>
              <a:rPr lang="en-US" sz="2800" dirty="0"/>
              <a:t> YODL Debates—done online here at Seattle U: Fri Oct. 4, 3 to 8pm, and Sat. Oct. 5, 930am to 3+pm.</a:t>
            </a:r>
          </a:p>
          <a:p>
            <a:r>
              <a:rPr lang="en-US" sz="2800" dirty="0"/>
              <a:t>Lewis and Clark Tournament in Portland Oregon:</a:t>
            </a:r>
          </a:p>
          <a:p>
            <a:r>
              <a:rPr lang="en-US" sz="2800" dirty="0"/>
              <a:t>We leave Fri. afternoon Oct. 11</a:t>
            </a:r>
          </a:p>
          <a:p>
            <a:r>
              <a:rPr lang="en-US" sz="2800" dirty="0"/>
              <a:t>We return Sun. evening Oct 13.</a:t>
            </a:r>
          </a:p>
        </p:txBody>
      </p:sp>
    </p:spTree>
    <p:extLst>
      <p:ext uri="{BB962C8B-B14F-4D97-AF65-F5344CB8AC3E}">
        <p14:creationId xmlns:p14="http://schemas.microsoft.com/office/powerpoint/2010/main" val="137397337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43463" y="405442"/>
            <a:ext cx="8048445" cy="6072996"/>
          </a:xfrm>
        </p:spPr>
        <p:txBody>
          <a:bodyPr>
            <a:normAutofit/>
          </a:bodyPr>
          <a:lstStyle/>
          <a:p>
            <a:r>
              <a:rPr lang="en-US" sz="2800" b="1" dirty="0"/>
              <a:t>Next Class we’ll do a simple, easy to do short debate</a:t>
            </a:r>
          </a:p>
          <a:p>
            <a:r>
              <a:rPr lang="en-US" sz="2800" dirty="0"/>
              <a:t>And from there—we are reaching for the height of argument excellence!</a:t>
            </a:r>
          </a:p>
          <a:p>
            <a:endParaRPr lang="en-US" sz="2800" dirty="0"/>
          </a:p>
          <a:p>
            <a:endParaRPr lang="en-US" sz="2800" dirty="0"/>
          </a:p>
        </p:txBody>
      </p:sp>
      <p:pic>
        <p:nvPicPr>
          <p:cNvPr id="4" name="Picture 3" descr="A person with braids wearing headphones&#10;&#10;Description automatically generated">
            <a:extLst>
              <a:ext uri="{FF2B5EF4-FFF2-40B4-BE49-F238E27FC236}">
                <a16:creationId xmlns:a16="http://schemas.microsoft.com/office/drawing/2014/main" id="{DD8B127B-5E71-A0F7-F7A7-7548F87EB6D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7190" y="1818912"/>
            <a:ext cx="4099560" cy="3381738"/>
          </a:xfrm>
          <a:prstGeom prst="rect">
            <a:avLst/>
          </a:prstGeom>
        </p:spPr>
      </p:pic>
      <p:pic>
        <p:nvPicPr>
          <p:cNvPr id="6" name="Picture 5" descr="A group of people posing for a photo&#10;&#10;Description automatically generated">
            <a:extLst>
              <a:ext uri="{FF2B5EF4-FFF2-40B4-BE49-F238E27FC236}">
                <a16:creationId xmlns:a16="http://schemas.microsoft.com/office/drawing/2014/main" id="{9D9BCFC2-E55C-A61B-76A3-135EDB4D024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6160" y="3633400"/>
            <a:ext cx="5438561" cy="3150830"/>
          </a:xfrm>
          <a:prstGeom prst="rect">
            <a:avLst/>
          </a:prstGeom>
        </p:spPr>
      </p:pic>
      <p:pic>
        <p:nvPicPr>
          <p:cNvPr id="8" name="Picture 7" descr="A person holding a plate of food and a drink&#10;&#10;Description automatically generated">
            <a:extLst>
              <a:ext uri="{FF2B5EF4-FFF2-40B4-BE49-F238E27FC236}">
                <a16:creationId xmlns:a16="http://schemas.microsoft.com/office/drawing/2014/main" id="{8970EB23-D4F3-1684-423B-9154DDEB1ABC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67252" y="1673722"/>
            <a:ext cx="4293843" cy="39193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094592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CEF7ADF-F561-C4AA-1EF6-8F65F132A05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600" b="1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BE LOOKING FOR AN EMAIL FROM ME</a:t>
            </a:r>
          </a:p>
          <a:p>
            <a:endParaRPr lang="en-US" sz="3600" b="1" dirty="0">
              <a:latin typeface="Calibri" panose="020F0502020204030204" pitchFamily="34" charset="0"/>
              <a:ea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3600" b="1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HAVE A GREAT EVENING!</a:t>
            </a:r>
          </a:p>
        </p:txBody>
      </p:sp>
    </p:spTree>
    <p:extLst>
      <p:ext uri="{BB962C8B-B14F-4D97-AF65-F5344CB8AC3E}">
        <p14:creationId xmlns:p14="http://schemas.microsoft.com/office/powerpoint/2010/main" val="3578433538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43463" y="405442"/>
            <a:ext cx="8048445" cy="6072996"/>
          </a:xfrm>
        </p:spPr>
        <p:txBody>
          <a:bodyPr>
            <a:normAutofit/>
          </a:bodyPr>
          <a:lstStyle/>
          <a:p>
            <a:r>
              <a:rPr lang="en-US" sz="2800" b="1" dirty="0"/>
              <a:t>ONE LAST THING</a:t>
            </a:r>
          </a:p>
          <a:p>
            <a:endParaRPr lang="en-US" sz="2800" dirty="0"/>
          </a:p>
          <a:p>
            <a:r>
              <a:rPr lang="en-US" sz="2800"/>
              <a:t>Go </a:t>
            </a:r>
            <a:r>
              <a:rPr lang="en-US" sz="2800" dirty="0"/>
              <a:t>to our </a:t>
            </a:r>
            <a:r>
              <a:rPr lang="en-US" sz="2800" dirty="0" err="1"/>
              <a:t>our</a:t>
            </a:r>
            <a:r>
              <a:rPr lang="en-US" sz="2800" dirty="0"/>
              <a:t> team’s web page:</a:t>
            </a:r>
          </a:p>
          <a:p>
            <a:r>
              <a:rPr lang="en-US" sz="2800" dirty="0">
                <a:hlinkClick r:id="rId2"/>
              </a:rPr>
              <a:t>SU Debate Union Web Page (nwforensics.org)</a:t>
            </a:r>
            <a:endParaRPr lang="en-US" sz="2800" dirty="0"/>
          </a:p>
          <a:p>
            <a:endParaRPr lang="en-US" sz="2800" b="1" dirty="0"/>
          </a:p>
          <a:p>
            <a:r>
              <a:rPr lang="en-US" sz="2800" b="1" dirty="0"/>
              <a:t>FILL OUT THE </a:t>
            </a:r>
          </a:p>
          <a:p>
            <a:r>
              <a:rPr lang="en-US" sz="2800" b="1" dirty="0"/>
              <a:t>PARTICIPATION FORM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CF8C24A1-495B-593C-58D9-395F24AE2E7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105228" y="2501854"/>
            <a:ext cx="3956732" cy="38873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0772912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Metropolitan">
  <a:themeElements>
    <a:clrScheme name="Metropolitan">
      <a:dk1>
        <a:sysClr val="windowText" lastClr="000000"/>
      </a:dk1>
      <a:lt1>
        <a:sysClr val="window" lastClr="FFFFFF"/>
      </a:lt1>
      <a:dk2>
        <a:srgbClr val="162F33"/>
      </a:dk2>
      <a:lt2>
        <a:srgbClr val="EAF0E0"/>
      </a:lt2>
      <a:accent1>
        <a:srgbClr val="50B4C8"/>
      </a:accent1>
      <a:accent2>
        <a:srgbClr val="A8B97F"/>
      </a:accent2>
      <a:accent3>
        <a:srgbClr val="9B9256"/>
      </a:accent3>
      <a:accent4>
        <a:srgbClr val="657689"/>
      </a:accent4>
      <a:accent5>
        <a:srgbClr val="7A855D"/>
      </a:accent5>
      <a:accent6>
        <a:srgbClr val="84AC9D"/>
      </a:accent6>
      <a:hlink>
        <a:srgbClr val="2370CD"/>
      </a:hlink>
      <a:folHlink>
        <a:srgbClr val="877589"/>
      </a:folHlink>
    </a:clrScheme>
    <a:fontScheme name="Metropolitan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Metropolitan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00000"/>
                <a:lumMod val="110000"/>
              </a:schemeClr>
            </a:gs>
            <a:gs pos="50000">
              <a:schemeClr val="phClr">
                <a:tint val="75000"/>
                <a:satMod val="101000"/>
                <a:lumMod val="105000"/>
              </a:schemeClr>
            </a:gs>
            <a:gs pos="100000">
              <a:schemeClr val="phClr">
                <a:tint val="82000"/>
                <a:satMod val="104000"/>
                <a:lumMod val="105000"/>
              </a:schemeClr>
            </a:gs>
          </a:gsLst>
          <a:lin ang="2700000" scaled="0"/>
        </a:gradFill>
        <a:gradFill rotWithShape="1">
          <a:gsLst>
            <a:gs pos="0">
              <a:schemeClr val="phClr">
                <a:tint val="97000"/>
                <a:satMod val="100000"/>
                <a:lumMod val="102000"/>
              </a:schemeClr>
            </a:gs>
            <a:gs pos="50000">
              <a:schemeClr val="phClr">
                <a:shade val="100000"/>
                <a:satMod val="100000"/>
                <a:lumMod val="100000"/>
              </a:schemeClr>
            </a:gs>
            <a:gs pos="100000">
              <a:schemeClr val="phClr">
                <a:shade val="80000"/>
                <a:satMod val="100000"/>
                <a:lumMod val="99000"/>
              </a:schemeClr>
            </a:gs>
          </a:gsLst>
          <a:lin ang="27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solidFill>
          <a:schemeClr val="phClr">
            <a:shade val="95000"/>
            <a:satMod val="170000"/>
          </a:schemeClr>
        </a:soli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Metropolitan" id="{4C5440D6-04D2-4954-96CF-F251137069B2}" vid="{79CFCA13-9412-4290-BB4B-85112F88857B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TM03457491[[fn=Metropolitan]]</Template>
  <TotalTime>954</TotalTime>
  <Words>1378</Words>
  <Application>Microsoft Office PowerPoint</Application>
  <PresentationFormat>On-screen Show (4:3)</PresentationFormat>
  <Paragraphs>165</Paragraphs>
  <Slides>31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31</vt:i4>
      </vt:variant>
    </vt:vector>
  </HeadingPairs>
  <TitlesOfParts>
    <vt:vector size="35" baseType="lpstr">
      <vt:lpstr>Arial</vt:lpstr>
      <vt:lpstr>Calibri</vt:lpstr>
      <vt:lpstr>Calibri Light</vt:lpstr>
      <vt:lpstr>Metropolitan</vt:lpstr>
      <vt:lpstr>Welcome to DEBATE!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Let’s make an argument on the Topic: Seattle U should spend more of its endowment.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Seattle U  Communication Media Dept.</dc:title>
  <dc:creator>Jim Climb the Mountain</dc:creator>
  <cp:lastModifiedBy>Jim Climb the Mountain</cp:lastModifiedBy>
  <cp:revision>190</cp:revision>
  <dcterms:created xsi:type="dcterms:W3CDTF">2019-03-31T18:09:45Z</dcterms:created>
  <dcterms:modified xsi:type="dcterms:W3CDTF">2024-10-02T18:04:11Z</dcterms:modified>
</cp:coreProperties>
</file>