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8" r:id="rId1"/>
  </p:sldMasterIdLst>
  <p:sldIdLst>
    <p:sldId id="256" r:id="rId2"/>
    <p:sldId id="303" r:id="rId3"/>
    <p:sldId id="302" r:id="rId4"/>
    <p:sldId id="301" r:id="rId5"/>
    <p:sldId id="264" r:id="rId6"/>
    <p:sldId id="286" r:id="rId7"/>
    <p:sldId id="298" r:id="rId8"/>
    <p:sldId id="283" r:id="rId9"/>
    <p:sldId id="295" r:id="rId10"/>
    <p:sldId id="296" r:id="rId11"/>
    <p:sldId id="288" r:id="rId12"/>
    <p:sldId id="297" r:id="rId13"/>
    <p:sldId id="275" r:id="rId14"/>
    <p:sldId id="276" r:id="rId15"/>
    <p:sldId id="277" r:id="rId16"/>
    <p:sldId id="278" r:id="rId17"/>
    <p:sldId id="279" r:id="rId18"/>
    <p:sldId id="284" r:id="rId19"/>
    <p:sldId id="292" r:id="rId20"/>
    <p:sldId id="300" r:id="rId21"/>
    <p:sldId id="290" r:id="rId22"/>
    <p:sldId id="291" r:id="rId23"/>
    <p:sldId id="294" r:id="rId24"/>
    <p:sldId id="287" r:id="rId25"/>
    <p:sldId id="265" r:id="rId26"/>
    <p:sldId id="285" r:id="rId27"/>
    <p:sldId id="281" r:id="rId28"/>
    <p:sldId id="299" r:id="rId2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98" d="100"/>
          <a:sy n="98" d="100"/>
        </p:scale>
        <p:origin x="-605" y="-67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371600"/>
            <a:ext cx="7848600" cy="1927225"/>
          </a:xfrm>
        </p:spPr>
        <p:txBody>
          <a:bodyPr anchor="b">
            <a:noAutofit/>
          </a:bodyPr>
          <a:lstStyle>
            <a:lvl1pPr>
              <a:defRPr sz="5400" cap="all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3505200"/>
            <a:ext cx="64008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>
            <a:off x="685800" y="3398520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2362200"/>
            <a:ext cx="7772400" cy="2200275"/>
          </a:xfrm>
        </p:spPr>
        <p:txBody>
          <a:bodyPr anchor="b">
            <a:normAutofit/>
          </a:bodyPr>
          <a:lstStyle>
            <a:lvl1pPr algn="l">
              <a:defRPr sz="4800" b="0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4626864"/>
            <a:ext cx="7772400" cy="1500187"/>
          </a:xfrm>
        </p:spPr>
        <p:txBody>
          <a:bodyPr anchor="t">
            <a:normAutofit/>
          </a:bodyPr>
          <a:lstStyle>
            <a:lvl1pPr marL="0" indent="0">
              <a:buNone/>
              <a:defRPr sz="24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>
            <a:off x="731520" y="4599432"/>
            <a:ext cx="784860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73352"/>
            <a:ext cx="4038600" cy="4718304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sz="2000" b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54880" y="1676400"/>
            <a:ext cx="3931920" cy="639762"/>
          </a:xfrm>
          <a:noFill/>
          <a:ln>
            <a:noFill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none"/>
        </p:style>
        <p:txBody>
          <a:bodyPr anchor="ctr">
            <a:normAutofit/>
          </a:bodyPr>
          <a:lstStyle>
            <a:lvl1pPr marL="0" indent="0" algn="ctr">
              <a:buNone/>
              <a:defRPr lang="en-US" sz="2000" b="0" kern="1200" dirty="0" smtClean="0">
                <a:solidFill>
                  <a:schemeClr val="tx2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54880" y="2438400"/>
            <a:ext cx="393192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11" name="Straight Connector 10"/>
          <p:cNvCxnSpPr/>
          <p:nvPr/>
        </p:nvCxnSpPr>
        <p:spPr>
          <a:xfrm rot="5400000">
            <a:off x="2217817" y="4045823"/>
            <a:ext cx="4709160" cy="794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080"/>
            <a:ext cx="2139696" cy="1261872"/>
          </a:xfrm>
        </p:spPr>
        <p:txBody>
          <a:bodyPr anchor="b">
            <a:no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71800" y="792080"/>
            <a:ext cx="5715000" cy="55778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1" y="2130552"/>
            <a:ext cx="2139696" cy="4243615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  <p:cxnSp>
        <p:nvCxnSpPr>
          <p:cNvPr id="9" name="Straight Connector 8"/>
          <p:cNvCxnSpPr/>
          <p:nvPr/>
        </p:nvCxnSpPr>
        <p:spPr>
          <a:xfrm rot="5400000">
            <a:off x="-13116" y="3580206"/>
            <a:ext cx="5577840" cy="1588"/>
          </a:xfrm>
          <a:prstGeom prst="line">
            <a:avLst/>
          </a:prstGeom>
          <a:ln w="1905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92480"/>
            <a:ext cx="2142680" cy="1264920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858610" y="838201"/>
            <a:ext cx="5904390" cy="5500456"/>
          </a:xfrm>
          <a:solidFill>
            <a:schemeClr val="bg2"/>
          </a:solidFill>
          <a:ln w="76200">
            <a:solidFill>
              <a:srgbClr val="FFFFFF"/>
            </a:solidFill>
            <a:miter lim="800000"/>
          </a:ln>
          <a:effectLst>
            <a:outerShdw blurRad="50800" dist="12700" dir="5400000" algn="t" rotWithShape="0">
              <a:prstClr val="black">
                <a:alpha val="59000"/>
              </a:prstClr>
            </a:outerShdw>
          </a:effectLst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133600"/>
            <a:ext cx="2139696" cy="424281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609600"/>
            <a:ext cx="2057400" cy="5867400"/>
          </a:xfrm>
        </p:spPr>
        <p:txBody>
          <a:bodyPr vert="eaVert" anchor="b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6019800" cy="58674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220786"/>
            <a:ext cx="9144000" cy="2286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876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0" y="0"/>
            <a:ext cx="9144000" cy="36576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18288"/>
            <a:ext cx="28956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FFFFF"/>
                </a:solidFill>
              </a:defRPr>
            </a:lvl1pPr>
          </a:lstStyle>
          <a:p>
            <a:fld id="{E16E0D71-4218-4548-9DBB-8B857FE885A5}" type="datetimeFigureOut">
              <a:rPr lang="en-US" smtClean="0"/>
              <a:t>9/11/2014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429000" y="18288"/>
            <a:ext cx="4114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20000" y="18288"/>
            <a:ext cx="1066800" cy="32918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 b="1">
                <a:solidFill>
                  <a:srgbClr val="FFFFFF"/>
                </a:solidFill>
              </a:defRPr>
            </a:lvl1pPr>
          </a:lstStyle>
          <a:p>
            <a:fld id="{02F00372-650F-4F03-A070-FA4C9687D8ED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 spc="-10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accent1"/>
        </a:buClr>
        <a:buSzPct val="85000"/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spcBef>
          <a:spcPct val="20000"/>
        </a:spcBef>
        <a:buClr>
          <a:schemeClr val="accent1"/>
        </a:buClr>
        <a:buSzPct val="90000"/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4pPr>
      <a:lvl5pPr marL="1188720" indent="-137160" algn="l" defTabSz="914400" rtl="0" eaLnBrk="1" latinLnBrk="0" hangingPunct="1">
        <a:spcBef>
          <a:spcPct val="20000"/>
        </a:spcBef>
        <a:buClr>
          <a:schemeClr val="accent1"/>
        </a:buClr>
        <a:buSzPct val="100000"/>
        <a:buFont typeface="Arial" pitchFamily="34" charset="0"/>
        <a:buChar char="•"/>
        <a:defRPr sz="14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137160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55448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173736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1920240" indent="-18288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wmf"/><Relationship Id="rId2" Type="http://schemas.openxmlformats.org/officeDocument/2006/relationships/image" Target="../media/image7.wmf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.wmf"/><Relationship Id="rId4" Type="http://schemas.openxmlformats.org/officeDocument/2006/relationships/image" Target="../media/image9.wmf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wm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wmf"/><Relationship Id="rId2" Type="http://schemas.openxmlformats.org/officeDocument/2006/relationships/image" Target="../media/image12.wmf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wmf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google.com/imgres?imgurl=http://stevenson.ucsc.edu/images/slideshow/adalia&amp;imgrefurl=http://stevenson.ucsc.edu/about/about-adlai.html&amp;h=162&amp;w=134&amp;sz=7&amp;tbnid=BqsHLK3IuzwWcM&amp;tbnh=0&amp;tbnw=0&amp;zoom=1&amp;usg=__dTaPkjju7MlhfDoTaxS3BC40PjQ=&amp;docid=pCJmGI30RFcKmM&amp;sa=X&amp;ei=_r4_UK-0G4qUiQKD4YDwBg&amp;ved=0CJUBENUX" TargetMode="Externa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wmf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hyperlink" Target="http://www.nptedebate.org/static/npte-everyone-participates.htm" TargetMode="External"/><Relationship Id="rId2" Type="http://schemas.openxmlformats.org/officeDocument/2006/relationships/hyperlink" Target="http://www.bellevuecollege.edu/policies/id-1440/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JUDGING GUIDELINES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This is for Judges and Coaches at the</a:t>
            </a:r>
          </a:p>
          <a:p>
            <a:r>
              <a:rPr lang="en-US" dirty="0" smtClean="0"/>
              <a:t>   NW Parli-IE Warmup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Welcome to our Community’s Tournament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Bellevue College hopes</a:t>
            </a:r>
            <a:br>
              <a:rPr lang="en-US" sz="3200" dirty="0" smtClean="0"/>
            </a:br>
            <a:r>
              <a:rPr lang="en-US" sz="3200" dirty="0" smtClean="0"/>
              <a:t>you have a fun and </a:t>
            </a:r>
            <a:br>
              <a:rPr lang="en-US" sz="3200" dirty="0" smtClean="0"/>
            </a:br>
            <a:r>
              <a:rPr lang="en-US" sz="3200" dirty="0" smtClean="0"/>
              <a:t>educational tournament</a:t>
            </a:r>
          </a:p>
          <a:p>
            <a:r>
              <a:rPr lang="en-US" sz="3200" dirty="0" smtClean="0"/>
              <a:t>We want to provide great hosting</a:t>
            </a:r>
          </a:p>
          <a:p>
            <a:r>
              <a:rPr lang="en-US" sz="3200" dirty="0" smtClean="0"/>
              <a:t>Food, drinks, community connections</a:t>
            </a:r>
          </a:p>
          <a:p>
            <a:r>
              <a:rPr lang="en-US" sz="3200" smtClean="0"/>
              <a:t>Great rounds</a:t>
            </a:r>
          </a:p>
          <a:p>
            <a:r>
              <a:rPr lang="en-US" sz="3200" smtClean="0"/>
              <a:t>If </a:t>
            </a:r>
            <a:r>
              <a:rPr lang="en-US" sz="3200" dirty="0" smtClean="0"/>
              <a:t>you need something, just ask</a:t>
            </a:r>
          </a:p>
          <a:p>
            <a:r>
              <a:rPr lang="en-US" sz="3200" dirty="0" smtClean="0"/>
              <a:t>Have a great tournament . . . </a:t>
            </a:r>
          </a:p>
          <a:p>
            <a:endParaRPr lang="en-US" sz="3200" dirty="0" smtClean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38800" y="1371600"/>
            <a:ext cx="2609850" cy="175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7963482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judge, as a coach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 fontScale="77500" lnSpcReduction="20000"/>
          </a:bodyPr>
          <a:lstStyle/>
          <a:p>
            <a:r>
              <a:rPr lang="en-US" sz="3200" dirty="0" smtClean="0"/>
              <a:t>We want a great, educational tournament</a:t>
            </a:r>
          </a:p>
          <a:p>
            <a:r>
              <a:rPr lang="en-US" sz="3200" dirty="0" smtClean="0"/>
              <a:t>To that end, you may not consume nor be under the influence of alcohol or illicit drugs . . .</a:t>
            </a:r>
          </a:p>
          <a:p>
            <a:pPr lvl="1"/>
            <a:r>
              <a:rPr lang="en-US" sz="2800" dirty="0" smtClean="0"/>
              <a:t>At the tournament on campus</a:t>
            </a:r>
          </a:p>
          <a:p>
            <a:pPr lvl="1"/>
            <a:r>
              <a:rPr lang="en-US" sz="2800" dirty="0" smtClean="0"/>
              <a:t>At the tournament hotel</a:t>
            </a:r>
          </a:p>
          <a:p>
            <a:r>
              <a:rPr lang="en-US" sz="3200" dirty="0" smtClean="0"/>
              <a:t>Alcohol and illicit drugs may not be near you—you must leave any such area</a:t>
            </a:r>
          </a:p>
          <a:p>
            <a:r>
              <a:rPr lang="en-US" sz="3200" dirty="0" smtClean="0"/>
              <a:t>Even if you are over 21</a:t>
            </a:r>
          </a:p>
          <a:p>
            <a:r>
              <a:rPr lang="en-US" sz="3200" dirty="0" smtClean="0"/>
              <a:t>This is a required rule by Bellevue College and our </a:t>
            </a:r>
            <a:r>
              <a:rPr lang="en-US" sz="3200" dirty="0"/>
              <a:t>program—it applies to ALL schools and participants</a:t>
            </a:r>
            <a:endParaRPr lang="en-US" sz="3200" dirty="0" smtClean="0"/>
          </a:p>
          <a:p>
            <a:r>
              <a:rPr lang="en-US" sz="3200" dirty="0" smtClean="0"/>
              <a:t>It is the right thing to assure a safe, comfortable environment</a:t>
            </a:r>
          </a:p>
          <a:p>
            <a:r>
              <a:rPr lang="en-US" sz="3200" b="1" dirty="0"/>
              <a:t>We want and expect a professional </a:t>
            </a:r>
            <a:r>
              <a:rPr lang="en-US" sz="3200" b="1" dirty="0" smtClean="0"/>
              <a:t>tournament, one </a:t>
            </a:r>
            <a:r>
              <a:rPr lang="en-US" sz="3200" b="1" dirty="0"/>
              <a:t>we can be proud to show to administrators.</a:t>
            </a:r>
            <a:endParaRPr lang="en-US" sz="3200" dirty="0" smtClean="0"/>
          </a:p>
        </p:txBody>
      </p:sp>
    </p:spTree>
    <p:extLst>
      <p:ext uri="{BB962C8B-B14F-4D97-AF65-F5344CB8AC3E}">
        <p14:creationId xmlns:p14="http://schemas.microsoft.com/office/powerpoint/2010/main" val="33376025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Socialize fun and safe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Create social get-togethers without alcohol and illicit drugs</a:t>
            </a:r>
          </a:p>
          <a:p>
            <a:r>
              <a:rPr lang="en-US" sz="3200" dirty="0" smtClean="0"/>
              <a:t>Watch a movie</a:t>
            </a:r>
          </a:p>
          <a:p>
            <a:r>
              <a:rPr lang="en-US" sz="3200" dirty="0" smtClean="0"/>
              <a:t>Hang out talking</a:t>
            </a:r>
          </a:p>
          <a:p>
            <a:r>
              <a:rPr lang="en-US" sz="3200" dirty="0" smtClean="0"/>
              <a:t>Chill with a juice, soft drink,</a:t>
            </a:r>
            <a:br>
              <a:rPr lang="en-US" sz="3200" dirty="0" smtClean="0"/>
            </a:br>
            <a:r>
              <a:rPr lang="en-US" sz="3200" dirty="0" smtClean="0"/>
              <a:t>   water</a:t>
            </a:r>
          </a:p>
          <a:p>
            <a:r>
              <a:rPr lang="en-US" sz="3200" dirty="0" smtClean="0"/>
              <a:t>And some good </a:t>
            </a:r>
            <a:r>
              <a:rPr lang="en-US" sz="3200" dirty="0" err="1" smtClean="0"/>
              <a:t>snackies</a:t>
            </a:r>
            <a:r>
              <a:rPr lang="en-US" sz="3200" dirty="0" smtClean="0"/>
              <a:t>!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4419600"/>
            <a:ext cx="2057400" cy="221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2628734"/>
            <a:ext cx="2771775" cy="164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9739316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 at your round on time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715000" cy="48768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Be checking your email and the postings.</a:t>
            </a:r>
          </a:p>
          <a:p>
            <a:r>
              <a:rPr lang="en-US" dirty="0" smtClean="0"/>
              <a:t>Please use the bathroom, take your breaks before rounds start so you are ready to go.</a:t>
            </a:r>
          </a:p>
          <a:p>
            <a:r>
              <a:rPr lang="en-US" dirty="0" smtClean="0"/>
              <a:t>Leave coaching/prep rooms with plenty of time to arrive on schedule.</a:t>
            </a:r>
          </a:p>
          <a:p>
            <a:r>
              <a:rPr lang="en-US" dirty="0" smtClean="0"/>
              <a:t>Start the first speech on schedule.</a:t>
            </a:r>
          </a:p>
          <a:p>
            <a:r>
              <a:rPr lang="en-US" dirty="0" smtClean="0"/>
              <a:t>Keep the students on task:</a:t>
            </a:r>
          </a:p>
          <a:p>
            <a:pPr lvl="1"/>
            <a:r>
              <a:rPr lang="en-US" dirty="0" smtClean="0"/>
              <a:t>No wasting prep time.</a:t>
            </a:r>
          </a:p>
          <a:p>
            <a:pPr lvl="1"/>
            <a:r>
              <a:rPr lang="en-US" dirty="0" smtClean="0"/>
              <a:t>No constant breaks (though, obviously, respect their need to go to the bathroom and for emergencies).</a:t>
            </a:r>
            <a:endParaRPr lang="en-US" dirty="0"/>
          </a:p>
        </p:txBody>
      </p:sp>
      <p:pic>
        <p:nvPicPr>
          <p:cNvPr id="1026" name="Picture 2" descr="C:\Users\hansonjb99\AppData\Local\Microsoft\Windows\Temporary Internet Files\Content.IE5\X43MG0AK\MC900441729[1]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4600" y="1752600"/>
            <a:ext cx="2471738" cy="24717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Treat Classrooms with respect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715000" cy="4876800"/>
          </a:xfrm>
        </p:spPr>
        <p:txBody>
          <a:bodyPr>
            <a:normAutofit/>
          </a:bodyPr>
          <a:lstStyle/>
          <a:p>
            <a:r>
              <a:rPr lang="en-US" dirty="0" smtClean="0"/>
              <a:t>Show respect to the School and Staff.</a:t>
            </a:r>
          </a:p>
          <a:p>
            <a:r>
              <a:rPr lang="en-US" dirty="0" smtClean="0"/>
              <a:t>Avoid loud noises (interrupts classes).</a:t>
            </a:r>
          </a:p>
          <a:p>
            <a:r>
              <a:rPr lang="en-US" dirty="0" smtClean="0"/>
              <a:t>Be courteous and cooperative with security.</a:t>
            </a:r>
          </a:p>
          <a:p>
            <a:r>
              <a:rPr lang="en-US" dirty="0" smtClean="0"/>
              <a:t>Do not take nor move tech items (keyboards, mice, power cords, etc.) from rooms.</a:t>
            </a:r>
          </a:p>
          <a:p>
            <a:r>
              <a:rPr lang="en-US" dirty="0" smtClean="0"/>
              <a:t>Move furniture? </a:t>
            </a:r>
          </a:p>
          <a:p>
            <a:pPr lvl="1"/>
            <a:r>
              <a:rPr lang="en-US" dirty="0" smtClean="0"/>
              <a:t>Do it carefully</a:t>
            </a:r>
          </a:p>
          <a:p>
            <a:pPr lvl="1"/>
            <a:r>
              <a:rPr lang="en-US" dirty="0" smtClean="0"/>
              <a:t>Return it at the end of the round</a:t>
            </a:r>
          </a:p>
          <a:p>
            <a:r>
              <a:rPr lang="en-US" dirty="0" smtClean="0"/>
              <a:t>Room clean at the end of the round?  </a:t>
            </a:r>
            <a:br>
              <a:rPr lang="en-US" dirty="0" smtClean="0"/>
            </a:br>
            <a:r>
              <a:rPr lang="en-US" dirty="0" smtClean="0"/>
              <a:t>   Help out.</a:t>
            </a:r>
            <a:endParaRPr lang="en-US" dirty="0"/>
          </a:p>
        </p:txBody>
      </p:sp>
      <p:pic>
        <p:nvPicPr>
          <p:cNvPr id="2050" name="Picture 2" descr="C:\Users\hansonjb99\AppData\Local\Microsoft\Windows\Temporary Internet Files\Content.IE5\7D0OVVXU\MP900148484[1]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65190" y="1828800"/>
            <a:ext cx="2478906" cy="16192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527097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8229600" cy="762000"/>
          </a:xfrm>
        </p:spPr>
        <p:txBody>
          <a:bodyPr/>
          <a:lstStyle/>
          <a:p>
            <a:r>
              <a:rPr lang="en-US" dirty="0" smtClean="0"/>
              <a:t>Be inclusive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95400"/>
            <a:ext cx="5902672" cy="51816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Encourage everyone to participate.</a:t>
            </a:r>
          </a:p>
          <a:p>
            <a:r>
              <a:rPr lang="en-US" dirty="0" smtClean="0"/>
              <a:t>Be open to differences</a:t>
            </a:r>
          </a:p>
          <a:p>
            <a:pPr lvl="1"/>
            <a:r>
              <a:rPr lang="en-US" dirty="0" smtClean="0"/>
              <a:t>Lesbian-Gay-Straight-Bi-Queer</a:t>
            </a:r>
          </a:p>
          <a:p>
            <a:pPr lvl="1"/>
            <a:r>
              <a:rPr lang="en-US" dirty="0" smtClean="0"/>
              <a:t>Black-White-Latino-Asian-Biracial-</a:t>
            </a:r>
            <a:br>
              <a:rPr lang="en-US" dirty="0" smtClean="0"/>
            </a:br>
            <a:r>
              <a:rPr lang="en-US" dirty="0" smtClean="0"/>
              <a:t>Multiracial, etc.</a:t>
            </a:r>
          </a:p>
          <a:p>
            <a:pPr lvl="1"/>
            <a:r>
              <a:rPr lang="en-US" dirty="0" smtClean="0"/>
              <a:t>Men-Women-Trans-Androgynous-etc.</a:t>
            </a:r>
          </a:p>
          <a:p>
            <a:pPr lvl="1"/>
            <a:r>
              <a:rPr lang="en-US" dirty="0" smtClean="0"/>
              <a:t>Republican-Democrat-Libertarian-etc.</a:t>
            </a:r>
          </a:p>
          <a:p>
            <a:pPr lvl="1"/>
            <a:r>
              <a:rPr lang="en-US" dirty="0" smtClean="0"/>
              <a:t>Catholic, Agnostic, Mormon (LDS), Muslim, etc.</a:t>
            </a:r>
          </a:p>
          <a:p>
            <a:pPr lvl="1"/>
            <a:r>
              <a:rPr lang="en-US" dirty="0" smtClean="0"/>
              <a:t>Disabilities--diagnosed </a:t>
            </a:r>
            <a:r>
              <a:rPr lang="en-US" dirty="0"/>
              <a:t>or otherwise? </a:t>
            </a:r>
            <a:endParaRPr lang="en-US" dirty="0" smtClean="0"/>
          </a:p>
          <a:p>
            <a:pPr lvl="1"/>
            <a:r>
              <a:rPr lang="en-US" dirty="0" smtClean="0"/>
              <a:t>Military service?</a:t>
            </a:r>
          </a:p>
          <a:p>
            <a:pPr lvl="1"/>
            <a:r>
              <a:rPr lang="en-US" dirty="0" smtClean="0"/>
              <a:t>Other identities?</a:t>
            </a:r>
          </a:p>
          <a:p>
            <a:pPr marL="274320" lvl="1" indent="0">
              <a:buNone/>
            </a:pPr>
            <a:r>
              <a:rPr lang="en-US" sz="2400" dirty="0" smtClean="0"/>
              <a:t>Treat every student, </a:t>
            </a:r>
            <a:br>
              <a:rPr lang="en-US" sz="2400" dirty="0" smtClean="0"/>
            </a:br>
            <a:r>
              <a:rPr lang="en-US" sz="2400" dirty="0" smtClean="0"/>
              <a:t>coach, and judge with respect.</a:t>
            </a:r>
            <a:endParaRPr lang="en-US" sz="2400" dirty="0"/>
          </a:p>
        </p:txBody>
      </p:sp>
      <p:pic>
        <p:nvPicPr>
          <p:cNvPr id="8194" name="Picture 2" descr="C:\Users\hansonjb99\AppData\Local\Microsoft\Windows\Temporary Internet Files\Content.IE5\UYYXK375\MC900391806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5673" y="1725398"/>
            <a:ext cx="901004" cy="8164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5" name="Picture 3" descr="C:\Users\hansonjb99\AppData\Local\Microsoft\Windows\Temporary Internet Files\Content.IE5\UYYXK375\MC900436994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86400" y="2209800"/>
            <a:ext cx="1335087" cy="13397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6" name="Picture 4" descr="C:\Users\hansonjb99\AppData\Local\Microsoft\Windows\Temporary Internet Files\Content.IE5\TQ3P08E3\MC900235183[1].wmf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90215" y="3756368"/>
            <a:ext cx="1278759" cy="9952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197" name="Picture 5" descr="C:\Users\hansonjb99\AppData\Local\Microsoft\Windows\Temporary Internet Files\Content.IE5\X43MG0AK\MC900036522[1].wmf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96452" y="4751576"/>
            <a:ext cx="539445" cy="13573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027404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It is about respecting each other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5638800" cy="4876800"/>
          </a:xfrm>
        </p:spPr>
        <p:txBody>
          <a:bodyPr/>
          <a:lstStyle/>
          <a:p>
            <a:r>
              <a:rPr lang="en-US" dirty="0" smtClean="0"/>
              <a:t>Participants including students, judges, and coaches:</a:t>
            </a:r>
          </a:p>
          <a:p>
            <a:pPr lvl="1"/>
            <a:r>
              <a:rPr lang="en-US" dirty="0" smtClean="0"/>
              <a:t>should express their opinions about issues.</a:t>
            </a:r>
          </a:p>
          <a:p>
            <a:pPr lvl="1"/>
            <a:r>
              <a:rPr lang="en-US" dirty="0" smtClean="0"/>
              <a:t>should not attack groups of people.</a:t>
            </a:r>
          </a:p>
          <a:p>
            <a:pPr lvl="1"/>
            <a:r>
              <a:rPr lang="en-US" dirty="0" smtClean="0"/>
              <a:t>should not attack other individuals.</a:t>
            </a:r>
          </a:p>
          <a:p>
            <a:r>
              <a:rPr lang="en-US" sz="2800" b="1" dirty="0" smtClean="0"/>
              <a:t>Argue </a:t>
            </a:r>
            <a:r>
              <a:rPr lang="en-US" sz="2800" b="1" dirty="0"/>
              <a:t>about ideas—not disrespect toward people.</a:t>
            </a:r>
          </a:p>
          <a:p>
            <a:endParaRPr lang="en-US" dirty="0"/>
          </a:p>
        </p:txBody>
      </p:sp>
      <p:pic>
        <p:nvPicPr>
          <p:cNvPr id="4099" name="Picture 3" descr="C:\Users\hansonjb99\AppData\Local\Microsoft\Windows\Temporary Internet Files\Content.IE5\X43MG0AK\MC900289958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48400" y="1600200"/>
            <a:ext cx="2398712" cy="17894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297033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judge, as a coach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You are participating at the NW Warmup.</a:t>
            </a:r>
          </a:p>
          <a:p>
            <a:r>
              <a:rPr lang="en-US" sz="3200" dirty="0" smtClean="0"/>
              <a:t>You may not know it, but . . .</a:t>
            </a:r>
          </a:p>
          <a:p>
            <a:r>
              <a:rPr lang="en-US" sz="3200" dirty="0" smtClean="0"/>
              <a:t>other judges, coaches, students, observers look up to you. </a:t>
            </a:r>
          </a:p>
          <a:p>
            <a:r>
              <a:rPr lang="en-US" sz="3200" dirty="0" smtClean="0"/>
              <a:t>Other judges, coaches, speakers, and debaters are going to emulate you.</a:t>
            </a:r>
          </a:p>
        </p:txBody>
      </p:sp>
    </p:spTree>
    <p:extLst>
      <p:ext uri="{BB962C8B-B14F-4D97-AF65-F5344CB8AC3E}">
        <p14:creationId xmlns:p14="http://schemas.microsoft.com/office/powerpoint/2010/main" val="28008495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Be the </a:t>
            </a:r>
            <a:r>
              <a:rPr lang="en-US" dirty="0" smtClean="0"/>
              <a:t>judge-coach people </a:t>
            </a:r>
            <a:r>
              <a:rPr lang="en-US" dirty="0"/>
              <a:t>talk about as . . </a:t>
            </a:r>
            <a:r>
              <a:rPr lang="en-US" dirty="0" smtClean="0"/>
              <a:t>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“Yea, Elda rocks; helped me out a lot with that decision.”</a:t>
            </a:r>
          </a:p>
          <a:p>
            <a:r>
              <a:rPr lang="en-US" sz="3200" dirty="0" smtClean="0"/>
              <a:t>“I respect him a lot. He can explain T and theory debates like nobody’s business and he reached out to younger debaters and made them feel included.”</a:t>
            </a:r>
          </a:p>
          <a:p>
            <a:r>
              <a:rPr lang="en-US" sz="3200" dirty="0" smtClean="0"/>
              <a:t>“She’s wicked smart but also really, really nice—super helpful judge especially for Interp.”</a:t>
            </a:r>
          </a:p>
        </p:txBody>
      </p:sp>
    </p:spTree>
    <p:extLst>
      <p:ext uri="{BB962C8B-B14F-4D97-AF65-F5344CB8AC3E}">
        <p14:creationId xmlns:p14="http://schemas.microsoft.com/office/powerpoint/2010/main" val="31011601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As a judge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63246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You have an obligation to assure a comfortable environment</a:t>
            </a:r>
          </a:p>
          <a:p>
            <a:r>
              <a:rPr lang="en-US" sz="3200" dirty="0" smtClean="0"/>
              <a:t>For _all_ participants</a:t>
            </a:r>
          </a:p>
          <a:p>
            <a:r>
              <a:rPr lang="en-US" sz="3200" dirty="0" smtClean="0"/>
              <a:t>Students, judges, coaches, observers.</a:t>
            </a:r>
            <a:endParaRPr lang="en-US" sz="3200" dirty="0"/>
          </a:p>
        </p:txBody>
      </p:sp>
      <p:pic>
        <p:nvPicPr>
          <p:cNvPr id="5" name="Picture 2" descr="C:\Users\hansonjb99\AppData\Local\Microsoft\Windows\Temporary Internet Files\Content.IE5\7D0OVVXU\MC900324590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7999" y="3200400"/>
            <a:ext cx="1608137" cy="18240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1" name="Picture 3" descr="C:\Users\hansonjb99\AppData\Local\Microsoft\Windows\Temporary Internet Files\Content.IE5\TCKCHDA8\MC900324588[1]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52600" y="4343400"/>
            <a:ext cx="1337388" cy="16462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2" name="Picture 4" descr="C:\Users\hansonjb99\AppData\Local\Microsoft\Windows\Temporary Internet Files\Content.IE5\X43MG0AK\MC900056635[1].wmf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48200" y="4623594"/>
            <a:ext cx="1773238" cy="18335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55899152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Don’t harass; Stop the harass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876800"/>
          </a:xfrm>
        </p:spPr>
        <p:txBody>
          <a:bodyPr>
            <a:normAutofit/>
          </a:bodyPr>
          <a:lstStyle/>
          <a:p>
            <a:r>
              <a:rPr lang="en-US" sz="3200" dirty="0" smtClean="0"/>
              <a:t>Reach out to include people</a:t>
            </a:r>
          </a:p>
          <a:p>
            <a:r>
              <a:rPr lang="en-US" sz="3200" dirty="0" smtClean="0"/>
              <a:t>Don’t exclude and hurt others</a:t>
            </a:r>
          </a:p>
          <a:p>
            <a:r>
              <a:rPr lang="en-US" sz="3200" dirty="0" smtClean="0"/>
              <a:t>Don’t engage in sexual harassment even unintentionally . . .  </a:t>
            </a:r>
          </a:p>
        </p:txBody>
      </p:sp>
    </p:spTree>
    <p:extLst>
      <p:ext uri="{BB962C8B-B14F-4D97-AF65-F5344CB8AC3E}">
        <p14:creationId xmlns:p14="http://schemas.microsoft.com/office/powerpoint/2010/main" val="2154145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766269312"/>
              </p:ext>
            </p:extLst>
          </p:nvPr>
        </p:nvGraphicFramePr>
        <p:xfrm>
          <a:off x="381000" y="1600200"/>
          <a:ext cx="8377239" cy="4815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870200"/>
                <a:gridCol w="2714626"/>
                <a:gridCol w="2792413"/>
              </a:tblGrid>
              <a:tr h="4255086"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Sexual or racial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comments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and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jokes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Sexual innuendo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Undue attention</a:t>
                      </a:r>
                    </a:p>
                    <a:p>
                      <a:pPr marL="285750" marR="0" indent="-28575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1200"/>
                        </a:spcAft>
                        <a:buClrTx/>
                        <a:buSzTx/>
                        <a:buFont typeface="Arial" pitchFamily="34" charset="0"/>
                        <a:buChar char="•"/>
                        <a:tabLst/>
                        <a:defRPr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Stalking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Visual sexual displays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Suggestive sounds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Giving unwanted gifts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Writing lewd notes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764003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267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34153093"/>
              </p:ext>
            </p:extLst>
          </p:nvPr>
        </p:nvGraphicFramePr>
        <p:xfrm>
          <a:off x="406400" y="2046849"/>
          <a:ext cx="8377239" cy="376975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2413"/>
                <a:gridCol w="2792413"/>
                <a:gridCol w="2792413"/>
              </a:tblGrid>
              <a:tr h="3769751"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Physical advances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Unwanted touching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Blocking freedom of movement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Unwanted Invitations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Obscene gestures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Sexual bribery</a:t>
                      </a:r>
                      <a:endParaRPr lang="en-US" sz="2000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15867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dirty="0" smtClean="0">
                <a:latin typeface="Calibri" charset="0"/>
                <a:cs typeface="Calibri" charset="0"/>
              </a:rPr>
              <a:t>Don’t create a hostile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408988" cy="4849813"/>
          </a:xfrm>
        </p:spPr>
        <p:txBody>
          <a:bodyPr/>
          <a:lstStyle/>
          <a:p>
            <a:pPr marL="0" indent="0">
              <a:buFont typeface="Arial" charset="0"/>
              <a:buNone/>
            </a:pPr>
            <a:endParaRPr lang="en-US" sz="2400" b="1" dirty="0" smtClean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29604764"/>
              </p:ext>
            </p:extLst>
          </p:nvPr>
        </p:nvGraphicFramePr>
        <p:xfrm>
          <a:off x="406400" y="1752600"/>
          <a:ext cx="8377239" cy="40640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92413"/>
                <a:gridCol w="2792413"/>
                <a:gridCol w="2792413"/>
              </a:tblGrid>
              <a:tr h="4064000"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itchFamily="34" charset="0"/>
                        <a:buChar char="•"/>
                      </a:pPr>
                      <a:endParaRPr lang="en-US" dirty="0"/>
                    </a:p>
                  </a:txBody>
                  <a:tcPr marL="91438" marR="91438"/>
                </a:tc>
                <a:tc>
                  <a:txBody>
                    <a:bodyPr/>
                    <a:lstStyle/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Implied/overt threats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Bragging about one’s sexual</a:t>
                      </a:r>
                      <a:r>
                        <a:rPr lang="en-US" sz="2000" baseline="0" dirty="0" smtClean="0"/>
                        <a:t> prowess</a:t>
                      </a:r>
                      <a:endParaRPr lang="en-US" sz="2000" dirty="0" smtClean="0"/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Questioning others about their sex lives</a:t>
                      </a:r>
                    </a:p>
                    <a:p>
                      <a:pPr marL="285750" indent="-285750">
                        <a:spcAft>
                          <a:spcPts val="1200"/>
                        </a:spcAft>
                        <a:buFont typeface="Arial" pitchFamily="34" charset="0"/>
                        <a:buChar char="•"/>
                      </a:pPr>
                      <a:r>
                        <a:rPr lang="en-US" sz="2000" dirty="0" smtClean="0"/>
                        <a:t>Spreading sexual rumors about others</a:t>
                      </a:r>
                      <a:endParaRPr lang="en-US" sz="2000" dirty="0"/>
                    </a:p>
                  </a:txBody>
                  <a:tcPr marL="91438" marR="91438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335019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If You’re Being Harassed</a:t>
            </a:r>
          </a:p>
        </p:txBody>
      </p:sp>
      <p:sp>
        <p:nvSpPr>
          <p:cNvPr id="25603" name="Content Placeholder 2"/>
          <p:cNvSpPr>
            <a:spLocks noGrp="1"/>
          </p:cNvSpPr>
          <p:nvPr>
            <p:ph idx="1"/>
          </p:nvPr>
        </p:nvSpPr>
        <p:spPr>
          <a:xfrm>
            <a:off x="457200" y="1276350"/>
            <a:ext cx="8229600" cy="4849813"/>
          </a:xfrm>
        </p:spPr>
        <p:txBody>
          <a:bodyPr>
            <a:normAutofit/>
          </a:bodyPr>
          <a:lstStyle/>
          <a:p>
            <a:pPr marL="0" lvl="1" indent="0">
              <a:buFont typeface="Arial" charset="0"/>
              <a:buNone/>
              <a:defRPr/>
            </a:pPr>
            <a:r>
              <a:rPr lang="en-US" b="1" dirty="0" smtClean="0"/>
              <a:t>PLEASE . . . </a:t>
            </a:r>
          </a:p>
          <a:p>
            <a:pPr marL="0" lvl="1" indent="0">
              <a:buFont typeface="Arial" charset="0"/>
              <a:buNone/>
              <a:defRPr/>
            </a:pPr>
            <a:endParaRPr lang="en-US" sz="1400" b="1" dirty="0" smtClean="0"/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Tell the harasser that his/her actions are unwanted, offensive, make you uncomfortable, and must </a:t>
            </a:r>
            <a:r>
              <a:rPr lang="en-US" sz="2400" b="1" dirty="0" smtClean="0"/>
              <a:t>STOP</a:t>
            </a:r>
            <a:endParaRPr lang="en-US" sz="2400" b="1" dirty="0"/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Share with a coach, Denise Vaughan, Jim Hanson that you were harassed</a:t>
            </a:r>
          </a:p>
          <a:p>
            <a:pPr marL="457200" lvl="1" indent="-457200">
              <a:buFont typeface="+mj-lt"/>
              <a:buAutoNum type="arabicPeriod"/>
              <a:defRPr/>
            </a:pPr>
            <a:r>
              <a:rPr lang="en-US" sz="2400" dirty="0" smtClean="0"/>
              <a:t>Write a record of what happened:</a:t>
            </a:r>
          </a:p>
          <a:p>
            <a:pPr marL="1314450" lvl="3" indent="-457200">
              <a:buFont typeface="Wingdings" pitchFamily="2" charset="2"/>
              <a:buChar char="§"/>
              <a:defRPr/>
            </a:pPr>
            <a:r>
              <a:rPr lang="en-US" sz="1800" dirty="0" smtClean="0"/>
              <a:t>When and where the incident occurred, who was involved, what happened, why you think you were treated differently, who witnessed the incident </a:t>
            </a:r>
          </a:p>
          <a:p>
            <a:pPr marL="0" indent="0">
              <a:buFont typeface="Arial" charset="0"/>
              <a:buNone/>
              <a:defRPr/>
            </a:pPr>
            <a:endParaRPr lang="en-US" sz="2400" dirty="0" smtClean="0"/>
          </a:p>
        </p:txBody>
      </p:sp>
    </p:spTree>
    <p:extLst>
      <p:ext uri="{BB962C8B-B14F-4D97-AF65-F5344CB8AC3E}">
        <p14:creationId xmlns:p14="http://schemas.microsoft.com/office/powerpoint/2010/main" val="186466357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60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603" grpId="0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To Protect Yourself Against Charges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8408988" cy="4851400"/>
          </a:xfrm>
        </p:spPr>
        <p:txBody>
          <a:bodyPr>
            <a:normAutofit fontScale="92500"/>
          </a:bodyPr>
          <a:lstStyle/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Keep compliments casual and avoid personal issues/private issues.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Avoid jokes, words, phrases, gestures with sexual meanings and definitely not sexist, racist, etc. jokes.</a:t>
            </a:r>
          </a:p>
          <a:p>
            <a:pPr marL="457200" indent="-457200">
              <a:buFont typeface="Calibri" charset="0"/>
              <a:buAutoNum type="arabicPeriod"/>
            </a:pPr>
            <a:r>
              <a:rPr lang="en-US" sz="2800" b="1" dirty="0"/>
              <a:t>Keep your hands to yourself.</a:t>
            </a:r>
          </a:p>
          <a:p>
            <a:pPr marL="457200" indent="-457200">
              <a:buFont typeface="Calibri" charset="0"/>
              <a:buAutoNum type="arabicPeriod"/>
            </a:pPr>
            <a:r>
              <a:rPr lang="en-US" sz="2800" b="1" dirty="0"/>
              <a:t>Don’t talk about sex during debates you judge.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b="1" dirty="0" smtClean="0"/>
              <a:t>Don’t assume that a friendly person is interested in a sexual/romantic relationship with you. Assume only that friendly people are friendly.</a:t>
            </a:r>
          </a:p>
        </p:txBody>
      </p:sp>
    </p:spTree>
    <p:extLst>
      <p:ext uri="{BB962C8B-B14F-4D97-AF65-F5344CB8AC3E}">
        <p14:creationId xmlns:p14="http://schemas.microsoft.com/office/powerpoint/2010/main" val="34128463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rmAutofit fontScale="90000"/>
          </a:bodyPr>
          <a:lstStyle/>
          <a:p>
            <a:r>
              <a:rPr lang="en-US" sz="3200" b="1" smtClean="0">
                <a:latin typeface="Calibri" charset="0"/>
                <a:cs typeface="Calibri" charset="0"/>
              </a:rPr>
              <a:t>To Protect Yourself Against Charges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8408988" cy="4851400"/>
          </a:xfrm>
        </p:spPr>
        <p:txBody>
          <a:bodyPr>
            <a:normAutofit/>
          </a:bodyPr>
          <a:lstStyle/>
          <a:p>
            <a:pPr marL="514350" indent="-514350" eaLnBrk="1" hangingPunct="1">
              <a:buFont typeface="+mj-lt"/>
              <a:buAutoNum type="arabicPeriod" startAt="6"/>
            </a:pPr>
            <a:r>
              <a:rPr lang="en-US" sz="2800" b="1" dirty="0" smtClean="0"/>
              <a:t>Respect the personal space of others.</a:t>
            </a:r>
          </a:p>
          <a:p>
            <a:pPr marL="457200" indent="-457200" eaLnBrk="1" hangingPunct="1">
              <a:buFont typeface="Calibri" charset="0"/>
              <a:buAutoNum type="arabicPeriod" startAt="6"/>
            </a:pPr>
            <a:r>
              <a:rPr lang="en-US" sz="2800" b="1" dirty="0" smtClean="0"/>
              <a:t>Ask if something you do or say is being perceived as offensive or unwelcome. If the answer is yes, stop the behavior.</a:t>
            </a:r>
          </a:p>
          <a:p>
            <a:pPr marL="457200" indent="-457200" eaLnBrk="1" hangingPunct="1">
              <a:buFont typeface="Calibri" charset="0"/>
              <a:buAutoNum type="arabicPeriod" startAt="6"/>
            </a:pPr>
            <a:r>
              <a:rPr lang="en-US" sz="2800" b="1" dirty="0" smtClean="0"/>
              <a:t>Don’t interpret someone's silence as consent. Look for other nonverbal signals.</a:t>
            </a:r>
          </a:p>
        </p:txBody>
      </p:sp>
    </p:spTree>
    <p:extLst>
      <p:ext uri="{BB962C8B-B14F-4D97-AF65-F5344CB8AC3E}">
        <p14:creationId xmlns:p14="http://schemas.microsoft.com/office/powerpoint/2010/main" val="399593011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If you see or hear about harassment . . .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 smtClean="0"/>
              <a:t>Whether it is done by a</a:t>
            </a:r>
          </a:p>
          <a:p>
            <a:pPr lvl="1"/>
            <a:r>
              <a:rPr lang="en-US" sz="2400" dirty="0" smtClean="0"/>
              <a:t>Coach</a:t>
            </a:r>
          </a:p>
          <a:p>
            <a:pPr lvl="1"/>
            <a:r>
              <a:rPr lang="en-US" sz="2400" dirty="0" smtClean="0"/>
              <a:t>Judge</a:t>
            </a:r>
          </a:p>
          <a:p>
            <a:pPr lvl="1"/>
            <a:r>
              <a:rPr lang="en-US" sz="2400" dirty="0" smtClean="0"/>
              <a:t>Debater</a:t>
            </a:r>
          </a:p>
          <a:p>
            <a:pPr lvl="1"/>
            <a:r>
              <a:rPr lang="en-US" sz="2400" dirty="0" smtClean="0"/>
              <a:t>Observer</a:t>
            </a:r>
          </a:p>
          <a:p>
            <a:pPr lvl="1"/>
            <a:r>
              <a:rPr lang="en-US" sz="2400" dirty="0" smtClean="0"/>
              <a:t>Anyone participating or attending the tournament . . . 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25051343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381000"/>
            <a:ext cx="8229600" cy="9906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If you see or hear about harassment . . .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371600" y="1292224"/>
            <a:ext cx="6324600" cy="4922838"/>
          </a:xfrm>
        </p:spPr>
        <p:txBody>
          <a:bodyPr>
            <a:normAutofit/>
          </a:bodyPr>
          <a:lstStyle/>
          <a:p>
            <a:r>
              <a:rPr lang="en-US" dirty="0" smtClean="0"/>
              <a:t>Stop it if possible</a:t>
            </a:r>
          </a:p>
          <a:p>
            <a:r>
              <a:rPr lang="en-US" dirty="0" smtClean="0"/>
              <a:t>Share the information about it . . . </a:t>
            </a:r>
          </a:p>
          <a:p>
            <a:r>
              <a:rPr lang="en-US" dirty="0" smtClean="0"/>
              <a:t>with your coach OR</a:t>
            </a:r>
            <a:endParaRPr lang="en-US" sz="2000" dirty="0" smtClean="0"/>
          </a:p>
          <a:p>
            <a:r>
              <a:rPr lang="en-US" dirty="0" smtClean="0"/>
              <a:t>Share it with Denise </a:t>
            </a:r>
            <a:r>
              <a:rPr lang="en-US" dirty="0"/>
              <a:t>Vaughan</a:t>
            </a:r>
          </a:p>
          <a:p>
            <a:r>
              <a:rPr lang="en-US" dirty="0" smtClean="0"/>
              <a:t>Share it with Jim Hanson</a:t>
            </a:r>
          </a:p>
          <a:p>
            <a:r>
              <a:rPr lang="en-US" dirty="0" smtClean="0"/>
              <a:t>We’ll work to make </a:t>
            </a:r>
            <a:br>
              <a:rPr lang="en-US" dirty="0" smtClean="0"/>
            </a:br>
            <a:r>
              <a:rPr lang="en-US" dirty="0" smtClean="0"/>
              <a:t>things better.</a:t>
            </a:r>
            <a:br>
              <a:rPr lang="en-US" dirty="0" smtClean="0"/>
            </a:br>
            <a:r>
              <a:rPr lang="en-US" dirty="0" smtClean="0"/>
              <a:t>         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                                                </a:t>
            </a: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75816" y="3300248"/>
            <a:ext cx="1224984" cy="146284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7400" y="1849164"/>
            <a:ext cx="1445065" cy="1466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9879636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Share the Information ASAP Pt 1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7315200" cy="4922838"/>
          </a:xfrm>
        </p:spPr>
        <p:txBody>
          <a:bodyPr>
            <a:normAutofit fontScale="92500"/>
          </a:bodyPr>
          <a:lstStyle/>
          <a:p>
            <a:r>
              <a:rPr lang="en-US" dirty="0" smtClean="0"/>
              <a:t>Don’t delay; communicate . . . </a:t>
            </a:r>
          </a:p>
          <a:p>
            <a:pPr lvl="1"/>
            <a:r>
              <a:rPr lang="en-US" b="1" i="1" dirty="0" smtClean="0"/>
              <a:t>“I don’t want to get someone in trouble” </a:t>
            </a:r>
            <a:r>
              <a:rPr lang="en-US" i="1" dirty="0" smtClean="0"/>
              <a:t/>
            </a:r>
            <a:br>
              <a:rPr lang="en-US" i="1" dirty="0" smtClean="0"/>
            </a:br>
            <a:r>
              <a:rPr lang="en-US" dirty="0" smtClean="0"/>
              <a:t>Our goal is to work out the problem in a constructive manner.</a:t>
            </a:r>
          </a:p>
          <a:p>
            <a:pPr lvl="1"/>
            <a:r>
              <a:rPr lang="en-US" b="1" i="1" dirty="0" smtClean="0"/>
              <a:t>“It wasn’t that big of a deal”</a:t>
            </a:r>
          </a:p>
          <a:p>
            <a:pPr lvl="1"/>
            <a:r>
              <a:rPr lang="en-US" dirty="0" smtClean="0"/>
              <a:t>It might have been; we need to make sure.</a:t>
            </a:r>
          </a:p>
          <a:p>
            <a:pPr lvl="1"/>
            <a:r>
              <a:rPr lang="en-US" b="1" i="1" dirty="0" smtClean="0"/>
              <a:t>“People need to get over their sensitivity”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Please show support for people’s feelings; there may be a good reason they are sensitive to what happened.</a:t>
            </a:r>
          </a:p>
          <a:p>
            <a:pPr lvl="1"/>
            <a:r>
              <a:rPr lang="en-US" b="1" i="1" dirty="0" smtClean="0"/>
              <a:t>“I got it worked out”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That’s great but we need to check and make sure.</a:t>
            </a:r>
          </a:p>
          <a:p>
            <a:pPr lvl="1"/>
            <a:r>
              <a:rPr lang="en-US" sz="2400" b="1" dirty="0"/>
              <a:t>As </a:t>
            </a:r>
            <a:r>
              <a:rPr lang="en-US" sz="2400" b="1" dirty="0" smtClean="0"/>
              <a:t>a NW Warmup Judge</a:t>
            </a:r>
            <a:r>
              <a:rPr lang="en-US" sz="2400" b="1" dirty="0"/>
              <a:t>, you are required to try to stop it if you can and share information about any harassment. </a:t>
            </a:r>
          </a:p>
          <a:p>
            <a:pPr lvl="1"/>
            <a:r>
              <a:rPr lang="en-US" sz="2400" b="1" dirty="0"/>
              <a:t>We encourage </a:t>
            </a:r>
            <a:r>
              <a:rPr lang="en-US" sz="2400" b="1" dirty="0" smtClean="0"/>
              <a:t>everyone to </a:t>
            </a:r>
            <a:r>
              <a:rPr lang="en-US" sz="2400" b="1" dirty="0"/>
              <a:t>do the same.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769725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Share the Information ASAP Pt 2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7315200" cy="4922838"/>
          </a:xfrm>
        </p:spPr>
        <p:txBody>
          <a:bodyPr>
            <a:normAutofit fontScale="92500" lnSpcReduction="10000"/>
          </a:bodyPr>
          <a:lstStyle/>
          <a:p>
            <a:r>
              <a:rPr lang="en-US" dirty="0" smtClean="0"/>
              <a:t>Don’t delay; communicate . . . </a:t>
            </a:r>
          </a:p>
          <a:p>
            <a:pPr lvl="1"/>
            <a:r>
              <a:rPr lang="en-US" b="1" i="1" dirty="0" smtClean="0"/>
              <a:t>“I’m scared to report”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Understood. We’re here to support you. Take that step and help make our community a safer place.</a:t>
            </a:r>
          </a:p>
          <a:p>
            <a:pPr lvl="1"/>
            <a:r>
              <a:rPr lang="en-US" b="1" i="1" dirty="0" smtClean="0"/>
              <a:t>“Not a debater”</a:t>
            </a:r>
            <a:br>
              <a:rPr lang="en-US" b="1" i="1" dirty="0" smtClean="0"/>
            </a:br>
            <a:r>
              <a:rPr lang="en-US" dirty="0" smtClean="0"/>
              <a:t>It still affected someone at the tournament. Show support for all people, not just speech and debate community members.</a:t>
            </a:r>
          </a:p>
          <a:p>
            <a:pPr lvl="1"/>
            <a:r>
              <a:rPr lang="en-US" b="1" i="1" dirty="0" smtClean="0"/>
              <a:t>“I’m not a top ten judge; the person is. I don’t have the clout to share this information.”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Yes, you do. Everyone participates at the NW Parli-IE Warmup and everyone has a right to a safe, comfortable, supportive environment.</a:t>
            </a:r>
          </a:p>
          <a:p>
            <a:pPr lvl="1"/>
            <a:r>
              <a:rPr lang="en-US" sz="2400" b="1" dirty="0" smtClean="0"/>
              <a:t>As a NW Warmup Judge, you are required to try to stop it if you can and share information about any harassment. </a:t>
            </a:r>
          </a:p>
          <a:p>
            <a:pPr lvl="1"/>
            <a:r>
              <a:rPr lang="en-US" sz="2400" b="1" dirty="0" smtClean="0"/>
              <a:t>We encourage others to do the same.</a:t>
            </a:r>
            <a:endParaRPr lang="en-US" sz="2400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561039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Sharing Information Means . . .</a:t>
            </a:r>
            <a:endParaRPr lang="en-US" dirty="0"/>
          </a:p>
        </p:txBody>
      </p:sp>
      <p:sp>
        <p:nvSpPr>
          <p:cNvPr id="24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457200" y="1600200"/>
            <a:ext cx="7696200" cy="4525963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200" dirty="0" smtClean="0"/>
              <a:t>We’ll work to determine the best course of action</a:t>
            </a:r>
          </a:p>
          <a:p>
            <a:pPr>
              <a:lnSpc>
                <a:spcPct val="90000"/>
              </a:lnSpc>
            </a:pPr>
            <a:r>
              <a:rPr lang="en-US" sz="3200" dirty="0" smtClean="0"/>
              <a:t>We’ll work to make things better.</a:t>
            </a:r>
          </a:p>
          <a:p>
            <a:pPr>
              <a:lnSpc>
                <a:spcPct val="90000"/>
              </a:lnSpc>
            </a:pPr>
            <a:endParaRPr lang="en-US" sz="4400" dirty="0"/>
          </a:p>
        </p:txBody>
      </p:sp>
      <p:sp>
        <p:nvSpPr>
          <p:cNvPr id="2" name="AutoShape 4" descr="Adlai Stevenson II">
            <a:hlinkClick r:id="rId2"/>
          </p:cNvPr>
          <p:cNvSpPr>
            <a:spLocks noChangeAspect="1" noChangeArrowheads="1"/>
          </p:cNvSpPr>
          <p:nvPr/>
        </p:nvSpPr>
        <p:spPr bwMode="auto">
          <a:xfrm>
            <a:off x="155575" y="-639763"/>
            <a:ext cx="1104900" cy="13335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84710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79" grpId="0" build="p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When a round finishes . . .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5029200" cy="4525963"/>
          </a:xfrm>
        </p:spPr>
        <p:txBody>
          <a:bodyPr>
            <a:normAutofit/>
          </a:bodyPr>
          <a:lstStyle/>
          <a:p>
            <a:r>
              <a:rPr lang="en-US" sz="3600" b="1" dirty="0" smtClean="0"/>
              <a:t>Be sure to email your ballot on time.</a:t>
            </a:r>
          </a:p>
          <a:p>
            <a:r>
              <a:rPr lang="en-US" b="1" dirty="0" smtClean="0"/>
              <a:t>Don’t be late; keep us on schedule.</a:t>
            </a:r>
          </a:p>
          <a:p>
            <a:r>
              <a:rPr lang="en-US" b="1" dirty="0" smtClean="0"/>
              <a:t>Give comments AFTER you email your ballot.</a:t>
            </a:r>
            <a:endParaRPr lang="en-US" dirty="0"/>
          </a:p>
        </p:txBody>
      </p:sp>
      <p:pic>
        <p:nvPicPr>
          <p:cNvPr id="3074" name="Picture 2" descr="C:\Users\hansonjb99\AppData\Local\Microsoft\Windows\Temporary Internet Files\Content.IE5\7D0OVVXU\MP900302982[1]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91200" y="1905000"/>
            <a:ext cx="2774348" cy="19796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414111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Give students helpful feedback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5029200" cy="4525963"/>
          </a:xfrm>
        </p:spPr>
        <p:txBody>
          <a:bodyPr>
            <a:normAutofit/>
          </a:bodyPr>
          <a:lstStyle/>
          <a:p>
            <a:r>
              <a:rPr lang="en-US" b="1" dirty="0" smtClean="0"/>
              <a:t>Show respect; they’ve worked hard.</a:t>
            </a:r>
          </a:p>
          <a:p>
            <a:r>
              <a:rPr lang="en-US" b="1" dirty="0" smtClean="0"/>
              <a:t>Support their efforts to improve.</a:t>
            </a:r>
          </a:p>
          <a:p>
            <a:r>
              <a:rPr lang="en-US" b="1" dirty="0" smtClean="0"/>
              <a:t>PROVIDE COMMENTS ABOUT WHAT THEY DID WELL:</a:t>
            </a:r>
          </a:p>
          <a:p>
            <a:r>
              <a:rPr lang="en-US" b="1" dirty="0" smtClean="0"/>
              <a:t>YES “Your turns on the </a:t>
            </a:r>
            <a:r>
              <a:rPr lang="en-US" b="1" dirty="0" err="1" smtClean="0"/>
              <a:t>disad</a:t>
            </a:r>
            <a:r>
              <a:rPr lang="en-US" b="1" dirty="0" smtClean="0"/>
              <a:t> were really strong.”</a:t>
            </a:r>
          </a:p>
          <a:p>
            <a:endParaRPr lang="en-US" dirty="0"/>
          </a:p>
        </p:txBody>
      </p:sp>
      <p:pic>
        <p:nvPicPr>
          <p:cNvPr id="5" name="Picture 3" descr="C:\Users\hansonjb99\AppData\Local\Microsoft\Windows\Temporary Internet Files\Content.IE5\F8H53EO8\MC900324588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3200" y="1828800"/>
            <a:ext cx="1478585" cy="18187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1554162"/>
            <a:ext cx="5029200" cy="4525963"/>
          </a:xfrm>
        </p:spPr>
        <p:txBody>
          <a:bodyPr>
            <a:normAutofit/>
          </a:bodyPr>
          <a:lstStyle/>
          <a:p>
            <a:r>
              <a:rPr lang="en-US" b="1" dirty="0" smtClean="0"/>
              <a:t>PROVIDE COMMENTS ABOUT HOW THEY SHOULD IMPROVE</a:t>
            </a:r>
          </a:p>
          <a:p>
            <a:r>
              <a:rPr lang="en-US" b="1" dirty="0" smtClean="0"/>
              <a:t>YES “You need to work on your word economy.”</a:t>
            </a:r>
          </a:p>
          <a:p>
            <a:r>
              <a:rPr lang="en-US" b="1" dirty="0" smtClean="0"/>
              <a:t>NO “You talked on and on about their </a:t>
            </a:r>
            <a:r>
              <a:rPr lang="en-US" b="1" dirty="0" err="1" smtClean="0"/>
              <a:t>kritik</a:t>
            </a:r>
            <a:r>
              <a:rPr lang="en-US" b="1" dirty="0" smtClean="0"/>
              <a:t>. Not impressed.”</a:t>
            </a:r>
          </a:p>
          <a:p>
            <a:r>
              <a:rPr lang="en-US" b="1" dirty="0" smtClean="0"/>
              <a:t>Say helpful things—not critical and mean things</a:t>
            </a:r>
          </a:p>
          <a:p>
            <a:r>
              <a:rPr lang="en-US" b="1" dirty="0" smtClean="0"/>
              <a:t>Encourage Participation—encourage the students and others at the tournament.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55506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457200" y="531813"/>
            <a:ext cx="8229600" cy="552450"/>
          </a:xfrm>
        </p:spPr>
        <p:txBody>
          <a:bodyPr>
            <a:noAutofit/>
          </a:bodyPr>
          <a:lstStyle/>
          <a:p>
            <a:r>
              <a:rPr lang="en-US" sz="3600" b="1" dirty="0" smtClean="0">
                <a:latin typeface="Calibri" charset="0"/>
                <a:cs typeface="Calibri" charset="0"/>
              </a:rPr>
              <a:t>Make the NW Parli-IE Warmup Great!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238250"/>
            <a:ext cx="5867400" cy="4851400"/>
          </a:xfrm>
        </p:spPr>
        <p:txBody>
          <a:bodyPr/>
          <a:lstStyle/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Treat each other with respect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Support each other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Share Information when there is a problem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Promote good interactions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 smtClean="0"/>
              <a:t>Make your judging a helpful benefit to students . . . </a:t>
            </a:r>
          </a:p>
          <a:p>
            <a:pPr marL="457200" indent="-457200" eaLnBrk="1" hangingPunct="1">
              <a:buFont typeface="Calibri" charset="0"/>
              <a:buAutoNum type="arabicPeriod"/>
            </a:pPr>
            <a:r>
              <a:rPr lang="en-US" sz="2800" dirty="0"/>
              <a:t>a</a:t>
            </a:r>
            <a:r>
              <a:rPr lang="en-US" sz="2800" dirty="0" smtClean="0"/>
              <a:t>nd your community!</a:t>
            </a:r>
            <a:endParaRPr lang="en-US" sz="28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29400" y="1981200"/>
            <a:ext cx="1815684" cy="1447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633621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Key Sites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800" b="1" dirty="0" smtClean="0"/>
              <a:t>Bellevue College Anti-Harassment Policy:</a:t>
            </a:r>
            <a:endParaRPr lang="en-US" sz="3200" b="1" dirty="0" smtClean="0"/>
          </a:p>
          <a:p>
            <a:r>
              <a:rPr lang="en-US" dirty="0">
                <a:hlinkClick r:id="rId2"/>
              </a:rPr>
              <a:t>http://www.bellevuecollege.edu/policies/id-1440</a:t>
            </a:r>
            <a:r>
              <a:rPr lang="en-US" dirty="0" smtClean="0">
                <a:hlinkClick r:id="rId2"/>
              </a:rPr>
              <a:t>/</a:t>
            </a:r>
            <a:endParaRPr lang="en-US" dirty="0" smtClean="0"/>
          </a:p>
          <a:p>
            <a:r>
              <a:rPr lang="en-US" i="1" dirty="0" smtClean="0"/>
              <a:t>Note: this policy applies to all participants at the tournament.</a:t>
            </a:r>
          </a:p>
          <a:p>
            <a:endParaRPr lang="en-US" dirty="0"/>
          </a:p>
          <a:p>
            <a:r>
              <a:rPr lang="en-US" sz="3200" b="1" dirty="0" smtClean="0"/>
              <a:t>See the Everyone Participates Page:</a:t>
            </a:r>
          </a:p>
          <a:p>
            <a:r>
              <a:rPr lang="en-US" dirty="0">
                <a:hlinkClick r:id="rId3"/>
              </a:rPr>
              <a:t>http://</a:t>
            </a:r>
            <a:r>
              <a:rPr lang="en-US" dirty="0" smtClean="0">
                <a:hlinkClick r:id="rId3"/>
              </a:rPr>
              <a:t>www.nptedebate.org/static/npte-everyone-participates.htm</a:t>
            </a: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6257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Clarity">
  <a:themeElements>
    <a:clrScheme name="Clarity">
      <a:dk1>
        <a:srgbClr val="292934"/>
      </a:dk1>
      <a:lt1>
        <a:srgbClr val="FFFFFF"/>
      </a:lt1>
      <a:dk2>
        <a:srgbClr val="D2533C"/>
      </a:dk2>
      <a:lt2>
        <a:srgbClr val="F3F2DC"/>
      </a:lt2>
      <a:accent1>
        <a:srgbClr val="93A299"/>
      </a:accent1>
      <a:accent2>
        <a:srgbClr val="AD8F67"/>
      </a:accent2>
      <a:accent3>
        <a:srgbClr val="726056"/>
      </a:accent3>
      <a:accent4>
        <a:srgbClr val="4C5A6A"/>
      </a:accent4>
      <a:accent5>
        <a:srgbClr val="808DA0"/>
      </a:accent5>
      <a:accent6>
        <a:srgbClr val="79463D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돋움"/>
        <a:font script="Hans" typeface="方正舒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Clarity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hade val="86000"/>
                <a:satMod val="140000"/>
              </a:schemeClr>
            </a:gs>
            <a:gs pos="45000">
              <a:schemeClr val="phClr">
                <a:tint val="48000"/>
                <a:satMod val="150000"/>
              </a:schemeClr>
            </a:gs>
            <a:gs pos="100000">
              <a:schemeClr val="phClr">
                <a:tint val="28000"/>
                <a:satMod val="16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70000"/>
                <a:satMod val="150000"/>
              </a:schemeClr>
            </a:gs>
            <a:gs pos="34000">
              <a:schemeClr val="phClr">
                <a:shade val="70000"/>
                <a:satMod val="140000"/>
              </a:schemeClr>
            </a:gs>
            <a:gs pos="70000">
              <a:schemeClr val="phClr">
                <a:tint val="100000"/>
                <a:shade val="90000"/>
                <a:satMod val="140000"/>
              </a:schemeClr>
            </a:gs>
            <a:gs pos="100000">
              <a:schemeClr val="phClr">
                <a:tint val="100000"/>
                <a:shade val="100000"/>
                <a:sat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26425" cap="flat" cmpd="sng" algn="ctr">
          <a:solidFill>
            <a:schemeClr val="phClr"/>
          </a:solidFill>
          <a:prstDash val="solid"/>
        </a:ln>
        <a:ln w="444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5100000"/>
            </a:lightRig>
          </a:scene3d>
          <a:sp3d contourW="6350">
            <a:bevelT w="29210" h="12700"/>
            <a:contourClr>
              <a:schemeClr val="phClr">
                <a:shade val="30000"/>
                <a:satMod val="1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5000"/>
                <a:satMod val="180000"/>
              </a:schemeClr>
            </a:gs>
            <a:gs pos="40000">
              <a:schemeClr val="phClr">
                <a:tint val="95000"/>
                <a:shade val="85000"/>
                <a:satMod val="150000"/>
              </a:schemeClr>
            </a:gs>
            <a:gs pos="100000">
              <a:schemeClr val="phClr">
                <a:shade val="45000"/>
                <a:satMod val="200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shade val="55000"/>
              </a:schemeClr>
              <a:schemeClr val="phClr">
                <a:tint val="97000"/>
                <a:satMod val="95000"/>
              </a:schemeClr>
            </a:duotone>
          </a:blip>
          <a:tile tx="0" ty="0" sx="70000" sy="7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Clarity</Template>
  <TotalTime>1507</TotalTime>
  <Words>1138</Words>
  <Application>Microsoft Office PowerPoint</Application>
  <PresentationFormat>On-screen Show (4:3)</PresentationFormat>
  <Paragraphs>177</Paragraphs>
  <Slides>28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28</vt:i4>
      </vt:variant>
    </vt:vector>
  </HeadingPairs>
  <TitlesOfParts>
    <vt:vector size="29" baseType="lpstr">
      <vt:lpstr>Clarity</vt:lpstr>
      <vt:lpstr>JUDGING GUIDELINES</vt:lpstr>
      <vt:lpstr>Welcome to our Community’s Tournament</vt:lpstr>
      <vt:lpstr>As a judge, as a coach . . .</vt:lpstr>
      <vt:lpstr>Socialize fun and safe</vt:lpstr>
      <vt:lpstr>Be at your round on time</vt:lpstr>
      <vt:lpstr>Treat Classrooms with respect</vt:lpstr>
      <vt:lpstr>Be inclusive</vt:lpstr>
      <vt:lpstr>It is about respecting each other</vt:lpstr>
      <vt:lpstr>As a judge, as a coach . . .</vt:lpstr>
      <vt:lpstr>Be the judge-coach people talk about as . . .</vt:lpstr>
      <vt:lpstr>As a judge . . .</vt:lpstr>
      <vt:lpstr>Don’t harass; Stop the harass</vt:lpstr>
      <vt:lpstr>Don’t create a hostile environment</vt:lpstr>
      <vt:lpstr>Don’t create a hostile environment</vt:lpstr>
      <vt:lpstr>Don’t create a hostile environment</vt:lpstr>
      <vt:lpstr>If You’re Being Harassed</vt:lpstr>
      <vt:lpstr>To Protect Yourself Against Charges</vt:lpstr>
      <vt:lpstr>To Protect Yourself Against Charges</vt:lpstr>
      <vt:lpstr>If you see or hear about harassment . . .</vt:lpstr>
      <vt:lpstr>If you see or hear about harassment . . .</vt:lpstr>
      <vt:lpstr>Share the Information ASAP Pt 1</vt:lpstr>
      <vt:lpstr>Share the Information ASAP Pt 2</vt:lpstr>
      <vt:lpstr>Sharing Information Means . . .</vt:lpstr>
      <vt:lpstr>When a round finishes . . . </vt:lpstr>
      <vt:lpstr>Give students helpful feedback</vt:lpstr>
      <vt:lpstr>PowerPoint Presentation</vt:lpstr>
      <vt:lpstr>Make the NW Parli-IE Warmup Great!</vt:lpstr>
      <vt:lpstr>Key Sites</vt:lpstr>
    </vt:vector>
  </TitlesOfParts>
  <Company>Whitman College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Team guidelines</dc:title>
  <dc:creator>Jim Hanson</dc:creator>
  <cp:lastModifiedBy>Jim Hanson</cp:lastModifiedBy>
  <cp:revision>251</cp:revision>
  <dcterms:created xsi:type="dcterms:W3CDTF">2009-09-03T05:01:23Z</dcterms:created>
  <dcterms:modified xsi:type="dcterms:W3CDTF">2014-09-11T17:57:48Z</dcterms:modified>
</cp:coreProperties>
</file>