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3" r:id="rId3"/>
    <p:sldId id="302" r:id="rId4"/>
    <p:sldId id="301" r:id="rId5"/>
    <p:sldId id="264" r:id="rId6"/>
    <p:sldId id="286" r:id="rId7"/>
    <p:sldId id="298" r:id="rId8"/>
    <p:sldId id="283" r:id="rId9"/>
    <p:sldId id="295" r:id="rId10"/>
    <p:sldId id="296" r:id="rId11"/>
    <p:sldId id="288" r:id="rId12"/>
    <p:sldId id="297" r:id="rId13"/>
    <p:sldId id="275" r:id="rId14"/>
    <p:sldId id="276" r:id="rId15"/>
    <p:sldId id="277" r:id="rId16"/>
    <p:sldId id="278" r:id="rId17"/>
    <p:sldId id="279" r:id="rId18"/>
    <p:sldId id="284" r:id="rId19"/>
    <p:sldId id="292" r:id="rId20"/>
    <p:sldId id="300" r:id="rId21"/>
    <p:sldId id="290" r:id="rId22"/>
    <p:sldId id="291" r:id="rId23"/>
    <p:sldId id="294" r:id="rId24"/>
    <p:sldId id="287" r:id="rId25"/>
    <p:sldId id="265" r:id="rId26"/>
    <p:sldId id="285" r:id="rId27"/>
    <p:sldId id="281" r:id="rId28"/>
    <p:sldId id="29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bthemountain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JUDGING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Judges and Coaches at our Tournament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the </a:t>
            </a:r>
            <a:r>
              <a:rPr lang="en-US" dirty="0" smtClean="0"/>
              <a:t>judge-coach people </a:t>
            </a:r>
            <a:r>
              <a:rPr lang="en-US" dirty="0"/>
              <a:t>talk about as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“Yea, Elda rocks; helped me out a lot with that decision.”</a:t>
            </a:r>
          </a:p>
          <a:p>
            <a:r>
              <a:rPr lang="en-US" sz="3200" dirty="0" smtClean="0"/>
              <a:t>“I respect him a lot. He can explain T and theory debates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nice—super helpful judge especially for Interp.”</a:t>
            </a:r>
          </a:p>
        </p:txBody>
      </p:sp>
    </p:spTree>
    <p:extLst>
      <p:ext uri="{BB962C8B-B14F-4D97-AF65-F5344CB8AC3E}">
        <p14:creationId xmlns:p14="http://schemas.microsoft.com/office/powerpoint/2010/main" val="31011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have an obligation to assure a comfortable environment</a:t>
            </a:r>
          </a:p>
          <a:p>
            <a:r>
              <a:rPr lang="en-US" sz="3200" dirty="0" smtClean="0"/>
              <a:t>For _all_ participants</a:t>
            </a:r>
          </a:p>
          <a:p>
            <a:r>
              <a:rPr lang="en-US" sz="3200" dirty="0" smtClean="0"/>
              <a:t>Students, judges, coaches, observers.</a:t>
            </a:r>
            <a:endParaRPr lang="en-US" sz="3200" dirty="0"/>
          </a:p>
        </p:txBody>
      </p:sp>
      <p:pic>
        <p:nvPicPr>
          <p:cNvPr id="5" name="Picture 2" descr="C:\Users\hansonjb99\AppData\Local\Microsoft\Windows\Temporary Internet Files\Content.IE5\7D0OVVXU\MC900324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200400"/>
            <a:ext cx="16081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nsonjb99\AppData\Local\Microsoft\Windows\Temporary Internet Files\Content.IE5\TCKCHDA8\MC900324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13373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nsonjb99\AppData\Local\Microsoft\Windows\Temporary Internet Files\Content.IE5\X43MG0AK\MC900056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3594"/>
            <a:ext cx="1773238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9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harass; Stop the harass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Don’t exclude and hurt others</a:t>
            </a:r>
          </a:p>
          <a:p>
            <a:r>
              <a:rPr lang="en-US" sz="3200" dirty="0" smtClean="0"/>
              <a:t>Don’t engage in sexual harassment even unintentionally . . .  </a:t>
            </a:r>
          </a:p>
        </p:txBody>
      </p:sp>
    </p:spTree>
    <p:extLst>
      <p:ext uri="{BB962C8B-B14F-4D97-AF65-F5344CB8AC3E}">
        <p14:creationId xmlns:p14="http://schemas.microsoft.com/office/powerpoint/2010/main" val="2154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08988" cy="48498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69312"/>
              </p:ext>
            </p:extLst>
          </p:nvPr>
        </p:nvGraphicFramePr>
        <p:xfrm>
          <a:off x="381000" y="1600200"/>
          <a:ext cx="837723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714626"/>
                <a:gridCol w="2792413"/>
              </a:tblGrid>
              <a:tr h="425508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Sexual or racial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comments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jokes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Sexual innuendo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Undue attention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Stalking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Visual sexual displays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Suggestive sounds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Giving unwanted gifts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Writing lewd notes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08988" cy="48498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53093"/>
              </p:ext>
            </p:extLst>
          </p:nvPr>
        </p:nvGraphicFramePr>
        <p:xfrm>
          <a:off x="406400" y="2046849"/>
          <a:ext cx="8377239" cy="3769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13"/>
                <a:gridCol w="2792413"/>
                <a:gridCol w="2792413"/>
              </a:tblGrid>
              <a:tr h="376975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Physical advances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Unwanted touching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Blocking freedom of movement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Unwanted Invitations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Obscene gestures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Sexual bribery</a:t>
                      </a:r>
                      <a:endParaRPr lang="en-US" sz="2000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Don’t create a hostile environment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408988" cy="48498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04764"/>
              </p:ext>
            </p:extLst>
          </p:nvPr>
        </p:nvGraphicFramePr>
        <p:xfrm>
          <a:off x="406400" y="1752600"/>
          <a:ext cx="8377239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13"/>
                <a:gridCol w="2792413"/>
                <a:gridCol w="2792413"/>
              </a:tblGrid>
              <a:tr h="40640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Implied/overt threats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Bragging about one’s sexual</a:t>
                      </a:r>
                      <a:r>
                        <a:rPr lang="en-US" sz="2000" baseline="0" dirty="0" smtClean="0"/>
                        <a:t> prowess</a:t>
                      </a:r>
                      <a:endParaRPr lang="en-US" sz="2000" dirty="0" smtClean="0"/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Questioning others about their sex lives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Spreading sexual rumors about others</a:t>
                      </a:r>
                      <a:endParaRPr lang="en-US" sz="2000" dirty="0"/>
                    </a:p>
                  </a:txBody>
                  <a:tcPr marL="91438" marR="914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50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his/her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a coach and/or the Tournament Director 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1800" dirty="0" smtClean="0"/>
              <a:t>When and where the incident occurred, who was involved, what happened, why you think you were treated differently, who witnessed the incident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6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To Protect Yourself Against Charges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debates you judge.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341284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To Protect Yourself Against Charges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the answer is yes,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39959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If you see or hear about harassment </a:t>
            </a:r>
            <a:r>
              <a:rPr lang="en-US" dirty="0" smtClean="0"/>
              <a:t>or discrimination . </a:t>
            </a:r>
            <a:r>
              <a:rPr lang="en-US" dirty="0"/>
              <a:t>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b="1" dirty="0" smtClean="0"/>
              <a:t>Whether it is done by a</a:t>
            </a:r>
          </a:p>
          <a:p>
            <a:pPr lvl="1"/>
            <a:r>
              <a:rPr lang="en-US" sz="2400" dirty="0" smtClean="0"/>
              <a:t>Coach</a:t>
            </a:r>
          </a:p>
          <a:p>
            <a:pPr lvl="1"/>
            <a:r>
              <a:rPr lang="en-US" sz="2400" dirty="0" smtClean="0"/>
              <a:t>Judge</a:t>
            </a:r>
          </a:p>
          <a:p>
            <a:pPr lvl="1"/>
            <a:r>
              <a:rPr lang="en-US" sz="2400" dirty="0" smtClean="0"/>
              <a:t>Debater</a:t>
            </a:r>
          </a:p>
          <a:p>
            <a:pPr lvl="1"/>
            <a:r>
              <a:rPr lang="en-US" sz="2400" dirty="0" smtClean="0"/>
              <a:t>Observer</a:t>
            </a:r>
          </a:p>
          <a:p>
            <a:pPr lvl="1"/>
            <a:r>
              <a:rPr lang="en-US" sz="2400" dirty="0" smtClean="0"/>
              <a:t>Anyone participating or attending the tournament . .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1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</a:t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Food, drinks, 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63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</a:t>
            </a:r>
            <a:r>
              <a:rPr lang="en-US" dirty="0" smtClean="0"/>
              <a:t>harassment or discrimination </a:t>
            </a:r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324600" cy="4462462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Share the information about it . . . </a:t>
            </a:r>
          </a:p>
          <a:p>
            <a:r>
              <a:rPr lang="en-US" dirty="0" smtClean="0"/>
              <a:t>with your coach OR</a:t>
            </a:r>
            <a:endParaRPr lang="en-US" sz="2000" dirty="0" smtClean="0"/>
          </a:p>
          <a:p>
            <a:r>
              <a:rPr lang="en-US" dirty="0" smtClean="0"/>
              <a:t>Share it with Tournament Director</a:t>
            </a:r>
            <a:endParaRPr lang="en-US" dirty="0"/>
          </a:p>
          <a:p>
            <a:r>
              <a:rPr lang="en-US" dirty="0" smtClean="0"/>
              <a:t>Share it with your head coach</a:t>
            </a:r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</a:t>
            </a:r>
          </a:p>
          <a:p>
            <a:pPr lvl="1"/>
            <a:r>
              <a:rPr lang="en-US" b="1" i="1" dirty="0" smtClean="0"/>
              <a:t>“It wasn’t that big of a deal”</a:t>
            </a:r>
          </a:p>
          <a:p>
            <a:pPr lvl="1"/>
            <a:r>
              <a:rPr lang="en-US" dirty="0" smtClean="0"/>
              <a:t>It might have been; we need to make sure.</a:t>
            </a:r>
          </a:p>
          <a:p>
            <a:pPr lvl="1"/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</a:t>
            </a:r>
          </a:p>
          <a:p>
            <a:pPr lvl="1"/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</a:t>
            </a:r>
          </a:p>
          <a:p>
            <a:pPr lvl="1"/>
            <a:r>
              <a:rPr lang="en-US" sz="2400" b="1" dirty="0"/>
              <a:t>As </a:t>
            </a:r>
            <a:r>
              <a:rPr lang="en-US" sz="2400" b="1" dirty="0" smtClean="0"/>
              <a:t>a Judge or Coach, </a:t>
            </a:r>
            <a:r>
              <a:rPr lang="en-US" sz="2400" b="1" dirty="0"/>
              <a:t>you are required to try to stop it if you can and share information about any harassment. </a:t>
            </a:r>
          </a:p>
          <a:p>
            <a:pPr lvl="1"/>
            <a:r>
              <a:rPr lang="en-US" sz="2400" b="1" dirty="0"/>
              <a:t>We encourage </a:t>
            </a:r>
            <a:r>
              <a:rPr lang="en-US" sz="2400" b="1" dirty="0" smtClean="0"/>
              <a:t>everyone to </a:t>
            </a:r>
            <a:r>
              <a:rPr lang="en-US" sz="2400" b="1" dirty="0"/>
              <a:t>do the same.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“I’m scared to report”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Understood. We’re here to support you. Take that step and help make our community a safer place.</a:t>
            </a:r>
          </a:p>
          <a:p>
            <a:pPr lvl="1"/>
            <a:r>
              <a:rPr lang="en-US" b="1" i="1" dirty="0" smtClean="0"/>
              <a:t>“Not a debater”</a:t>
            </a:r>
            <a:br>
              <a:rPr lang="en-US" b="1" i="1" dirty="0" smtClean="0"/>
            </a:br>
            <a:r>
              <a:rPr lang="en-US" dirty="0" smtClean="0"/>
              <a:t>It still affected someone at the tournament. Show support for all people, not just speech and debate community members.</a:t>
            </a:r>
          </a:p>
          <a:p>
            <a:pPr lvl="1"/>
            <a:r>
              <a:rPr lang="en-US" b="1" i="1" dirty="0" smtClean="0"/>
              <a:t>“I’m not a top ten judge;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our tournament and everyone has a right to a safe, comfortable, supportive environment.</a:t>
            </a:r>
          </a:p>
          <a:p>
            <a:pPr lvl="1"/>
            <a:r>
              <a:rPr lang="en-US" sz="2400" b="1" dirty="0" smtClean="0"/>
              <a:t>As a Coach or Judge, you are required to try to stop it if you can and share information about any harassment. </a:t>
            </a:r>
          </a:p>
          <a:p>
            <a:pPr lvl="1"/>
            <a:r>
              <a:rPr lang="en-US" sz="2400" b="1" dirty="0" smtClean="0"/>
              <a:t>We encourage others to do the same.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7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round finishes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sure to return your ballot on time.</a:t>
            </a:r>
          </a:p>
          <a:p>
            <a:r>
              <a:rPr lang="en-US" b="1" dirty="0" smtClean="0"/>
              <a:t>Don’t be late; keep us on schedule.</a:t>
            </a:r>
          </a:p>
          <a:p>
            <a:r>
              <a:rPr lang="en-US" b="1" dirty="0" smtClean="0"/>
              <a:t>Give comments AFTER you return your ballot.</a:t>
            </a:r>
            <a:endParaRPr lang="en-US" dirty="0"/>
          </a:p>
        </p:txBody>
      </p:sp>
      <p:pic>
        <p:nvPicPr>
          <p:cNvPr id="3074" name="Picture 2" descr="C:\Users\hansonjb99\AppData\Local\Microsoft\Windows\Temporary Internet Files\Content.IE5\7D0OVVXU\MP9003029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774348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students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Show respect; they’ve worked hard.</a:t>
            </a:r>
          </a:p>
          <a:p>
            <a:r>
              <a:rPr lang="en-US" b="1" dirty="0" smtClean="0"/>
              <a:t>Support their efforts to improve.</a:t>
            </a:r>
          </a:p>
          <a:p>
            <a:r>
              <a:rPr lang="en-US" b="1" dirty="0" smtClean="0"/>
              <a:t>PROVIDE COMMENTS ABOUT WHAT THEY DID WELL:</a:t>
            </a:r>
          </a:p>
          <a:p>
            <a:r>
              <a:rPr lang="en-US" b="1" dirty="0" smtClean="0"/>
              <a:t>YES “Your turns on the </a:t>
            </a:r>
            <a:r>
              <a:rPr lang="en-US" b="1" dirty="0" err="1" smtClean="0"/>
              <a:t>disad</a:t>
            </a:r>
            <a:r>
              <a:rPr lang="en-US" b="1" dirty="0" smtClean="0"/>
              <a:t> were really strong.”</a:t>
            </a:r>
          </a:p>
          <a:p>
            <a:endParaRPr lang="en-US" dirty="0"/>
          </a:p>
        </p:txBody>
      </p:sp>
      <p:pic>
        <p:nvPicPr>
          <p:cNvPr id="5" name="Picture 3" descr="C:\Users\hansonjb99\AppData\Local\Microsoft\Windows\Temporary Internet Files\Content.IE5\F8H53EO8\MC900324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47858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162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 COMMENTS ABOUT HOW THEY SHOULD IMPROVE</a:t>
            </a:r>
          </a:p>
          <a:p>
            <a:r>
              <a:rPr lang="en-US" b="1" dirty="0" smtClean="0"/>
              <a:t>Do it in a positive way:</a:t>
            </a:r>
          </a:p>
          <a:p>
            <a:pPr lvl="1"/>
            <a:r>
              <a:rPr lang="en-US" sz="2400" b="1" dirty="0" smtClean="0"/>
              <a:t>YES “You need to work on your word economy.”</a:t>
            </a:r>
          </a:p>
          <a:p>
            <a:pPr lvl="1"/>
            <a:r>
              <a:rPr lang="en-US" sz="2400" b="1" dirty="0" smtClean="0"/>
              <a:t>NO “You talked on and on about their </a:t>
            </a:r>
            <a:r>
              <a:rPr lang="en-US" sz="2400" b="1" dirty="0" err="1" smtClean="0"/>
              <a:t>kritik</a:t>
            </a:r>
            <a:r>
              <a:rPr lang="en-US" sz="2400" b="1" dirty="0" smtClean="0"/>
              <a:t>. Not impressed.”</a:t>
            </a:r>
          </a:p>
          <a:p>
            <a:r>
              <a:rPr lang="en-US" b="1" dirty="0" smtClean="0"/>
              <a:t>Say helpful things—not critical and mean things</a:t>
            </a:r>
          </a:p>
          <a:p>
            <a:r>
              <a:rPr lang="en-US" b="1" dirty="0" smtClean="0"/>
              <a:t>Encourage Participation—encourage the students and others at the tournament.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our Tournament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Make your judging a helpful benefit to students . . . 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nd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Climb the Mountain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Speech and Debate Foundation</a:t>
            </a:r>
          </a:p>
          <a:p>
            <a:r>
              <a:rPr lang="en-US" sz="2800" b="1" dirty="0" smtClean="0">
                <a:hlinkClick r:id="rId2"/>
              </a:rPr>
              <a:t>www.climbthemountain.us</a:t>
            </a:r>
            <a:endParaRPr lang="en-US" sz="2800" b="1" dirty="0" smtClean="0"/>
          </a:p>
          <a:p>
            <a:r>
              <a:rPr lang="en-US" sz="2800" b="1" dirty="0" smtClean="0"/>
              <a:t>Features information and resources that help speech and debate programs succeed.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judge, as a coach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We want a great, educational tournament</a:t>
            </a:r>
          </a:p>
          <a:p>
            <a:r>
              <a:rPr lang="en-US" sz="3200" dirty="0" smtClean="0"/>
              <a:t>To that end, you may not consume nor be under the influence of alcohol or illicit drugs . . .</a:t>
            </a:r>
          </a:p>
          <a:p>
            <a:pPr lvl="1"/>
            <a:r>
              <a:rPr lang="en-US" sz="2800" dirty="0" smtClean="0"/>
              <a:t>At the tournament on campus</a:t>
            </a:r>
          </a:p>
          <a:p>
            <a:pPr lvl="1"/>
            <a:r>
              <a:rPr lang="en-US" sz="2800" dirty="0" smtClean="0"/>
              <a:t>At the tournament hotel</a:t>
            </a:r>
          </a:p>
          <a:p>
            <a:r>
              <a:rPr lang="en-US" sz="3200" dirty="0" smtClean="0"/>
              <a:t>Alcohol and illicit drugs may not be near you—you must leave any such area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This is a required rule by our school and our </a:t>
            </a:r>
            <a:r>
              <a:rPr lang="en-US" sz="3200" dirty="0"/>
              <a:t>program—it applies to ALL schools and participants</a:t>
            </a:r>
            <a:endParaRPr lang="en-US" sz="3200" dirty="0" smtClean="0"/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76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water</a:t>
            </a:r>
          </a:p>
          <a:p>
            <a:r>
              <a:rPr lang="en-US" sz="3200" dirty="0" smtClean="0"/>
              <a:t>And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checking your email and the postings.</a:t>
            </a:r>
          </a:p>
          <a:p>
            <a:r>
              <a:rPr lang="en-US" dirty="0" smtClean="0"/>
              <a:t>Please use the </a:t>
            </a:r>
            <a:r>
              <a:rPr lang="en-US" dirty="0" smtClean="0"/>
              <a:t>bathroom and </a:t>
            </a:r>
            <a:r>
              <a:rPr lang="en-US" dirty="0" smtClean="0"/>
              <a:t>take your breaks before rounds start so you are ready to go.</a:t>
            </a:r>
          </a:p>
          <a:p>
            <a:r>
              <a:rPr lang="en-US" dirty="0" smtClean="0"/>
              <a:t>Leave coaching/prep rooms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  <a:p>
            <a:r>
              <a:rPr lang="en-US" dirty="0" smtClean="0"/>
              <a:t>Keep the students on task:</a:t>
            </a:r>
          </a:p>
          <a:p>
            <a:pPr lvl="1"/>
            <a:r>
              <a:rPr lang="en-US" dirty="0" smtClean="0"/>
              <a:t>No wasting prep time.</a:t>
            </a:r>
          </a:p>
          <a:p>
            <a:pPr lvl="1"/>
            <a:r>
              <a:rPr lang="en-US" dirty="0" smtClean="0"/>
              <a:t>No constant breaks (though, obviously, respect their need to go to the bathroom and for emergencies).</a:t>
            </a:r>
            <a:endParaRPr lang="en-US" dirty="0"/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Be courteous and cooperative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90" y="1828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Men-Women-Trans-Androgynous-etc.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Catholic, Agnostic, Mormon (LDS),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otherwise? </a:t>
            </a:r>
            <a:endParaRPr lang="en-US" dirty="0" smtClean="0"/>
          </a:p>
          <a:p>
            <a:pPr lvl="1"/>
            <a:r>
              <a:rPr lang="en-US" dirty="0" smtClean="0"/>
              <a:t>Military service?</a:t>
            </a:r>
          </a:p>
          <a:p>
            <a:pPr lvl="1"/>
            <a:r>
              <a:rPr lang="en-US" dirty="0" smtClean="0"/>
              <a:t>Other identities?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Argue </a:t>
            </a:r>
            <a:r>
              <a:rPr lang="en-US" sz="2800" b="1" dirty="0"/>
              <a:t>about ideas—not disrespect toward people.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judge, as a coach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participating at our tournament.</a:t>
            </a:r>
          </a:p>
          <a:p>
            <a:r>
              <a:rPr lang="en-US" sz="3200" dirty="0" smtClean="0"/>
              <a:t>You may not know it, but . . .</a:t>
            </a:r>
          </a:p>
          <a:p>
            <a:r>
              <a:rPr lang="en-US" sz="3200" dirty="0" smtClean="0"/>
              <a:t>other judges, coaches, students, observers look up to you. </a:t>
            </a:r>
          </a:p>
          <a:p>
            <a:r>
              <a:rPr lang="en-US" sz="3200" dirty="0" smtClean="0"/>
              <a:t>Other judges, coaches, speakers,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280084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1556</TotalTime>
  <Words>1132</Words>
  <Application>Microsoft Office PowerPoint</Application>
  <PresentationFormat>On-screen Show (4:3)</PresentationFormat>
  <Paragraphs>174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JUDGING GUIDELINES</vt:lpstr>
      <vt:lpstr>Welcome to our Community’s Tournament</vt:lpstr>
      <vt:lpstr>As a judge, as a coach . . .</vt:lpstr>
      <vt:lpstr>Socialize fun and safe</vt:lpstr>
      <vt:lpstr>Be at your round on time</vt:lpstr>
      <vt:lpstr>Treat Classrooms with respect</vt:lpstr>
      <vt:lpstr>Be inclusive</vt:lpstr>
      <vt:lpstr>It is about respecting each other</vt:lpstr>
      <vt:lpstr>As a judge, as a coach . . .</vt:lpstr>
      <vt:lpstr>Be the judge-coach people talk about as . . .</vt:lpstr>
      <vt:lpstr>As a judge . . .</vt:lpstr>
      <vt:lpstr>Don’t harass; Stop the harass</vt:lpstr>
      <vt:lpstr>Don’t create a hostile environment</vt:lpstr>
      <vt:lpstr>Don’t create a hostile environment</vt:lpstr>
      <vt:lpstr>Don’t create a hostile environment</vt:lpstr>
      <vt:lpstr>If You’re Being Harassed</vt:lpstr>
      <vt:lpstr>To Protect Yourself Against Charges</vt:lpstr>
      <vt:lpstr>To Protect Yourself Against Charges</vt:lpstr>
      <vt:lpstr>If you see or hear about harassment or discrimination . . .</vt:lpstr>
      <vt:lpstr>If you see or hear about harassment or discrimination . . .</vt:lpstr>
      <vt:lpstr>Share the Information ASAP Pt 1</vt:lpstr>
      <vt:lpstr>Share the Information ASAP Pt 2</vt:lpstr>
      <vt:lpstr>Sharing Information Means . . .</vt:lpstr>
      <vt:lpstr>When a round finishes . . . </vt:lpstr>
      <vt:lpstr>Give students helpful feedback</vt:lpstr>
      <vt:lpstr>PowerPoint Presentation</vt:lpstr>
      <vt:lpstr>Make our Tournament Great!</vt:lpstr>
      <vt:lpstr>Climb the Mountain . . . 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259</cp:revision>
  <dcterms:created xsi:type="dcterms:W3CDTF">2009-09-03T05:01:23Z</dcterms:created>
  <dcterms:modified xsi:type="dcterms:W3CDTF">2014-12-06T21:21:38Z</dcterms:modified>
</cp:coreProperties>
</file>