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3" r:id="rId3"/>
    <p:sldId id="302" r:id="rId4"/>
    <p:sldId id="264" r:id="rId5"/>
    <p:sldId id="306" r:id="rId6"/>
    <p:sldId id="331" r:id="rId7"/>
    <p:sldId id="311" r:id="rId8"/>
    <p:sldId id="312" r:id="rId9"/>
    <p:sldId id="313" r:id="rId10"/>
    <p:sldId id="314" r:id="rId11"/>
    <p:sldId id="316" r:id="rId12"/>
    <p:sldId id="329" r:id="rId13"/>
    <p:sldId id="318" r:id="rId14"/>
    <p:sldId id="324" r:id="rId15"/>
    <p:sldId id="33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68" autoAdjust="0"/>
    <p:restoredTop sz="94660"/>
  </p:normalViewPr>
  <p:slideViewPr>
    <p:cSldViewPr>
      <p:cViewPr varScale="1">
        <p:scale>
          <a:sx n="158" d="100"/>
          <a:sy n="158" d="100"/>
        </p:scale>
        <p:origin x="684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CLIMB INSTRUCTOR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705600" cy="1752600"/>
          </a:xfrm>
        </p:spPr>
        <p:txBody>
          <a:bodyPr/>
          <a:lstStyle/>
          <a:p>
            <a:r>
              <a:rPr lang="en-US" dirty="0"/>
              <a:t>This is for Climb Instructors, Greeters, Assistants in all of our programs (camp, afterschool, tournaments, clinics, etc.).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Be the judge-coach people talk about as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“Yea, Elda rocks; helped me out a lot with that decision.”</a:t>
            </a:r>
          </a:p>
          <a:p>
            <a:r>
              <a:rPr lang="en-US" sz="3200" dirty="0"/>
              <a:t>“I respect him a lot. He can explain framework debates like nobody’s business and he reached out to younger debaters and made them feel included.”</a:t>
            </a:r>
          </a:p>
          <a:p>
            <a:r>
              <a:rPr lang="en-US" sz="3200" dirty="0"/>
              <a:t>“They are wicked smart but also really, really nice—super helpful judge especially for strategic ideas.”</a:t>
            </a:r>
          </a:p>
        </p:txBody>
      </p:sp>
    </p:spTree>
    <p:extLst>
      <p:ext uri="{BB962C8B-B14F-4D97-AF65-F5344CB8AC3E}">
        <p14:creationId xmlns:p14="http://schemas.microsoft.com/office/powerpoint/2010/main" val="2483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Genders are part of our community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52800"/>
            <a:ext cx="7924801" cy="3124200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US" sz="3200" dirty="0"/>
              <a:t>Don’t assume Betty is “she”</a:t>
            </a:r>
          </a:p>
          <a:p>
            <a:pPr marL="342900" indent="-342900"/>
            <a:r>
              <a:rPr lang="en-US" sz="3200" dirty="0">
                <a:highlight>
                  <a:srgbClr val="FFFF00"/>
                </a:highlight>
              </a:rPr>
              <a:t>Get out of the habit of “She said . . . He made a good point . . .”</a:t>
            </a:r>
          </a:p>
          <a:p>
            <a:pPr marL="342900" indent="-342900"/>
            <a:r>
              <a:rPr lang="en-US" sz="3200" dirty="0">
                <a:highlight>
                  <a:srgbClr val="FFFF00"/>
                </a:highlight>
              </a:rPr>
              <a:t>Refer to others by their name “Betty”, speaker position (“First Aff Debater”), or default to “they.”</a:t>
            </a:r>
          </a:p>
          <a:p>
            <a:pPr marL="342900" indent="-342900"/>
            <a:r>
              <a:rPr lang="en-US" sz="3200" dirty="0"/>
              <a:t>You should also ask students for names/anything important including, it </a:t>
            </a:r>
            <a:r>
              <a:rPr lang="en-US" sz="3200"/>
              <a:t>they wish, </a:t>
            </a:r>
            <a:r>
              <a:rPr lang="en-US" sz="3200" dirty="0"/>
              <a:t>pronouns at the beginning of classes and debates.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0D36-24C8-48DC-A1CC-213721268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 b="15625"/>
          <a:stretch/>
        </p:blipFill>
        <p:spPr>
          <a:xfrm>
            <a:off x="1066800" y="1447800"/>
            <a:ext cx="58521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assume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2001" cy="48768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/>
              <a:t>A student is a representative of a group</a:t>
            </a:r>
          </a:p>
          <a:p>
            <a:pPr marL="342900" indent="-342900"/>
            <a:r>
              <a:rPr lang="en-US" sz="2800" i="1" strike="sngStrike" dirty="0"/>
              <a:t>“You know what it’s like right . . . (pointing to student of color).</a:t>
            </a:r>
            <a:endParaRPr lang="en-US" sz="3200" i="1" strike="sngStrike" dirty="0"/>
          </a:p>
          <a:p>
            <a:pPr marL="342900" indent="-342900"/>
            <a:r>
              <a:rPr lang="en-US" sz="3200" dirty="0"/>
              <a:t>Don’t assume everyone is white/ middle class/ straight/ liberal/ Hispanic/ non-religious, etc.</a:t>
            </a:r>
          </a:p>
          <a:p>
            <a:pPr marL="342900" indent="-342900"/>
            <a:r>
              <a:rPr lang="en-US" sz="2800" i="1" strike="sngStrike" dirty="0"/>
              <a:t>“Well, I mean, people can afford that.”</a:t>
            </a:r>
          </a:p>
          <a:p>
            <a:pPr marL="342900" indent="-342900"/>
            <a:r>
              <a:rPr lang="en-US" sz="2800" i="1" strike="sngStrike" dirty="0"/>
              <a:t>“The people in this room don’t experience discrimination.”</a:t>
            </a:r>
          </a:p>
        </p:txBody>
      </p:sp>
    </p:spTree>
    <p:extLst>
      <p:ext uri="{BB962C8B-B14F-4D97-AF65-F5344CB8AC3E}">
        <p14:creationId xmlns:p14="http://schemas.microsoft.com/office/powerpoint/2010/main" val="26092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teacher and judge watching.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You have an obligation to assure a comfortable environment</a:t>
            </a:r>
          </a:p>
          <a:p>
            <a:r>
              <a:rPr lang="en-US" sz="3200" dirty="0"/>
              <a:t>For _all_ participants.</a:t>
            </a:r>
          </a:p>
        </p:txBody>
      </p:sp>
      <p:pic>
        <p:nvPicPr>
          <p:cNvPr id="5" name="Picture 2" descr="C:\Users\hansonjb99\AppData\Local\Microsoft\Windows\Temporary Internet Files\Content.IE5\7D0OVVXU\MC9003245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50219"/>
            <a:ext cx="2370136" cy="26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sonjb99\AppData\Local\Microsoft\Windows\Temporary Internet Files\Content.IE5\X43MG0AK\MC900056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30214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see or hear about harassment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2224"/>
            <a:ext cx="7467600" cy="49228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Done by ANYONE—coach, student, judge, observer </a:t>
            </a:r>
          </a:p>
          <a:p>
            <a:r>
              <a:rPr lang="en-US" sz="3200" dirty="0"/>
              <a:t>Stop it if possible</a:t>
            </a:r>
          </a:p>
          <a:p>
            <a:r>
              <a:rPr lang="en-US" sz="3200" dirty="0"/>
              <a:t>Say “Stop it” or “Hey, let’s move on to . . .”</a:t>
            </a:r>
          </a:p>
          <a:p>
            <a:r>
              <a:rPr lang="en-US" sz="3200" b="1" dirty="0">
                <a:highlight>
                  <a:srgbClr val="FFFF00"/>
                </a:highlight>
              </a:rPr>
              <a:t>Share the information about it . . . </a:t>
            </a:r>
          </a:p>
          <a:p>
            <a:r>
              <a:rPr lang="en-US" sz="3200" dirty="0">
                <a:highlight>
                  <a:srgbClr val="FFFF00"/>
                </a:highlight>
              </a:rPr>
              <a:t>with Jim</a:t>
            </a:r>
          </a:p>
          <a:p>
            <a:r>
              <a:rPr lang="en-US" sz="3200" dirty="0"/>
              <a:t>We’ll work to make things better.</a:t>
            </a:r>
            <a:br>
              <a:rPr lang="en-US" sz="3200" dirty="0"/>
            </a:br>
            <a:r>
              <a:rPr lang="en-US" sz="3200" dirty="0"/>
              <a:t> 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And if you have reasonable suspicion of child abuse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Do NOT investigate</a:t>
            </a:r>
          </a:p>
          <a:p>
            <a:r>
              <a:rPr lang="en-US" sz="3200" dirty="0"/>
              <a:t>Do NOT ask the student for details on what happened</a:t>
            </a:r>
          </a:p>
          <a:p>
            <a:r>
              <a:rPr lang="en-US" sz="3200" dirty="0"/>
              <a:t>Always show you care for the student</a:t>
            </a:r>
          </a:p>
          <a:p>
            <a:r>
              <a:rPr lang="en-US" sz="3200" dirty="0"/>
              <a:t>Report it to Jim Hanson IMMEDIATELY</a:t>
            </a:r>
          </a:p>
          <a:p>
            <a:r>
              <a:rPr lang="en-US" sz="3200" dirty="0"/>
              <a:t>Report it to Police and/or Child Protective Services IMMEDIATELY</a:t>
            </a:r>
          </a:p>
          <a:p>
            <a:r>
              <a:rPr lang="en-US" sz="3200" dirty="0"/>
              <a:t>Unclear? Concerned but not certain? Ask Jim as soon as possible</a:t>
            </a:r>
          </a:p>
          <a:p>
            <a:r>
              <a:rPr lang="en-US" sz="3200" dirty="0"/>
              <a:t>YOU ARE A MANDATED REPORTER and if you fail to report—you are letting down a kid AND you can be charged.</a:t>
            </a:r>
            <a:br>
              <a:rPr lang="en-US" dirty="0"/>
            </a:br>
            <a:r>
              <a:rPr lang="en-US" dirty="0"/>
              <a:t>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charset="0"/>
                <a:cs typeface="Calibri" charset="0"/>
              </a:rPr>
              <a:t>Make </a:t>
            </a:r>
            <a:r>
              <a:rPr lang="en-US" sz="3600" b="1">
                <a:latin typeface="Calibri" charset="0"/>
                <a:cs typeface="Calibri" charset="0"/>
              </a:rPr>
              <a:t>this Community Great</a:t>
            </a:r>
            <a:r>
              <a:rPr lang="en-US" sz="3600" b="1" dirty="0">
                <a:latin typeface="Calibri" charset="0"/>
                <a:cs typeface="Calibri" charset="0"/>
              </a:rPr>
              <a:t>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4724400" cy="48514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Share Information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Make your </a:t>
            </a:r>
            <a:r>
              <a:rPr lang="en-US" sz="2800"/>
              <a:t>teaching and judging </a:t>
            </a:r>
            <a:r>
              <a:rPr lang="en-US" sz="2800" dirty="0"/>
              <a:t>a helpful benefit to students . . . 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and your community!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D89A120-A497-4A9E-9E93-2CAEDF8F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t="15488" r="20322"/>
          <a:stretch/>
        </p:blipFill>
        <p:spPr>
          <a:xfrm>
            <a:off x="4876800" y="1600200"/>
            <a:ext cx="390324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Welcome to our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73" y="5257800"/>
            <a:ext cx="8458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We hope you have a fun and </a:t>
            </a:r>
            <a:br>
              <a:rPr lang="en-US" sz="3200" dirty="0"/>
            </a:br>
            <a:r>
              <a:rPr lang="en-US" sz="3200" dirty="0"/>
              <a:t>educational time</a:t>
            </a:r>
          </a:p>
          <a:p>
            <a:endParaRPr lang="en-US" sz="3200" dirty="0"/>
          </a:p>
        </p:txBody>
      </p:sp>
      <p:pic>
        <p:nvPicPr>
          <p:cNvPr id="6" name="Picture 5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D841F512-B20E-44CD-8BBD-9B2228FA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6374"/>
            <a:ext cx="6722533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Yourself Professionally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Your mind should be alert and sober</a:t>
            </a:r>
          </a:p>
          <a:p>
            <a:r>
              <a:rPr lang="en-US" sz="3200" b="1" dirty="0"/>
              <a:t>Be dressed for public view </a:t>
            </a:r>
          </a:p>
          <a:p>
            <a:r>
              <a:rPr lang="en-US" i="1" dirty="0"/>
              <a:t>Wear clean clothes that do not endorse/reject a political party nor make hateful comments about individuals. Your clothing should professionally reflect your style.</a:t>
            </a:r>
          </a:p>
          <a:p>
            <a:r>
              <a:rPr lang="en-US" i="1" dirty="0"/>
              <a:t>Note that you should not make comments about others’ dress unless you are 100% certain the comment will be taken positively.</a:t>
            </a:r>
            <a:endParaRPr lang="en-US" sz="3200" i="1" dirty="0"/>
          </a:p>
          <a:p>
            <a:r>
              <a:rPr lang="en-US" sz="3200" b="1" dirty="0"/>
              <a:t>Online? </a:t>
            </a:r>
            <a:r>
              <a:rPr lang="en-US" dirty="0"/>
              <a:t>Act appropriately in front of the camera and mic (turn them off if you need privacy).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76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Check the Schedule—ARRIVE EARLY</a:t>
            </a:r>
          </a:p>
          <a:p>
            <a:r>
              <a:rPr lang="en-US" sz="2800" dirty="0"/>
              <a:t>Use Bathroom when </a:t>
            </a:r>
            <a:br>
              <a:rPr lang="en-US" sz="2800" dirty="0"/>
            </a:br>
            <a:r>
              <a:rPr lang="en-US" sz="2800" dirty="0"/>
              <a:t>class/debate isn’t happening</a:t>
            </a:r>
          </a:p>
          <a:p>
            <a:r>
              <a:rPr lang="en-US" sz="2800" dirty="0"/>
              <a:t>Start Classes/Speeches ON TIME</a:t>
            </a:r>
          </a:p>
          <a:p>
            <a:r>
              <a:rPr lang="en-US" sz="2800" dirty="0"/>
              <a:t>When you wait for a kid to show, you hurt the other students—time will run out. Avoid this.</a:t>
            </a:r>
          </a:p>
          <a:p>
            <a:r>
              <a:rPr lang="en-US" sz="2800" dirty="0"/>
              <a:t>Keep the students on task to complete the instruction/round.</a:t>
            </a:r>
          </a:p>
          <a:p>
            <a:r>
              <a:rPr lang="en-US" sz="2800" dirty="0">
                <a:highlight>
                  <a:srgbClr val="FFFF00"/>
                </a:highlight>
              </a:rPr>
              <a:t>Judging? EMAIL REPLY TO THE BALLOT YOU RECEIVED with who won and the speaker points nearly immediately after the debate ends. </a:t>
            </a:r>
            <a:br>
              <a:rPr lang="en-US" sz="2800" dirty="0">
                <a:highlight>
                  <a:srgbClr val="FFFF00"/>
                </a:highlight>
              </a:rPr>
            </a:br>
            <a:r>
              <a:rPr lang="en-US" sz="2200" i="1" dirty="0"/>
              <a:t>(Then give verbal feedback, then fill out the online comments form).</a:t>
            </a:r>
            <a:endParaRPr lang="en-US" sz="2600" i="1" dirty="0"/>
          </a:p>
        </p:txBody>
      </p:sp>
      <p:pic>
        <p:nvPicPr>
          <p:cNvPr id="1026" name="Picture 2" descr="C:\Users\hansonjb99\AppData\Local\Microsoft\Windows\Temporary Internet Files\Content.IE5\X43MG0AK\MC9004417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47" y="685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others professionally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As a Climb staff member, you aren’t a student anymore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Be Professional and caring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Students require you to act like an adult.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 with others professionally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It is illegal and wrong to make advances toward a student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Do NOT Pay too much attention to one person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This applies to everywhere: In Classrooms, Online Rooms, Chatting, in Email and Messaging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highlight>
                  <a:srgbClr val="FFFF00"/>
                </a:highlight>
              </a:rPr>
              <a:t>Do NOT be in a room alone with a student for more than a fleeting moment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If there is a situation with just one student—notify Jim Hanson or our Greeter/Camp Assistant immediately (we’ll explain what to do)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NOTE: Jim Hanson and other Climb staff will enter rooms unannounced at times.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/>
              <a:t>Encourage Everyone as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902672" cy="5181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Lesbian-Gay-Straight-Bi-Queer</a:t>
            </a:r>
          </a:p>
          <a:p>
            <a:pPr lvl="1"/>
            <a:r>
              <a:rPr lang="en-US" dirty="0"/>
              <a:t>Black-White-Latino-Asian-Biracial-</a:t>
            </a:r>
            <a:br>
              <a:rPr lang="en-US" dirty="0"/>
            </a:br>
            <a:r>
              <a:rPr lang="en-US" dirty="0"/>
              <a:t>Multiracial, etc.</a:t>
            </a:r>
          </a:p>
          <a:p>
            <a:pPr lvl="1"/>
            <a:r>
              <a:rPr lang="en-US" dirty="0"/>
              <a:t>Men-Women-Transgender-Androgynous-Non-binary-etc.</a:t>
            </a:r>
          </a:p>
          <a:p>
            <a:pPr lvl="1"/>
            <a:r>
              <a:rPr lang="en-US" dirty="0"/>
              <a:t>Republican-Democrat-Libertarian-etc.</a:t>
            </a:r>
          </a:p>
          <a:p>
            <a:pPr lvl="1"/>
            <a:r>
              <a:rPr lang="en-US" dirty="0"/>
              <a:t>Christian, Agnostic, Catholic, Mormon (LDS), Jewish, Wicca, Muslim, etc.</a:t>
            </a:r>
          </a:p>
          <a:p>
            <a:pPr lvl="1"/>
            <a:r>
              <a:rPr lang="en-US" dirty="0"/>
              <a:t>Disabilities--diagnosed or otherwise </a:t>
            </a:r>
          </a:p>
          <a:p>
            <a:pPr lvl="1"/>
            <a:r>
              <a:rPr lang="en-US" dirty="0"/>
              <a:t>Military service</a:t>
            </a:r>
          </a:p>
          <a:p>
            <a:pPr lvl="1"/>
            <a:r>
              <a:rPr lang="en-US" dirty="0"/>
              <a:t>Other identities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72" y="1447800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33" y="1649204"/>
            <a:ext cx="1335087" cy="13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71454"/>
            <a:ext cx="1278759" cy="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35403"/>
            <a:ext cx="478876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9B5A9-B91E-A731-C323-274CE3D69C74}"/>
              </a:ext>
            </a:extLst>
          </p:cNvPr>
          <p:cNvSpPr txBox="1"/>
          <p:nvPr/>
        </p:nvSpPr>
        <p:spPr>
          <a:xfrm>
            <a:off x="838200" y="5562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Treat every student, coach, and judge with respect and support.</a:t>
            </a:r>
          </a:p>
        </p:txBody>
      </p:sp>
    </p:spTree>
    <p:extLst>
      <p:ext uri="{BB962C8B-B14F-4D97-AF65-F5344CB8AC3E}">
        <p14:creationId xmlns:p14="http://schemas.microsoft.com/office/powerpoint/2010/main" val="4117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should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r>
              <a:rPr lang="en-US" dirty="0"/>
              <a:t>express their opinions about issues</a:t>
            </a:r>
          </a:p>
          <a:p>
            <a:r>
              <a:rPr lang="en-US" dirty="0"/>
              <a:t>not attack groups of people</a:t>
            </a:r>
          </a:p>
          <a:p>
            <a:r>
              <a:rPr lang="en-US" dirty="0"/>
              <a:t>not attack other individuals.</a:t>
            </a:r>
          </a:p>
          <a:p>
            <a:r>
              <a:rPr lang="en-US" sz="2800" b="1" dirty="0"/>
              <a:t>Argue about ideas—not disrespect people.</a:t>
            </a:r>
          </a:p>
          <a:p>
            <a:endParaRPr lang="en-US" dirty="0"/>
          </a:p>
        </p:txBody>
      </p:sp>
      <p:pic>
        <p:nvPicPr>
          <p:cNvPr id="5" name="Picture 2" descr="http://www.innovativeeducators.org/v/vspfiles/photos/497-2.jpg">
            <a:hlinkClick r:id="rId2"/>
            <a:extLst>
              <a:ext uri="{FF2B5EF4-FFF2-40B4-BE49-F238E27FC236}">
                <a16:creationId xmlns:a16="http://schemas.microsoft.com/office/drawing/2014/main" id="{80189B7E-3366-4911-B6ED-D42C7DF2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Climb teacher and judge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Your students look up to you</a:t>
            </a:r>
          </a:p>
          <a:p>
            <a:r>
              <a:rPr lang="en-US" sz="3200" dirty="0"/>
              <a:t>Other judges, coaches, and observers look up to you. </a:t>
            </a:r>
          </a:p>
          <a:p>
            <a:r>
              <a:rPr lang="en-US" sz="3200" dirty="0"/>
              <a:t>They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20679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1682</TotalTime>
  <Words>911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Clarity</vt:lpstr>
      <vt:lpstr>CLIMB INSTRUCTOR GUIDELINES</vt:lpstr>
      <vt:lpstr>Welcome to our Community</vt:lpstr>
      <vt:lpstr>Present Yourself Professionally</vt:lpstr>
      <vt:lpstr>Be on time</vt:lpstr>
      <vt:lpstr>Interact with others professionally</vt:lpstr>
      <vt:lpstr>Interact with others professionally</vt:lpstr>
      <vt:lpstr>Encourage Everyone as participants</vt:lpstr>
      <vt:lpstr>Participants should . . . </vt:lpstr>
      <vt:lpstr>As a Climb teacher and judge . . .</vt:lpstr>
      <vt:lpstr>Be the judge-coach people talk about as . . .</vt:lpstr>
      <vt:lpstr>All Genders are part of our community . . .</vt:lpstr>
      <vt:lpstr>Don’t assume . . .</vt:lpstr>
      <vt:lpstr>As a teacher and judge watching. . .</vt:lpstr>
      <vt:lpstr>If you see or hear about harassment . . .</vt:lpstr>
      <vt:lpstr>And if you have reasonable suspicion of child abuse . . .</vt:lpstr>
      <vt:lpstr>Make this Community Great!</vt:lpstr>
    </vt:vector>
  </TitlesOfParts>
  <Company>Whitman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Climb the Mountain</cp:lastModifiedBy>
  <cp:revision>339</cp:revision>
  <dcterms:created xsi:type="dcterms:W3CDTF">2009-09-03T05:01:23Z</dcterms:created>
  <dcterms:modified xsi:type="dcterms:W3CDTF">2024-06-09T14:56:48Z</dcterms:modified>
</cp:coreProperties>
</file>