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sldIdLst>
    <p:sldId id="256" r:id="rId2"/>
    <p:sldId id="257" r:id="rId3"/>
    <p:sldId id="258" r:id="rId4"/>
    <p:sldId id="267" r:id="rId5"/>
    <p:sldId id="259" r:id="rId6"/>
    <p:sldId id="260" r:id="rId7"/>
    <p:sldId id="269" r:id="rId8"/>
    <p:sldId id="268" r:id="rId9"/>
    <p:sldId id="261" r:id="rId10"/>
    <p:sldId id="270" r:id="rId11"/>
    <p:sldId id="262" r:id="rId12"/>
    <p:sldId id="271" r:id="rId13"/>
    <p:sldId id="263" r:id="rId14"/>
    <p:sldId id="272" r:id="rId15"/>
    <p:sldId id="264" r:id="rId16"/>
    <p:sldId id="273" r:id="rId17"/>
    <p:sldId id="265" r:id="rId18"/>
    <p:sldId id="274" r:id="rId19"/>
    <p:sldId id="266"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41AF17-D7C9-4D7C-AB34-6722D45B5B70}" v="35" dt="2022-03-31T17:51:27.7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726459-69BB-455D-BD39-D967242FFDA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69F26F05-BE13-4765-A05B-2BDA3C205550}">
      <dgm:prSet/>
      <dgm:spPr/>
      <dgm:t>
        <a:bodyPr/>
        <a:lstStyle/>
        <a:p>
          <a:r>
            <a:rPr lang="en-US"/>
            <a:t>Topics are posted on the wall. Bring your research materials to the competition.</a:t>
          </a:r>
        </a:p>
      </dgm:t>
    </dgm:pt>
    <dgm:pt modelId="{CD69875A-6BD4-4D12-835A-FDCD4EEA019D}" type="parTrans" cxnId="{73FD220A-5EF6-4763-8E01-8D2BF78F8B3A}">
      <dgm:prSet/>
      <dgm:spPr/>
      <dgm:t>
        <a:bodyPr/>
        <a:lstStyle/>
        <a:p>
          <a:endParaRPr lang="en-US"/>
        </a:p>
      </dgm:t>
    </dgm:pt>
    <dgm:pt modelId="{CD1A052F-674F-4A93-980C-EDAE2512A038}" type="sibTrans" cxnId="{73FD220A-5EF6-4763-8E01-8D2BF78F8B3A}">
      <dgm:prSet/>
      <dgm:spPr/>
      <dgm:t>
        <a:bodyPr/>
        <a:lstStyle/>
        <a:p>
          <a:endParaRPr lang="en-US"/>
        </a:p>
      </dgm:t>
    </dgm:pt>
    <dgm:pt modelId="{A8A55D9B-7733-4874-8915-D1DDAB9EF62A}">
      <dgm:prSet/>
      <dgm:spPr/>
      <dgm:t>
        <a:bodyPr/>
        <a:lstStyle/>
        <a:p>
          <a:r>
            <a:rPr lang="en-US"/>
            <a:t>Find out when you speak (first, second, etc.) So, if you are the second speaker in your round, be watching for the posting of the topics for the second speaker.</a:t>
          </a:r>
        </a:p>
      </dgm:t>
    </dgm:pt>
    <dgm:pt modelId="{53DCED30-B473-4DF9-9791-3EF605B27BC5}" type="parTrans" cxnId="{FE13B4E2-DEF9-43AA-BFEE-DF3BB8B14F73}">
      <dgm:prSet/>
      <dgm:spPr/>
      <dgm:t>
        <a:bodyPr/>
        <a:lstStyle/>
        <a:p>
          <a:endParaRPr lang="en-US"/>
        </a:p>
      </dgm:t>
    </dgm:pt>
    <dgm:pt modelId="{3A648C70-E17C-4213-B121-BF0C613DD236}" type="sibTrans" cxnId="{FE13B4E2-DEF9-43AA-BFEE-DF3BB8B14F73}">
      <dgm:prSet/>
      <dgm:spPr/>
      <dgm:t>
        <a:bodyPr/>
        <a:lstStyle/>
        <a:p>
          <a:endParaRPr lang="en-US"/>
        </a:p>
      </dgm:t>
    </dgm:pt>
    <dgm:pt modelId="{6B474FEC-782F-4EDD-93D3-E843B6FE8A47}">
      <dgm:prSet/>
      <dgm:spPr/>
      <dgm:t>
        <a:bodyPr/>
        <a:lstStyle/>
        <a:p>
          <a:r>
            <a:rPr lang="en-US"/>
            <a:t>For </a:t>
          </a:r>
          <a:r>
            <a:rPr lang="en-US" b="1" u="sng"/>
            <a:t>EACH</a:t>
          </a:r>
          <a:r>
            <a:rPr lang="en-US"/>
            <a:t> speaker, three topics are posted. These topics are almost always questions about national political, economic, and social issues. </a:t>
          </a:r>
        </a:p>
      </dgm:t>
    </dgm:pt>
    <dgm:pt modelId="{57ADE311-399A-471C-B75B-2D1CCCFE8E66}" type="parTrans" cxnId="{DC9BA4CE-4EB7-4503-88F8-050112A4ED3D}">
      <dgm:prSet/>
      <dgm:spPr/>
      <dgm:t>
        <a:bodyPr/>
        <a:lstStyle/>
        <a:p>
          <a:endParaRPr lang="en-US"/>
        </a:p>
      </dgm:t>
    </dgm:pt>
    <dgm:pt modelId="{EFF9A5FA-87D2-404C-967A-168DB642B28E}" type="sibTrans" cxnId="{DC9BA4CE-4EB7-4503-88F8-050112A4ED3D}">
      <dgm:prSet/>
      <dgm:spPr/>
      <dgm:t>
        <a:bodyPr/>
        <a:lstStyle/>
        <a:p>
          <a:endParaRPr lang="en-US"/>
        </a:p>
      </dgm:t>
    </dgm:pt>
    <dgm:pt modelId="{171C777F-291A-46D2-801A-B4A5CF07BC75}" type="pres">
      <dgm:prSet presAssocID="{83726459-69BB-455D-BD39-D967242FFDAE}" presName="linear" presStyleCnt="0">
        <dgm:presLayoutVars>
          <dgm:animLvl val="lvl"/>
          <dgm:resizeHandles val="exact"/>
        </dgm:presLayoutVars>
      </dgm:prSet>
      <dgm:spPr/>
    </dgm:pt>
    <dgm:pt modelId="{9FFF9BE2-A4C1-4CB7-874D-4B82A1E90768}" type="pres">
      <dgm:prSet presAssocID="{69F26F05-BE13-4765-A05B-2BDA3C205550}" presName="parentText" presStyleLbl="node1" presStyleIdx="0" presStyleCnt="3">
        <dgm:presLayoutVars>
          <dgm:chMax val="0"/>
          <dgm:bulletEnabled val="1"/>
        </dgm:presLayoutVars>
      </dgm:prSet>
      <dgm:spPr/>
    </dgm:pt>
    <dgm:pt modelId="{ECB21DCB-31D3-4D8A-8A7B-173C5BFBB0A9}" type="pres">
      <dgm:prSet presAssocID="{CD1A052F-674F-4A93-980C-EDAE2512A038}" presName="spacer" presStyleCnt="0"/>
      <dgm:spPr/>
    </dgm:pt>
    <dgm:pt modelId="{22715274-4D62-41B3-BEE3-4917620207E1}" type="pres">
      <dgm:prSet presAssocID="{A8A55D9B-7733-4874-8915-D1DDAB9EF62A}" presName="parentText" presStyleLbl="node1" presStyleIdx="1" presStyleCnt="3">
        <dgm:presLayoutVars>
          <dgm:chMax val="0"/>
          <dgm:bulletEnabled val="1"/>
        </dgm:presLayoutVars>
      </dgm:prSet>
      <dgm:spPr/>
    </dgm:pt>
    <dgm:pt modelId="{9AAFEA09-650D-4A84-AFC0-2549F9E79677}" type="pres">
      <dgm:prSet presAssocID="{3A648C70-E17C-4213-B121-BF0C613DD236}" presName="spacer" presStyleCnt="0"/>
      <dgm:spPr/>
    </dgm:pt>
    <dgm:pt modelId="{F1E59D10-A649-4A08-98BE-A389F561AE9D}" type="pres">
      <dgm:prSet presAssocID="{6B474FEC-782F-4EDD-93D3-E843B6FE8A47}" presName="parentText" presStyleLbl="node1" presStyleIdx="2" presStyleCnt="3">
        <dgm:presLayoutVars>
          <dgm:chMax val="0"/>
          <dgm:bulletEnabled val="1"/>
        </dgm:presLayoutVars>
      </dgm:prSet>
      <dgm:spPr/>
    </dgm:pt>
  </dgm:ptLst>
  <dgm:cxnLst>
    <dgm:cxn modelId="{73FD220A-5EF6-4763-8E01-8D2BF78F8B3A}" srcId="{83726459-69BB-455D-BD39-D967242FFDAE}" destId="{69F26F05-BE13-4765-A05B-2BDA3C205550}" srcOrd="0" destOrd="0" parTransId="{CD69875A-6BD4-4D12-835A-FDCD4EEA019D}" sibTransId="{CD1A052F-674F-4A93-980C-EDAE2512A038}"/>
    <dgm:cxn modelId="{1DE14C16-97B5-4EBA-B633-84E2BABA8D92}" type="presOf" srcId="{69F26F05-BE13-4765-A05B-2BDA3C205550}" destId="{9FFF9BE2-A4C1-4CB7-874D-4B82A1E90768}" srcOrd="0" destOrd="0" presId="urn:microsoft.com/office/officeart/2005/8/layout/vList2"/>
    <dgm:cxn modelId="{71652A3F-FF30-4A48-8A04-ECFB83999792}" type="presOf" srcId="{83726459-69BB-455D-BD39-D967242FFDAE}" destId="{171C777F-291A-46D2-801A-B4A5CF07BC75}" srcOrd="0" destOrd="0" presId="urn:microsoft.com/office/officeart/2005/8/layout/vList2"/>
    <dgm:cxn modelId="{2DEB477D-AC45-40E5-830E-1FEB07B4CC70}" type="presOf" srcId="{A8A55D9B-7733-4874-8915-D1DDAB9EF62A}" destId="{22715274-4D62-41B3-BEE3-4917620207E1}" srcOrd="0" destOrd="0" presId="urn:microsoft.com/office/officeart/2005/8/layout/vList2"/>
    <dgm:cxn modelId="{AB5A1CBD-CF32-4C6A-9850-86CE6672402F}" type="presOf" srcId="{6B474FEC-782F-4EDD-93D3-E843B6FE8A47}" destId="{F1E59D10-A649-4A08-98BE-A389F561AE9D}" srcOrd="0" destOrd="0" presId="urn:microsoft.com/office/officeart/2005/8/layout/vList2"/>
    <dgm:cxn modelId="{DC9BA4CE-4EB7-4503-88F8-050112A4ED3D}" srcId="{83726459-69BB-455D-BD39-D967242FFDAE}" destId="{6B474FEC-782F-4EDD-93D3-E843B6FE8A47}" srcOrd="2" destOrd="0" parTransId="{57ADE311-399A-471C-B75B-2D1CCCFE8E66}" sibTransId="{EFF9A5FA-87D2-404C-967A-168DB642B28E}"/>
    <dgm:cxn modelId="{FE13B4E2-DEF9-43AA-BFEE-DF3BB8B14F73}" srcId="{83726459-69BB-455D-BD39-D967242FFDAE}" destId="{A8A55D9B-7733-4874-8915-D1DDAB9EF62A}" srcOrd="1" destOrd="0" parTransId="{53DCED30-B473-4DF9-9791-3EF605B27BC5}" sibTransId="{3A648C70-E17C-4213-B121-BF0C613DD236}"/>
    <dgm:cxn modelId="{B0627026-F0DB-46C3-A37B-E99822AC702E}" type="presParOf" srcId="{171C777F-291A-46D2-801A-B4A5CF07BC75}" destId="{9FFF9BE2-A4C1-4CB7-874D-4B82A1E90768}" srcOrd="0" destOrd="0" presId="urn:microsoft.com/office/officeart/2005/8/layout/vList2"/>
    <dgm:cxn modelId="{E90FEFAF-85D3-436E-BF7A-3C47C2FCE9FA}" type="presParOf" srcId="{171C777F-291A-46D2-801A-B4A5CF07BC75}" destId="{ECB21DCB-31D3-4D8A-8A7B-173C5BFBB0A9}" srcOrd="1" destOrd="0" presId="urn:microsoft.com/office/officeart/2005/8/layout/vList2"/>
    <dgm:cxn modelId="{6B7BAD25-FAC8-4272-AEFD-B781739403BE}" type="presParOf" srcId="{171C777F-291A-46D2-801A-B4A5CF07BC75}" destId="{22715274-4D62-41B3-BEE3-4917620207E1}" srcOrd="2" destOrd="0" presId="urn:microsoft.com/office/officeart/2005/8/layout/vList2"/>
    <dgm:cxn modelId="{2B198638-325C-4EED-96AC-260047B3D8DF}" type="presParOf" srcId="{171C777F-291A-46D2-801A-B4A5CF07BC75}" destId="{9AAFEA09-650D-4A84-AFC0-2549F9E79677}" srcOrd="3" destOrd="0" presId="urn:microsoft.com/office/officeart/2005/8/layout/vList2"/>
    <dgm:cxn modelId="{BC76A931-B809-4843-8027-648C20C12BF1}" type="presParOf" srcId="{171C777F-291A-46D2-801A-B4A5CF07BC75}" destId="{F1E59D10-A649-4A08-98BE-A389F561AE9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EE2D16-2DB5-4227-A687-B54D1E77224E}" type="doc">
      <dgm:prSet loTypeId="urn:microsoft.com/office/officeart/2008/layout/LinedList" loCatId="list" qsTypeId="urn:microsoft.com/office/officeart/2005/8/quickstyle/simple1" qsCatId="simple" csTypeId="urn:microsoft.com/office/officeart/2005/8/colors/accent5_2" csCatId="accent5" phldr="1"/>
      <dgm:spPr/>
      <dgm:t>
        <a:bodyPr/>
        <a:lstStyle/>
        <a:p>
          <a:endParaRPr lang="en-US"/>
        </a:p>
      </dgm:t>
    </dgm:pt>
    <dgm:pt modelId="{02AAFE8E-71EC-49C1-BC09-8E98EA1EB712}">
      <dgm:prSet custT="1"/>
      <dgm:spPr/>
      <dgm:t>
        <a:bodyPr/>
        <a:lstStyle/>
        <a:p>
          <a:r>
            <a:rPr lang="en-US" sz="2400" dirty="0"/>
            <a:t>Take a moment and think up arguments that would support your thesis.</a:t>
          </a:r>
        </a:p>
      </dgm:t>
    </dgm:pt>
    <dgm:pt modelId="{4E76DB09-FBF7-47D2-B9B8-F28EA1BB4078}" type="parTrans" cxnId="{C0F3186B-067E-4B82-8DEF-724844A04B6D}">
      <dgm:prSet/>
      <dgm:spPr/>
      <dgm:t>
        <a:bodyPr/>
        <a:lstStyle/>
        <a:p>
          <a:endParaRPr lang="en-US"/>
        </a:p>
      </dgm:t>
    </dgm:pt>
    <dgm:pt modelId="{48CE4C39-8DC9-4619-9DA9-BFC2E90F595C}" type="sibTrans" cxnId="{C0F3186B-067E-4B82-8DEF-724844A04B6D}">
      <dgm:prSet/>
      <dgm:spPr/>
      <dgm:t>
        <a:bodyPr/>
        <a:lstStyle/>
        <a:p>
          <a:endParaRPr lang="en-US"/>
        </a:p>
      </dgm:t>
    </dgm:pt>
    <dgm:pt modelId="{20ED0397-C846-4118-84BA-0E29C3F0FE6C}">
      <dgm:prSet custT="1"/>
      <dgm:spPr/>
      <dgm:t>
        <a:bodyPr/>
        <a:lstStyle/>
        <a:p>
          <a:r>
            <a:rPr lang="en-US" sz="2400" dirty="0"/>
            <a:t>Write the points down on a sheet of paper, leaving room after each one so that you can add supports. </a:t>
          </a:r>
        </a:p>
      </dgm:t>
    </dgm:pt>
    <dgm:pt modelId="{3E6CE281-319F-4A6D-BDCE-052BE501563A}" type="parTrans" cxnId="{F4BB8C84-E68F-42D6-9AE5-F2415F8B37CB}">
      <dgm:prSet/>
      <dgm:spPr/>
      <dgm:t>
        <a:bodyPr/>
        <a:lstStyle/>
        <a:p>
          <a:endParaRPr lang="en-US"/>
        </a:p>
      </dgm:t>
    </dgm:pt>
    <dgm:pt modelId="{C144C46E-1BB1-49D2-B9B7-B7FFEFD9CB16}" type="sibTrans" cxnId="{F4BB8C84-E68F-42D6-9AE5-F2415F8B37CB}">
      <dgm:prSet/>
      <dgm:spPr/>
      <dgm:t>
        <a:bodyPr/>
        <a:lstStyle/>
        <a:p>
          <a:endParaRPr lang="en-US"/>
        </a:p>
      </dgm:t>
    </dgm:pt>
    <dgm:pt modelId="{96893FDA-D29D-4E5F-89AB-5F0D35EFC968}">
      <dgm:prSet custT="1"/>
      <dgm:spPr/>
      <dgm:t>
        <a:bodyPr/>
        <a:lstStyle/>
        <a:p>
          <a:r>
            <a:rPr lang="en-US" sz="2400" dirty="0"/>
            <a:t>For practice today, share your 3 points with the class.</a:t>
          </a:r>
        </a:p>
      </dgm:t>
    </dgm:pt>
    <dgm:pt modelId="{0048D588-E3C2-48E1-A455-662860ED7D2B}" type="parTrans" cxnId="{4FA86B2B-9C6B-42B5-84EF-2512B1D0B7F5}">
      <dgm:prSet/>
      <dgm:spPr/>
      <dgm:t>
        <a:bodyPr/>
        <a:lstStyle/>
        <a:p>
          <a:endParaRPr lang="en-US"/>
        </a:p>
      </dgm:t>
    </dgm:pt>
    <dgm:pt modelId="{EE5E6347-B6A4-484C-8353-433B6F0AA76C}" type="sibTrans" cxnId="{4FA86B2B-9C6B-42B5-84EF-2512B1D0B7F5}">
      <dgm:prSet/>
      <dgm:spPr/>
      <dgm:t>
        <a:bodyPr/>
        <a:lstStyle/>
        <a:p>
          <a:endParaRPr lang="en-US"/>
        </a:p>
      </dgm:t>
    </dgm:pt>
    <dgm:pt modelId="{7C7ACAC6-B8F9-440D-9F0B-2E8919BD0F2F}">
      <dgm:prSet custT="1"/>
      <dgm:spPr/>
      <dgm:t>
        <a:bodyPr/>
        <a:lstStyle/>
        <a:p>
          <a:r>
            <a:rPr lang="en-US" sz="1600" b="0" dirty="0">
              <a:solidFill>
                <a:srgbClr val="FF0000"/>
              </a:solidFill>
            </a:rPr>
            <a:t>Note: Consulting your </a:t>
          </a:r>
          <a:r>
            <a:rPr lang="en-US" sz="1600" b="0" dirty="0" err="1">
              <a:solidFill>
                <a:srgbClr val="FF0000"/>
              </a:solidFill>
            </a:rPr>
            <a:t>extemp</a:t>
          </a:r>
          <a:r>
            <a:rPr lang="en-US" sz="1600" b="0" dirty="0">
              <a:solidFill>
                <a:srgbClr val="FF0000"/>
              </a:solidFill>
            </a:rPr>
            <a:t> tubs, your prepared materials, can help you decide the points that you want to use. For example, you might come up with these points: 1. Clinton helped the economy and working Americans. 2. Clinton dealt with many personal attacks and scandals. 3. Overall, Clinton was a good president.</a:t>
          </a:r>
        </a:p>
      </dgm:t>
    </dgm:pt>
    <dgm:pt modelId="{BE3EAA5D-45B2-48DF-A8E6-F3C60783D8D9}" type="parTrans" cxnId="{1DA343B0-F110-4397-9772-67E82E94E86B}">
      <dgm:prSet/>
      <dgm:spPr/>
      <dgm:t>
        <a:bodyPr/>
        <a:lstStyle/>
        <a:p>
          <a:endParaRPr lang="en-US"/>
        </a:p>
      </dgm:t>
    </dgm:pt>
    <dgm:pt modelId="{34063391-1838-4E74-BD63-17985FDDFFD3}" type="sibTrans" cxnId="{1DA343B0-F110-4397-9772-67E82E94E86B}">
      <dgm:prSet/>
      <dgm:spPr/>
      <dgm:t>
        <a:bodyPr/>
        <a:lstStyle/>
        <a:p>
          <a:endParaRPr lang="en-US"/>
        </a:p>
      </dgm:t>
    </dgm:pt>
    <dgm:pt modelId="{185B5DD8-8C2D-46FA-9F41-5FBCBF53D29E}" type="pres">
      <dgm:prSet presAssocID="{49EE2D16-2DB5-4227-A687-B54D1E77224E}" presName="vert0" presStyleCnt="0">
        <dgm:presLayoutVars>
          <dgm:dir/>
          <dgm:animOne val="branch"/>
          <dgm:animLvl val="lvl"/>
        </dgm:presLayoutVars>
      </dgm:prSet>
      <dgm:spPr/>
    </dgm:pt>
    <dgm:pt modelId="{A964CC72-EA44-434B-80A9-F111A43A6E6C}" type="pres">
      <dgm:prSet presAssocID="{02AAFE8E-71EC-49C1-BC09-8E98EA1EB712}" presName="thickLine" presStyleLbl="alignNode1" presStyleIdx="0" presStyleCnt="4"/>
      <dgm:spPr/>
    </dgm:pt>
    <dgm:pt modelId="{BB924C53-F394-487B-9EAF-24B8CFF8359F}" type="pres">
      <dgm:prSet presAssocID="{02AAFE8E-71EC-49C1-BC09-8E98EA1EB712}" presName="horz1" presStyleCnt="0"/>
      <dgm:spPr/>
    </dgm:pt>
    <dgm:pt modelId="{FD6B1150-5578-4A08-A3DD-6BBEFF41374F}" type="pres">
      <dgm:prSet presAssocID="{02AAFE8E-71EC-49C1-BC09-8E98EA1EB712}" presName="tx1" presStyleLbl="revTx" presStyleIdx="0" presStyleCnt="4"/>
      <dgm:spPr/>
    </dgm:pt>
    <dgm:pt modelId="{5D33ABB0-D33C-4DE8-A051-ED8EA94590DF}" type="pres">
      <dgm:prSet presAssocID="{02AAFE8E-71EC-49C1-BC09-8E98EA1EB712}" presName="vert1" presStyleCnt="0"/>
      <dgm:spPr/>
    </dgm:pt>
    <dgm:pt modelId="{22E9EDD5-C6E0-4A3F-BECE-C9837E6D8857}" type="pres">
      <dgm:prSet presAssocID="{20ED0397-C846-4118-84BA-0E29C3F0FE6C}" presName="thickLine" presStyleLbl="alignNode1" presStyleIdx="1" presStyleCnt="4"/>
      <dgm:spPr/>
    </dgm:pt>
    <dgm:pt modelId="{10133A73-9DD8-45AB-B264-E31949499685}" type="pres">
      <dgm:prSet presAssocID="{20ED0397-C846-4118-84BA-0E29C3F0FE6C}" presName="horz1" presStyleCnt="0"/>
      <dgm:spPr/>
    </dgm:pt>
    <dgm:pt modelId="{8A9A2378-3D67-4480-AAA5-E33E927EE12C}" type="pres">
      <dgm:prSet presAssocID="{20ED0397-C846-4118-84BA-0E29C3F0FE6C}" presName="tx1" presStyleLbl="revTx" presStyleIdx="1" presStyleCnt="4"/>
      <dgm:spPr/>
    </dgm:pt>
    <dgm:pt modelId="{8A29AFA0-0DD1-4EB8-B0CF-234710B95FC7}" type="pres">
      <dgm:prSet presAssocID="{20ED0397-C846-4118-84BA-0E29C3F0FE6C}" presName="vert1" presStyleCnt="0"/>
      <dgm:spPr/>
    </dgm:pt>
    <dgm:pt modelId="{2D778049-0474-47BD-AC45-053526C95554}" type="pres">
      <dgm:prSet presAssocID="{96893FDA-D29D-4E5F-89AB-5F0D35EFC968}" presName="thickLine" presStyleLbl="alignNode1" presStyleIdx="2" presStyleCnt="4"/>
      <dgm:spPr/>
    </dgm:pt>
    <dgm:pt modelId="{6C161B67-C885-4F76-842C-81C99AD528D0}" type="pres">
      <dgm:prSet presAssocID="{96893FDA-D29D-4E5F-89AB-5F0D35EFC968}" presName="horz1" presStyleCnt="0"/>
      <dgm:spPr/>
    </dgm:pt>
    <dgm:pt modelId="{E33E41D4-2833-4F7F-9E0A-1F8B56FD70C1}" type="pres">
      <dgm:prSet presAssocID="{96893FDA-D29D-4E5F-89AB-5F0D35EFC968}" presName="tx1" presStyleLbl="revTx" presStyleIdx="2" presStyleCnt="4"/>
      <dgm:spPr/>
    </dgm:pt>
    <dgm:pt modelId="{964297E0-8CB9-42D9-9438-A938B0470FBB}" type="pres">
      <dgm:prSet presAssocID="{96893FDA-D29D-4E5F-89AB-5F0D35EFC968}" presName="vert1" presStyleCnt="0"/>
      <dgm:spPr/>
    </dgm:pt>
    <dgm:pt modelId="{949DC9FE-E545-417B-A94F-A83760077AB4}" type="pres">
      <dgm:prSet presAssocID="{7C7ACAC6-B8F9-440D-9F0B-2E8919BD0F2F}" presName="thickLine" presStyleLbl="alignNode1" presStyleIdx="3" presStyleCnt="4"/>
      <dgm:spPr/>
    </dgm:pt>
    <dgm:pt modelId="{7A6AE817-DC92-4B24-948A-9FF1E955D514}" type="pres">
      <dgm:prSet presAssocID="{7C7ACAC6-B8F9-440D-9F0B-2E8919BD0F2F}" presName="horz1" presStyleCnt="0"/>
      <dgm:spPr/>
    </dgm:pt>
    <dgm:pt modelId="{F22D465A-6D32-4B81-808D-ECDDFA10A357}" type="pres">
      <dgm:prSet presAssocID="{7C7ACAC6-B8F9-440D-9F0B-2E8919BD0F2F}" presName="tx1" presStyleLbl="revTx" presStyleIdx="3" presStyleCnt="4"/>
      <dgm:spPr/>
    </dgm:pt>
    <dgm:pt modelId="{07EE7F48-A02B-45EA-BE61-14E55F398056}" type="pres">
      <dgm:prSet presAssocID="{7C7ACAC6-B8F9-440D-9F0B-2E8919BD0F2F}" presName="vert1" presStyleCnt="0"/>
      <dgm:spPr/>
    </dgm:pt>
  </dgm:ptLst>
  <dgm:cxnLst>
    <dgm:cxn modelId="{4FA86B2B-9C6B-42B5-84EF-2512B1D0B7F5}" srcId="{49EE2D16-2DB5-4227-A687-B54D1E77224E}" destId="{96893FDA-D29D-4E5F-89AB-5F0D35EFC968}" srcOrd="2" destOrd="0" parTransId="{0048D588-E3C2-48E1-A455-662860ED7D2B}" sibTransId="{EE5E6347-B6A4-484C-8353-433B6F0AA76C}"/>
    <dgm:cxn modelId="{D9E6CB62-DB55-4B47-A92C-82DAA247D697}" type="presOf" srcId="{02AAFE8E-71EC-49C1-BC09-8E98EA1EB712}" destId="{FD6B1150-5578-4A08-A3DD-6BBEFF41374F}" srcOrd="0" destOrd="0" presId="urn:microsoft.com/office/officeart/2008/layout/LinedList"/>
    <dgm:cxn modelId="{C0F3186B-067E-4B82-8DEF-724844A04B6D}" srcId="{49EE2D16-2DB5-4227-A687-B54D1E77224E}" destId="{02AAFE8E-71EC-49C1-BC09-8E98EA1EB712}" srcOrd="0" destOrd="0" parTransId="{4E76DB09-FBF7-47D2-B9B8-F28EA1BB4078}" sibTransId="{48CE4C39-8DC9-4619-9DA9-BFC2E90F595C}"/>
    <dgm:cxn modelId="{B09CB76E-1B73-4D39-AA1B-C4954195E0F7}" type="presOf" srcId="{7C7ACAC6-B8F9-440D-9F0B-2E8919BD0F2F}" destId="{F22D465A-6D32-4B81-808D-ECDDFA10A357}" srcOrd="0" destOrd="0" presId="urn:microsoft.com/office/officeart/2008/layout/LinedList"/>
    <dgm:cxn modelId="{F4BB8C84-E68F-42D6-9AE5-F2415F8B37CB}" srcId="{49EE2D16-2DB5-4227-A687-B54D1E77224E}" destId="{20ED0397-C846-4118-84BA-0E29C3F0FE6C}" srcOrd="1" destOrd="0" parTransId="{3E6CE281-319F-4A6D-BDCE-052BE501563A}" sibTransId="{C144C46E-1BB1-49D2-B9B7-B7FFEFD9CB16}"/>
    <dgm:cxn modelId="{1DA343B0-F110-4397-9772-67E82E94E86B}" srcId="{49EE2D16-2DB5-4227-A687-B54D1E77224E}" destId="{7C7ACAC6-B8F9-440D-9F0B-2E8919BD0F2F}" srcOrd="3" destOrd="0" parTransId="{BE3EAA5D-45B2-48DF-A8E6-F3C60783D8D9}" sibTransId="{34063391-1838-4E74-BD63-17985FDDFFD3}"/>
    <dgm:cxn modelId="{E5C916B2-392D-42D4-9F84-9A978DFE6373}" type="presOf" srcId="{20ED0397-C846-4118-84BA-0E29C3F0FE6C}" destId="{8A9A2378-3D67-4480-AAA5-E33E927EE12C}" srcOrd="0" destOrd="0" presId="urn:microsoft.com/office/officeart/2008/layout/LinedList"/>
    <dgm:cxn modelId="{FA3F82B7-6751-4B79-80FC-09C8EF29D4E0}" type="presOf" srcId="{49EE2D16-2DB5-4227-A687-B54D1E77224E}" destId="{185B5DD8-8C2D-46FA-9F41-5FBCBF53D29E}" srcOrd="0" destOrd="0" presId="urn:microsoft.com/office/officeart/2008/layout/LinedList"/>
    <dgm:cxn modelId="{339FB9FE-CCD6-4310-BAAB-69C4B58383F7}" type="presOf" srcId="{96893FDA-D29D-4E5F-89AB-5F0D35EFC968}" destId="{E33E41D4-2833-4F7F-9E0A-1F8B56FD70C1}" srcOrd="0" destOrd="0" presId="urn:microsoft.com/office/officeart/2008/layout/LinedList"/>
    <dgm:cxn modelId="{421CF5D6-DA1A-4B5E-8DD3-48343259EC35}" type="presParOf" srcId="{185B5DD8-8C2D-46FA-9F41-5FBCBF53D29E}" destId="{A964CC72-EA44-434B-80A9-F111A43A6E6C}" srcOrd="0" destOrd="0" presId="urn:microsoft.com/office/officeart/2008/layout/LinedList"/>
    <dgm:cxn modelId="{EFED182F-54AF-4974-9245-60BAC64AAE9E}" type="presParOf" srcId="{185B5DD8-8C2D-46FA-9F41-5FBCBF53D29E}" destId="{BB924C53-F394-487B-9EAF-24B8CFF8359F}" srcOrd="1" destOrd="0" presId="urn:microsoft.com/office/officeart/2008/layout/LinedList"/>
    <dgm:cxn modelId="{0C139D8F-A0C9-4B11-9197-249FFCCC240E}" type="presParOf" srcId="{BB924C53-F394-487B-9EAF-24B8CFF8359F}" destId="{FD6B1150-5578-4A08-A3DD-6BBEFF41374F}" srcOrd="0" destOrd="0" presId="urn:microsoft.com/office/officeart/2008/layout/LinedList"/>
    <dgm:cxn modelId="{2257FB3C-FBFF-4F08-A667-FEDCE9248A80}" type="presParOf" srcId="{BB924C53-F394-487B-9EAF-24B8CFF8359F}" destId="{5D33ABB0-D33C-4DE8-A051-ED8EA94590DF}" srcOrd="1" destOrd="0" presId="urn:microsoft.com/office/officeart/2008/layout/LinedList"/>
    <dgm:cxn modelId="{DA4C963B-F787-4D95-8DC5-E80CCCCA1513}" type="presParOf" srcId="{185B5DD8-8C2D-46FA-9F41-5FBCBF53D29E}" destId="{22E9EDD5-C6E0-4A3F-BECE-C9837E6D8857}" srcOrd="2" destOrd="0" presId="urn:microsoft.com/office/officeart/2008/layout/LinedList"/>
    <dgm:cxn modelId="{88C8912E-ECFD-42CA-B190-D28718712EAB}" type="presParOf" srcId="{185B5DD8-8C2D-46FA-9F41-5FBCBF53D29E}" destId="{10133A73-9DD8-45AB-B264-E31949499685}" srcOrd="3" destOrd="0" presId="urn:microsoft.com/office/officeart/2008/layout/LinedList"/>
    <dgm:cxn modelId="{6A9278C9-ADA8-4078-B63E-4873763A9F8B}" type="presParOf" srcId="{10133A73-9DD8-45AB-B264-E31949499685}" destId="{8A9A2378-3D67-4480-AAA5-E33E927EE12C}" srcOrd="0" destOrd="0" presId="urn:microsoft.com/office/officeart/2008/layout/LinedList"/>
    <dgm:cxn modelId="{5DB97C8D-9C15-4EB1-B24F-0E163EF73E06}" type="presParOf" srcId="{10133A73-9DD8-45AB-B264-E31949499685}" destId="{8A29AFA0-0DD1-4EB8-B0CF-234710B95FC7}" srcOrd="1" destOrd="0" presId="urn:microsoft.com/office/officeart/2008/layout/LinedList"/>
    <dgm:cxn modelId="{C7DBF3F2-24B0-4890-AB1F-7A79DC5FC08F}" type="presParOf" srcId="{185B5DD8-8C2D-46FA-9F41-5FBCBF53D29E}" destId="{2D778049-0474-47BD-AC45-053526C95554}" srcOrd="4" destOrd="0" presId="urn:microsoft.com/office/officeart/2008/layout/LinedList"/>
    <dgm:cxn modelId="{A2DCA2C8-B858-4D7F-925B-BEBB4782AEC7}" type="presParOf" srcId="{185B5DD8-8C2D-46FA-9F41-5FBCBF53D29E}" destId="{6C161B67-C885-4F76-842C-81C99AD528D0}" srcOrd="5" destOrd="0" presId="urn:microsoft.com/office/officeart/2008/layout/LinedList"/>
    <dgm:cxn modelId="{BDD612E0-06A0-4CA6-95D1-547C5D6D1941}" type="presParOf" srcId="{6C161B67-C885-4F76-842C-81C99AD528D0}" destId="{E33E41D4-2833-4F7F-9E0A-1F8B56FD70C1}" srcOrd="0" destOrd="0" presId="urn:microsoft.com/office/officeart/2008/layout/LinedList"/>
    <dgm:cxn modelId="{DCA958D9-20DC-4AA8-915E-1E13931314CF}" type="presParOf" srcId="{6C161B67-C885-4F76-842C-81C99AD528D0}" destId="{964297E0-8CB9-42D9-9438-A938B0470FBB}" srcOrd="1" destOrd="0" presId="urn:microsoft.com/office/officeart/2008/layout/LinedList"/>
    <dgm:cxn modelId="{CF337682-1CB6-4336-9365-1E50D6BBABA7}" type="presParOf" srcId="{185B5DD8-8C2D-46FA-9F41-5FBCBF53D29E}" destId="{949DC9FE-E545-417B-A94F-A83760077AB4}" srcOrd="6" destOrd="0" presId="urn:microsoft.com/office/officeart/2008/layout/LinedList"/>
    <dgm:cxn modelId="{A21A6752-7A1B-42DC-B24B-73E29079BA1C}" type="presParOf" srcId="{185B5DD8-8C2D-46FA-9F41-5FBCBF53D29E}" destId="{7A6AE817-DC92-4B24-948A-9FF1E955D514}" srcOrd="7" destOrd="0" presId="urn:microsoft.com/office/officeart/2008/layout/LinedList"/>
    <dgm:cxn modelId="{DF516CBC-01F9-489F-8787-55476B5939B5}" type="presParOf" srcId="{7A6AE817-DC92-4B24-948A-9FF1E955D514}" destId="{F22D465A-6D32-4B81-808D-ECDDFA10A357}" srcOrd="0" destOrd="0" presId="urn:microsoft.com/office/officeart/2008/layout/LinedList"/>
    <dgm:cxn modelId="{9CA98E54-C122-4C8D-BD5B-906085447E21}" type="presParOf" srcId="{7A6AE817-DC92-4B24-948A-9FF1E955D514}" destId="{07EE7F48-A02B-45EA-BE61-14E55F39805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FF9BE2-A4C1-4CB7-874D-4B82A1E90768}">
      <dsp:nvSpPr>
        <dsp:cNvPr id="0" name=""/>
        <dsp:cNvSpPr/>
      </dsp:nvSpPr>
      <dsp:spPr>
        <a:xfrm>
          <a:off x="0" y="92471"/>
          <a:ext cx="6628804" cy="1554052"/>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Topics are posted on the wall. Bring your research materials to the competition.</a:t>
          </a:r>
        </a:p>
      </dsp:txBody>
      <dsp:txXfrm>
        <a:off x="75863" y="168334"/>
        <a:ext cx="6477078" cy="1402326"/>
      </dsp:txXfrm>
    </dsp:sp>
    <dsp:sp modelId="{22715274-4D62-41B3-BEE3-4917620207E1}">
      <dsp:nvSpPr>
        <dsp:cNvPr id="0" name=""/>
        <dsp:cNvSpPr/>
      </dsp:nvSpPr>
      <dsp:spPr>
        <a:xfrm>
          <a:off x="0" y="1712764"/>
          <a:ext cx="6628804" cy="1554052"/>
        </a:xfrm>
        <a:prstGeom prst="round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Find out when you speak (first, second, etc.) So, if you are the second speaker in your round, be watching for the posting of the topics for the second speaker.</a:t>
          </a:r>
        </a:p>
      </dsp:txBody>
      <dsp:txXfrm>
        <a:off x="75863" y="1788627"/>
        <a:ext cx="6477078" cy="1402326"/>
      </dsp:txXfrm>
    </dsp:sp>
    <dsp:sp modelId="{F1E59D10-A649-4A08-98BE-A389F561AE9D}">
      <dsp:nvSpPr>
        <dsp:cNvPr id="0" name=""/>
        <dsp:cNvSpPr/>
      </dsp:nvSpPr>
      <dsp:spPr>
        <a:xfrm>
          <a:off x="0" y="3333056"/>
          <a:ext cx="6628804" cy="1554052"/>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For </a:t>
          </a:r>
          <a:r>
            <a:rPr lang="en-US" sz="2300" b="1" u="sng" kern="1200"/>
            <a:t>EACH</a:t>
          </a:r>
          <a:r>
            <a:rPr lang="en-US" sz="2300" kern="1200"/>
            <a:t> speaker, three topics are posted. These topics are almost always questions about national political, economic, and social issues. </a:t>
          </a:r>
        </a:p>
      </dsp:txBody>
      <dsp:txXfrm>
        <a:off x="75863" y="3408919"/>
        <a:ext cx="6477078" cy="14023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64CC72-EA44-434B-80A9-F111A43A6E6C}">
      <dsp:nvSpPr>
        <dsp:cNvPr id="0" name=""/>
        <dsp:cNvSpPr/>
      </dsp:nvSpPr>
      <dsp:spPr>
        <a:xfrm>
          <a:off x="0" y="0"/>
          <a:ext cx="9810557"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6B1150-5578-4A08-A3DD-6BBEFF41374F}">
      <dsp:nvSpPr>
        <dsp:cNvPr id="0" name=""/>
        <dsp:cNvSpPr/>
      </dsp:nvSpPr>
      <dsp:spPr>
        <a:xfrm>
          <a:off x="0" y="0"/>
          <a:ext cx="9810557" cy="11061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Take a moment and think up arguments that would support your thesis.</a:t>
          </a:r>
        </a:p>
      </dsp:txBody>
      <dsp:txXfrm>
        <a:off x="0" y="0"/>
        <a:ext cx="9810557" cy="1106137"/>
      </dsp:txXfrm>
    </dsp:sp>
    <dsp:sp modelId="{22E9EDD5-C6E0-4A3F-BECE-C9837E6D8857}">
      <dsp:nvSpPr>
        <dsp:cNvPr id="0" name=""/>
        <dsp:cNvSpPr/>
      </dsp:nvSpPr>
      <dsp:spPr>
        <a:xfrm>
          <a:off x="0" y="1106136"/>
          <a:ext cx="9810557"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9A2378-3D67-4480-AAA5-E33E927EE12C}">
      <dsp:nvSpPr>
        <dsp:cNvPr id="0" name=""/>
        <dsp:cNvSpPr/>
      </dsp:nvSpPr>
      <dsp:spPr>
        <a:xfrm>
          <a:off x="0" y="1106137"/>
          <a:ext cx="9810557" cy="11061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Write the points down on a sheet of paper, leaving room after each one so that you can add supports. </a:t>
          </a:r>
        </a:p>
      </dsp:txBody>
      <dsp:txXfrm>
        <a:off x="0" y="1106137"/>
        <a:ext cx="9810557" cy="1106137"/>
      </dsp:txXfrm>
    </dsp:sp>
    <dsp:sp modelId="{2D778049-0474-47BD-AC45-053526C95554}">
      <dsp:nvSpPr>
        <dsp:cNvPr id="0" name=""/>
        <dsp:cNvSpPr/>
      </dsp:nvSpPr>
      <dsp:spPr>
        <a:xfrm>
          <a:off x="0" y="2212273"/>
          <a:ext cx="9810557"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3E41D4-2833-4F7F-9E0A-1F8B56FD70C1}">
      <dsp:nvSpPr>
        <dsp:cNvPr id="0" name=""/>
        <dsp:cNvSpPr/>
      </dsp:nvSpPr>
      <dsp:spPr>
        <a:xfrm>
          <a:off x="0" y="2212274"/>
          <a:ext cx="9810557" cy="11061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For practice today, share your 3 points with the class.</a:t>
          </a:r>
        </a:p>
      </dsp:txBody>
      <dsp:txXfrm>
        <a:off x="0" y="2212274"/>
        <a:ext cx="9810557" cy="1106137"/>
      </dsp:txXfrm>
    </dsp:sp>
    <dsp:sp modelId="{949DC9FE-E545-417B-A94F-A83760077AB4}">
      <dsp:nvSpPr>
        <dsp:cNvPr id="0" name=""/>
        <dsp:cNvSpPr/>
      </dsp:nvSpPr>
      <dsp:spPr>
        <a:xfrm>
          <a:off x="0" y="3318411"/>
          <a:ext cx="9810557"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2D465A-6D32-4B81-808D-ECDDFA10A357}">
      <dsp:nvSpPr>
        <dsp:cNvPr id="0" name=""/>
        <dsp:cNvSpPr/>
      </dsp:nvSpPr>
      <dsp:spPr>
        <a:xfrm>
          <a:off x="0" y="3318411"/>
          <a:ext cx="9810557" cy="11061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dirty="0">
              <a:solidFill>
                <a:srgbClr val="FF0000"/>
              </a:solidFill>
            </a:rPr>
            <a:t>Note: Consulting your </a:t>
          </a:r>
          <a:r>
            <a:rPr lang="en-US" sz="1600" b="0" kern="1200" dirty="0" err="1">
              <a:solidFill>
                <a:srgbClr val="FF0000"/>
              </a:solidFill>
            </a:rPr>
            <a:t>extemp</a:t>
          </a:r>
          <a:r>
            <a:rPr lang="en-US" sz="1600" b="0" kern="1200" dirty="0">
              <a:solidFill>
                <a:srgbClr val="FF0000"/>
              </a:solidFill>
            </a:rPr>
            <a:t> tubs, your prepared materials, can help you decide the points that you want to use. For example, you might come up with these points: 1. Clinton helped the economy and working Americans. 2. Clinton dealt with many personal attacks and scandals. 3. Overall, Clinton was a good president.</a:t>
          </a:r>
        </a:p>
      </dsp:txBody>
      <dsp:txXfrm>
        <a:off x="0" y="3318411"/>
        <a:ext cx="9810557" cy="110613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3BEF823-48A5-43FC-BE03-E79964288B41}" type="datetimeFigureOut">
              <a:rPr lang="en-US" smtClean="0"/>
              <a:t>4/12/2022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3285636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5" name="Footer Placeholder 4"/>
          <p:cNvSpPr>
            <a:spLocks noGrp="1"/>
          </p:cNvSpPr>
          <p:nvPr>
            <p:ph type="ftr" sz="quarter" idx="11"/>
          </p:nvPr>
        </p:nvSpPr>
        <p:spPr/>
        <p:txBody>
          <a:bodyPr/>
          <a:lstStyle/>
          <a:p>
            <a:pPr algn="l"/>
            <a:endParaRPr lang="en-US" dirty="0"/>
          </a:p>
        </p:txBody>
      </p:sp>
      <p:sp>
        <p:nvSpPr>
          <p:cNvPr id="6" name="Slide Number Placeholder 5"/>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3997226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5" name="Footer Placeholder 4"/>
          <p:cNvSpPr>
            <a:spLocks noGrp="1"/>
          </p:cNvSpPr>
          <p:nvPr>
            <p:ph type="ftr" sz="quarter" idx="11"/>
          </p:nvPr>
        </p:nvSpPr>
        <p:spPr/>
        <p:txBody>
          <a:bodyPr/>
          <a:lstStyle/>
          <a:p>
            <a:pPr algn="l"/>
            <a:endParaRPr lang="en-US" dirty="0"/>
          </a:p>
        </p:txBody>
      </p:sp>
      <p:sp>
        <p:nvSpPr>
          <p:cNvPr id="6" name="Slide Number Placeholder 5"/>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75945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5" name="Footer Placeholder 4"/>
          <p:cNvSpPr>
            <a:spLocks noGrp="1"/>
          </p:cNvSpPr>
          <p:nvPr>
            <p:ph type="ftr" sz="quarter" idx="11"/>
          </p:nvPr>
        </p:nvSpPr>
        <p:spPr/>
        <p:txBody>
          <a:bodyPr/>
          <a:lstStyle/>
          <a:p>
            <a:pPr algn="l"/>
            <a:endParaRPr lang="en-US" dirty="0"/>
          </a:p>
        </p:txBody>
      </p:sp>
      <p:sp>
        <p:nvSpPr>
          <p:cNvPr id="6" name="Slide Number Placeholder 5"/>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34146985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5" name="Footer Placeholder 4"/>
          <p:cNvSpPr>
            <a:spLocks noGrp="1"/>
          </p:cNvSpPr>
          <p:nvPr>
            <p:ph type="ftr" sz="quarter" idx="11"/>
          </p:nvPr>
        </p:nvSpPr>
        <p:spPr/>
        <p:txBody>
          <a:bodyPr/>
          <a:lstStyle/>
          <a:p>
            <a:pPr algn="l"/>
            <a:endParaRPr lang="en-US" dirty="0"/>
          </a:p>
        </p:txBody>
      </p:sp>
      <p:sp>
        <p:nvSpPr>
          <p:cNvPr id="6" name="Slide Number Placeholder 5"/>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296159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5" name="Footer Placeholder 4"/>
          <p:cNvSpPr>
            <a:spLocks noGrp="1"/>
          </p:cNvSpPr>
          <p:nvPr>
            <p:ph type="ftr" sz="quarter" idx="11"/>
          </p:nvPr>
        </p:nvSpPr>
        <p:spPr/>
        <p:txBody>
          <a:bodyPr/>
          <a:lstStyle/>
          <a:p>
            <a:pPr algn="l"/>
            <a:endParaRPr lang="en-US" dirty="0"/>
          </a:p>
        </p:txBody>
      </p:sp>
      <p:sp>
        <p:nvSpPr>
          <p:cNvPr id="6" name="Slide Number Placeholder 5"/>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38395714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5" name="Footer Placeholder 4"/>
          <p:cNvSpPr>
            <a:spLocks noGrp="1"/>
          </p:cNvSpPr>
          <p:nvPr>
            <p:ph type="ftr" sz="quarter" idx="11"/>
          </p:nvPr>
        </p:nvSpPr>
        <p:spPr/>
        <p:txBody>
          <a:bodyPr/>
          <a:lstStyle/>
          <a:p>
            <a:pPr algn="l"/>
            <a:endParaRPr lang="en-US" dirty="0"/>
          </a:p>
        </p:txBody>
      </p:sp>
      <p:sp>
        <p:nvSpPr>
          <p:cNvPr id="6" name="Slide Number Placeholder 5"/>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466063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5" name="Footer Placeholder 4"/>
          <p:cNvSpPr>
            <a:spLocks noGrp="1"/>
          </p:cNvSpPr>
          <p:nvPr>
            <p:ph type="ftr" sz="quarter" idx="11"/>
          </p:nvPr>
        </p:nvSpPr>
        <p:spPr/>
        <p:txBody>
          <a:bodyPr/>
          <a:lstStyle/>
          <a:p>
            <a:pPr algn="l"/>
            <a:endParaRPr lang="en-US" dirty="0"/>
          </a:p>
        </p:txBody>
      </p:sp>
      <p:sp>
        <p:nvSpPr>
          <p:cNvPr id="6" name="Slide Number Placeholder 5"/>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878671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5" name="Footer Placeholder 4"/>
          <p:cNvSpPr>
            <a:spLocks noGrp="1"/>
          </p:cNvSpPr>
          <p:nvPr>
            <p:ph type="ftr" sz="quarter" idx="11"/>
          </p:nvPr>
        </p:nvSpPr>
        <p:spPr/>
        <p:txBody>
          <a:bodyPr/>
          <a:lstStyle/>
          <a:p>
            <a:pPr algn="l"/>
            <a:endParaRPr lang="en-US" dirty="0"/>
          </a:p>
        </p:txBody>
      </p:sp>
      <p:sp>
        <p:nvSpPr>
          <p:cNvPr id="6" name="Slide Number Placeholder 5"/>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63021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5" name="Footer Placeholder 4"/>
          <p:cNvSpPr>
            <a:spLocks noGrp="1"/>
          </p:cNvSpPr>
          <p:nvPr>
            <p:ph type="ftr" sz="quarter" idx="11"/>
          </p:nvPr>
        </p:nvSpPr>
        <p:spPr/>
        <p:txBody>
          <a:bodyPr/>
          <a:lstStyle/>
          <a:p>
            <a:pPr algn="l"/>
            <a:endParaRPr lang="en-US" dirty="0"/>
          </a:p>
        </p:txBody>
      </p:sp>
      <p:sp>
        <p:nvSpPr>
          <p:cNvPr id="6" name="Slide Number Placeholder 5"/>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097293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980479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8" name="Footer Placeholder 7"/>
          <p:cNvSpPr>
            <a:spLocks noGrp="1"/>
          </p:cNvSpPr>
          <p:nvPr>
            <p:ph type="ftr" sz="quarter" idx="11"/>
          </p:nvPr>
        </p:nvSpPr>
        <p:spPr/>
        <p:txBody>
          <a:bodyPr/>
          <a:lstStyle/>
          <a:p>
            <a:pPr algn="l"/>
            <a:endParaRPr lang="en-US" dirty="0"/>
          </a:p>
        </p:txBody>
      </p:sp>
      <p:sp>
        <p:nvSpPr>
          <p:cNvPr id="9" name="Slide Number Placeholder 8"/>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547819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4" name="Footer Placeholder 3"/>
          <p:cNvSpPr>
            <a:spLocks noGrp="1"/>
          </p:cNvSpPr>
          <p:nvPr>
            <p:ph type="ftr" sz="quarter" idx="11"/>
          </p:nvPr>
        </p:nvSpPr>
        <p:spPr/>
        <p:txBody>
          <a:bodyPr/>
          <a:lstStyle/>
          <a:p>
            <a:pPr algn="l"/>
            <a:endParaRPr lang="en-US" dirty="0"/>
          </a:p>
        </p:txBody>
      </p:sp>
      <p:sp>
        <p:nvSpPr>
          <p:cNvPr id="5" name="Slide Number Placeholder 4"/>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937168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3" name="Footer Placeholder 2"/>
          <p:cNvSpPr>
            <a:spLocks noGrp="1"/>
          </p:cNvSpPr>
          <p:nvPr>
            <p:ph type="ftr" sz="quarter" idx="11"/>
          </p:nvPr>
        </p:nvSpPr>
        <p:spPr/>
        <p:txBody>
          <a:bodyPr/>
          <a:lstStyle/>
          <a:p>
            <a:pPr algn="l"/>
            <a:endParaRPr lang="en-US" dirty="0"/>
          </a:p>
        </p:txBody>
      </p:sp>
      <p:sp>
        <p:nvSpPr>
          <p:cNvPr id="4" name="Slide Number Placeholder 3"/>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2211190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94762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lgn="r"/>
            <a:fld id="{53BEF823-48A5-43FC-BE03-E79964288B41}" type="datetimeFigureOut">
              <a:rPr lang="en-US" smtClean="0"/>
              <a:pPr algn="r"/>
              <a:t>4/12/2022</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610121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lgn="r"/>
            <a:fld id="{53BEF823-48A5-43FC-BE03-E79964288B41}" type="datetimeFigureOut">
              <a:rPr lang="en-US" smtClean="0"/>
              <a:pPr algn="r"/>
              <a:t>4/12/2022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lgn="l"/>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lgn="ctr"/>
            <a:fld id="{D79E6812-DF0E-4B88-AFAA-EAC7168F54C0}" type="slidenum">
              <a:rPr lang="en-US" smtClean="0"/>
              <a:pPr algn="ctr"/>
              <a:t>‹#›</a:t>
            </a:fld>
            <a:endParaRPr lang="en-US" dirty="0"/>
          </a:p>
        </p:txBody>
      </p:sp>
    </p:spTree>
    <p:extLst>
      <p:ext uri="{BB962C8B-B14F-4D97-AF65-F5344CB8AC3E}">
        <p14:creationId xmlns:p14="http://schemas.microsoft.com/office/powerpoint/2010/main" val="1807060853"/>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EA25E60-D183-2B6E-2EF8-CEEE834DBC22}"/>
              </a:ext>
            </a:extLst>
          </p:cNvPr>
          <p:cNvPicPr>
            <a:picLocks noChangeAspect="1"/>
          </p:cNvPicPr>
          <p:nvPr/>
        </p:nvPicPr>
        <p:blipFill rotWithShape="1">
          <a:blip r:embed="rId2">
            <a:duotone>
              <a:schemeClr val="accent1">
                <a:shade val="45000"/>
                <a:satMod val="135000"/>
              </a:schemeClr>
              <a:prstClr val="white"/>
            </a:duotone>
          </a:blip>
          <a:srcRect l="9091" t="21831" b="9988"/>
          <a:stretch/>
        </p:blipFill>
        <p:spPr>
          <a:xfrm>
            <a:off x="20" y="10"/>
            <a:ext cx="12191980" cy="685799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Isosceles Triangle 8">
            <a:extLst>
              <a:ext uri="{FF2B5EF4-FFF2-40B4-BE49-F238E27FC236}">
                <a16:creationId xmlns:a16="http://schemas.microsoft.com/office/drawing/2014/main" id="{F5F0CD5C-72F3-4090-8A69-8E15CB432A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7" name="Parallelogram 10">
            <a:extLst>
              <a:ext uri="{FF2B5EF4-FFF2-40B4-BE49-F238E27FC236}">
                <a16:creationId xmlns:a16="http://schemas.microsoft.com/office/drawing/2014/main" id="{217496A2-9394-4FB7-BA0E-717D2D2E7A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33800" y="0"/>
            <a:ext cx="7315200" cy="6858000"/>
          </a:xfrm>
          <a:prstGeom prst="parallelogram">
            <a:avLst>
              <a:gd name="adj" fmla="val 15925"/>
            </a:avLst>
          </a:prstGeom>
          <a:solidFill>
            <a:schemeClr val="bg1">
              <a:alpha val="87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Connector 12">
            <a:extLst>
              <a:ext uri="{FF2B5EF4-FFF2-40B4-BE49-F238E27FC236}">
                <a16:creationId xmlns:a16="http://schemas.microsoft.com/office/drawing/2014/main" id="{D02CF681-4765-4E88-802F-B2474DCD516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14">
            <a:extLst>
              <a:ext uri="{FF2B5EF4-FFF2-40B4-BE49-F238E27FC236}">
                <a16:creationId xmlns:a16="http://schemas.microsoft.com/office/drawing/2014/main" id="{3D57B2BA-243C-45C7-A5D8-46CA719437F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67374FB5-CBB7-46FF-95B5-2251BC6856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34BCEAB7-D9E0-40A4-9254-8593BD346E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D567A354-BB63-405C-8E5F-2F510E670F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81C1BAC7-FB66-459E-977B-C995FC01E9E5}"/>
              </a:ext>
            </a:extLst>
          </p:cNvPr>
          <p:cNvSpPr>
            <a:spLocks noGrp="1"/>
          </p:cNvSpPr>
          <p:nvPr>
            <p:ph type="ctrTitle"/>
          </p:nvPr>
        </p:nvSpPr>
        <p:spPr>
          <a:xfrm>
            <a:off x="2137886" y="234463"/>
            <a:ext cx="7136118" cy="3813334"/>
          </a:xfrm>
        </p:spPr>
        <p:txBody>
          <a:bodyPr>
            <a:normAutofit/>
          </a:bodyPr>
          <a:lstStyle/>
          <a:p>
            <a:r>
              <a:rPr lang="en-US" sz="6600" dirty="0"/>
              <a:t>Extemporaneous Speaking</a:t>
            </a:r>
          </a:p>
        </p:txBody>
      </p:sp>
      <p:sp>
        <p:nvSpPr>
          <p:cNvPr id="3" name="Subtitle 2">
            <a:extLst>
              <a:ext uri="{FF2B5EF4-FFF2-40B4-BE49-F238E27FC236}">
                <a16:creationId xmlns:a16="http://schemas.microsoft.com/office/drawing/2014/main" id="{B900DD08-3F6A-4C7D-8B60-B779557FF19D}"/>
              </a:ext>
            </a:extLst>
          </p:cNvPr>
          <p:cNvSpPr>
            <a:spLocks noGrp="1"/>
          </p:cNvSpPr>
          <p:nvPr>
            <p:ph type="subTitle" idx="1"/>
          </p:nvPr>
        </p:nvSpPr>
        <p:spPr>
          <a:xfrm>
            <a:off x="5074654" y="4721256"/>
            <a:ext cx="4485725" cy="1096899"/>
          </a:xfrm>
        </p:spPr>
        <p:txBody>
          <a:bodyPr>
            <a:normAutofit/>
          </a:bodyPr>
          <a:lstStyle/>
          <a:p>
            <a:r>
              <a:rPr lang="en-US" sz="2400" dirty="0"/>
              <a:t>By: Kelsey Phifer</a:t>
            </a:r>
          </a:p>
          <a:p>
            <a:r>
              <a:rPr lang="en-US" sz="2400" dirty="0"/>
              <a:t>Climb the Mountain</a:t>
            </a:r>
          </a:p>
        </p:txBody>
      </p:sp>
      <p:sp>
        <p:nvSpPr>
          <p:cNvPr id="23" name="Rectangle 27">
            <a:extLst>
              <a:ext uri="{FF2B5EF4-FFF2-40B4-BE49-F238E27FC236}">
                <a16:creationId xmlns:a16="http://schemas.microsoft.com/office/drawing/2014/main" id="{9185A8D7-2F20-4F7A-97BE-21DB1654C7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a:extLst>
              <a:ext uri="{FF2B5EF4-FFF2-40B4-BE49-F238E27FC236}">
                <a16:creationId xmlns:a16="http://schemas.microsoft.com/office/drawing/2014/main" id="{CB65BD56-22B3-4E13-BFCA-B8E8BEB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a:extLst>
              <a:ext uri="{FF2B5EF4-FFF2-40B4-BE49-F238E27FC236}">
                <a16:creationId xmlns:a16="http://schemas.microsoft.com/office/drawing/2014/main" id="{6790ED68-BCA0-4247-A72F-1CB85DF068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DD0F2B3F-DC55-4FA7-B667-1ACD079209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239683361"/>
      </p:ext>
    </p:extLst>
  </p:cSld>
  <p:clrMapOvr>
    <a:masterClrMapping/>
  </p:clrMapOvr>
  <p:transition spd="slow" advTm="5277">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E265C-5B24-4CDC-8646-C07C5FAFC01D}"/>
              </a:ext>
            </a:extLst>
          </p:cNvPr>
          <p:cNvSpPr>
            <a:spLocks noGrp="1"/>
          </p:cNvSpPr>
          <p:nvPr>
            <p:ph type="title"/>
          </p:nvPr>
        </p:nvSpPr>
        <p:spPr>
          <a:xfrm>
            <a:off x="802023" y="2648527"/>
            <a:ext cx="9034703" cy="1854200"/>
          </a:xfrm>
        </p:spPr>
        <p:txBody>
          <a:bodyPr/>
          <a:lstStyle/>
          <a:p>
            <a:r>
              <a:rPr lang="en-US" b="1" dirty="0"/>
              <a:t>Please Share your thesis with the class </a:t>
            </a:r>
            <a:r>
              <a:rPr lang="en-US" b="1" dirty="0">
                <a:sym typeface="Wingdings" panose="05000000000000000000" pitchFamily="2" charset="2"/>
              </a:rPr>
              <a:t> </a:t>
            </a:r>
            <a:endParaRPr lang="en-US" b="1" dirty="0"/>
          </a:p>
        </p:txBody>
      </p:sp>
    </p:spTree>
    <p:extLst>
      <p:ext uri="{BB962C8B-B14F-4D97-AF65-F5344CB8AC3E}">
        <p14:creationId xmlns:p14="http://schemas.microsoft.com/office/powerpoint/2010/main" val="3953189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A99075-CC82-48C6-A5A0-4F9CBB2E22DC}"/>
              </a:ext>
            </a:extLst>
          </p:cNvPr>
          <p:cNvSpPr>
            <a:spLocks noGrp="1"/>
          </p:cNvSpPr>
          <p:nvPr>
            <p:ph type="title"/>
          </p:nvPr>
        </p:nvSpPr>
        <p:spPr>
          <a:xfrm>
            <a:off x="1094509" y="484910"/>
            <a:ext cx="10389918" cy="1224148"/>
          </a:xfrm>
        </p:spPr>
        <p:txBody>
          <a:bodyPr>
            <a:normAutofit/>
          </a:bodyPr>
          <a:lstStyle/>
          <a:p>
            <a:r>
              <a:rPr lang="en-US" dirty="0"/>
              <a:t>Step 3: Pick points that support your thesis </a:t>
            </a:r>
          </a:p>
        </p:txBody>
      </p:sp>
      <p:sp>
        <p:nvSpPr>
          <p:cNvPr id="9" name="Isosceles Triangle 11">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A56292F3-06A3-2716-BB87-90B38A4B6956}"/>
              </a:ext>
            </a:extLst>
          </p:cNvPr>
          <p:cNvGraphicFramePr>
            <a:graphicFrameLocks noGrp="1"/>
          </p:cNvGraphicFramePr>
          <p:nvPr>
            <p:ph idx="1"/>
            <p:extLst>
              <p:ext uri="{D42A27DB-BD31-4B8C-83A1-F6EECF244321}">
                <p14:modId xmlns:p14="http://schemas.microsoft.com/office/powerpoint/2010/main" val="912194054"/>
              </p:ext>
            </p:extLst>
          </p:nvPr>
        </p:nvGraphicFramePr>
        <p:xfrm>
          <a:off x="1094509" y="1948543"/>
          <a:ext cx="9810557" cy="4424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74121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1B570-9F84-4619-A7BD-E4B295337818}"/>
              </a:ext>
            </a:extLst>
          </p:cNvPr>
          <p:cNvSpPr>
            <a:spLocks noGrp="1"/>
          </p:cNvSpPr>
          <p:nvPr>
            <p:ph type="title"/>
          </p:nvPr>
        </p:nvSpPr>
        <p:spPr>
          <a:xfrm>
            <a:off x="705043" y="2632363"/>
            <a:ext cx="8596668" cy="1320800"/>
          </a:xfrm>
        </p:spPr>
        <p:txBody>
          <a:bodyPr/>
          <a:lstStyle/>
          <a:p>
            <a:r>
              <a:rPr lang="en-US" b="1" dirty="0"/>
              <a:t>Please share your three points with the class </a:t>
            </a:r>
            <a:r>
              <a:rPr lang="en-US" b="1" dirty="0">
                <a:sym typeface="Wingdings" panose="05000000000000000000" pitchFamily="2" charset="2"/>
              </a:rPr>
              <a:t> </a:t>
            </a:r>
            <a:endParaRPr lang="en-US" b="1" dirty="0"/>
          </a:p>
        </p:txBody>
      </p:sp>
    </p:spTree>
    <p:extLst>
      <p:ext uri="{BB962C8B-B14F-4D97-AF65-F5344CB8AC3E}">
        <p14:creationId xmlns:p14="http://schemas.microsoft.com/office/powerpoint/2010/main" val="2286211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60D55F-75EB-40FF-89F6-D42287AA6EA6}"/>
              </a:ext>
            </a:extLst>
          </p:cNvPr>
          <p:cNvSpPr>
            <a:spLocks noGrp="1"/>
          </p:cNvSpPr>
          <p:nvPr>
            <p:ph type="title"/>
          </p:nvPr>
        </p:nvSpPr>
        <p:spPr>
          <a:xfrm>
            <a:off x="1333502" y="609600"/>
            <a:ext cx="8596668" cy="1320800"/>
          </a:xfrm>
        </p:spPr>
        <p:txBody>
          <a:bodyPr>
            <a:normAutofit/>
          </a:bodyPr>
          <a:lstStyle/>
          <a:p>
            <a:pPr>
              <a:lnSpc>
                <a:spcPct val="90000"/>
              </a:lnSpc>
            </a:pPr>
            <a:r>
              <a:rPr lang="en-US" sz="2800" dirty="0"/>
              <a:t>Step 4: Use your </a:t>
            </a:r>
            <a:r>
              <a:rPr lang="en-US" sz="2800" dirty="0" err="1"/>
              <a:t>extemp</a:t>
            </a:r>
            <a:r>
              <a:rPr lang="en-US" sz="2800" dirty="0"/>
              <a:t> tubs and other supports for your points.</a:t>
            </a:r>
            <a:br>
              <a:rPr lang="en-US" sz="2800" dirty="0"/>
            </a:br>
            <a:endParaRPr lang="en-US" sz="2800" dirty="0"/>
          </a:p>
        </p:txBody>
      </p:sp>
      <p:sp>
        <p:nvSpPr>
          <p:cNvPr id="10" name="Isosceles Triangle 9">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69930A67-3E74-40E9-AD52-D6FCD3B29A7F}"/>
              </a:ext>
            </a:extLst>
          </p:cNvPr>
          <p:cNvSpPr>
            <a:spLocks noGrp="1"/>
          </p:cNvSpPr>
          <p:nvPr>
            <p:ph idx="1"/>
          </p:nvPr>
        </p:nvSpPr>
        <p:spPr>
          <a:xfrm>
            <a:off x="1458191" y="1745673"/>
            <a:ext cx="8962883" cy="4807527"/>
          </a:xfrm>
        </p:spPr>
        <p:txBody>
          <a:bodyPr>
            <a:normAutofit fontScale="92500" lnSpcReduction="10000"/>
          </a:bodyPr>
          <a:lstStyle/>
          <a:p>
            <a:r>
              <a:rPr lang="en-US" sz="2100" dirty="0"/>
              <a:t>Look in your </a:t>
            </a:r>
            <a:r>
              <a:rPr lang="en-US" sz="2100" dirty="0" err="1"/>
              <a:t>extemp</a:t>
            </a:r>
            <a:r>
              <a:rPr lang="en-US" sz="2100" dirty="0"/>
              <a:t> tubs and write down supports: </a:t>
            </a:r>
          </a:p>
          <a:p>
            <a:pPr marL="0" indent="0">
              <a:buNone/>
            </a:pPr>
            <a:endParaRPr lang="en-US" sz="2100" dirty="0"/>
          </a:p>
          <a:p>
            <a:r>
              <a:rPr lang="en-US" sz="2100" dirty="0">
                <a:solidFill>
                  <a:schemeClr val="tx1"/>
                </a:solidFill>
              </a:rPr>
              <a:t>Short quotations, summaries of key points in your articles, stories and other key points of analysis that you have for your points. </a:t>
            </a:r>
          </a:p>
          <a:p>
            <a:pPr marL="0" indent="0">
              <a:buNone/>
            </a:pPr>
            <a:endParaRPr lang="en-US" sz="2100" dirty="0"/>
          </a:p>
          <a:p>
            <a:r>
              <a:rPr lang="en-US" sz="2100" dirty="0">
                <a:solidFill>
                  <a:schemeClr val="tx1"/>
                </a:solidFill>
              </a:rPr>
              <a:t>Have at least </a:t>
            </a:r>
            <a:r>
              <a:rPr lang="en-US" sz="2100" b="1" u="sng" dirty="0">
                <a:solidFill>
                  <a:schemeClr val="tx1"/>
                </a:solidFill>
              </a:rPr>
              <a:t>TWO SUPPORTS </a:t>
            </a:r>
            <a:r>
              <a:rPr lang="en-US" sz="2100" dirty="0">
                <a:solidFill>
                  <a:schemeClr val="tx1"/>
                </a:solidFill>
              </a:rPr>
              <a:t>for each point if you possibly can and most </a:t>
            </a:r>
            <a:r>
              <a:rPr lang="en-US" sz="2100" dirty="0" err="1">
                <a:solidFill>
                  <a:schemeClr val="tx1"/>
                </a:solidFill>
              </a:rPr>
              <a:t>extempers</a:t>
            </a:r>
            <a:r>
              <a:rPr lang="en-US" sz="2100" dirty="0">
                <a:solidFill>
                  <a:schemeClr val="tx1"/>
                </a:solidFill>
              </a:rPr>
              <a:t> are expected to cite at least </a:t>
            </a:r>
            <a:r>
              <a:rPr lang="en-US" sz="2100" b="1" u="sng" dirty="0">
                <a:solidFill>
                  <a:schemeClr val="tx1"/>
                </a:solidFill>
              </a:rPr>
              <a:t>SIX SOURCES </a:t>
            </a:r>
            <a:r>
              <a:rPr lang="en-US" sz="2100" dirty="0">
                <a:solidFill>
                  <a:schemeClr val="tx1"/>
                </a:solidFill>
              </a:rPr>
              <a:t>during your speech. Write down the supports</a:t>
            </a:r>
            <a:r>
              <a:rPr lang="en-US" sz="2100" dirty="0"/>
              <a:t>.</a:t>
            </a:r>
          </a:p>
          <a:p>
            <a:pPr marL="0" indent="0">
              <a:buNone/>
            </a:pPr>
            <a:endParaRPr lang="en-US" sz="2100" dirty="0"/>
          </a:p>
          <a:p>
            <a:r>
              <a:rPr lang="en-US" sz="2100" dirty="0">
                <a:solidFill>
                  <a:schemeClr val="tx1"/>
                </a:solidFill>
              </a:rPr>
              <a:t>Let’s Practice: Write down two supports with 3 sources (for today) and share with the class. (You may use the internet)</a:t>
            </a:r>
          </a:p>
          <a:p>
            <a:endParaRPr lang="en-US" sz="2100" dirty="0"/>
          </a:p>
          <a:p>
            <a:r>
              <a:rPr lang="en-US" dirty="0">
                <a:solidFill>
                  <a:srgbClr val="FF0000"/>
                </a:solidFill>
              </a:rPr>
              <a:t>NOTE: In competition, if the materials you have don’t support the points you are making, then think about using different main points.</a:t>
            </a:r>
          </a:p>
          <a:p>
            <a:endParaRPr lang="en-US" dirty="0"/>
          </a:p>
          <a:p>
            <a:endParaRPr lang="en-US" dirty="0"/>
          </a:p>
        </p:txBody>
      </p:sp>
      <p:sp>
        <p:nvSpPr>
          <p:cNvPr id="12" name="Isosceles Triangle 11">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2957761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D2651-D210-4B6C-B680-3BF34F420AF2}"/>
              </a:ext>
            </a:extLst>
          </p:cNvPr>
          <p:cNvSpPr>
            <a:spLocks noGrp="1"/>
          </p:cNvSpPr>
          <p:nvPr>
            <p:ph type="title"/>
          </p:nvPr>
        </p:nvSpPr>
        <p:spPr>
          <a:xfrm>
            <a:off x="649625" y="2382981"/>
            <a:ext cx="9228666" cy="1413163"/>
          </a:xfrm>
        </p:spPr>
        <p:txBody>
          <a:bodyPr/>
          <a:lstStyle/>
          <a:p>
            <a:r>
              <a:rPr lang="en-US" b="1" dirty="0"/>
              <a:t>Please share your two supports, and three sources, with the class </a:t>
            </a:r>
            <a:r>
              <a:rPr lang="en-US" b="1" dirty="0">
                <a:sym typeface="Wingdings" panose="05000000000000000000" pitchFamily="2" charset="2"/>
              </a:rPr>
              <a:t></a:t>
            </a:r>
            <a:endParaRPr lang="en-US" b="1" dirty="0"/>
          </a:p>
        </p:txBody>
      </p:sp>
    </p:spTree>
    <p:extLst>
      <p:ext uri="{BB962C8B-B14F-4D97-AF65-F5344CB8AC3E}">
        <p14:creationId xmlns:p14="http://schemas.microsoft.com/office/powerpoint/2010/main" val="3212217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2E7139-44DB-49C6-A4BA-77A2DC6261FE}"/>
              </a:ext>
            </a:extLst>
          </p:cNvPr>
          <p:cNvSpPr>
            <a:spLocks noGrp="1"/>
          </p:cNvSpPr>
          <p:nvPr>
            <p:ph type="title"/>
          </p:nvPr>
        </p:nvSpPr>
        <p:spPr>
          <a:xfrm>
            <a:off x="1333502" y="609600"/>
            <a:ext cx="8596668" cy="1320800"/>
          </a:xfrm>
        </p:spPr>
        <p:txBody>
          <a:bodyPr>
            <a:normAutofit/>
          </a:bodyPr>
          <a:lstStyle/>
          <a:p>
            <a:r>
              <a:rPr lang="en-US" dirty="0"/>
              <a:t>Step 5: Write your introduction and conclusion  </a:t>
            </a:r>
          </a:p>
        </p:txBody>
      </p:sp>
      <p:sp>
        <p:nvSpPr>
          <p:cNvPr id="17" name="Isosceles Triangle 9">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6A4360EC-BCBB-4E13-BE1E-70045CA06000}"/>
              </a:ext>
            </a:extLst>
          </p:cNvPr>
          <p:cNvSpPr>
            <a:spLocks noGrp="1"/>
          </p:cNvSpPr>
          <p:nvPr>
            <p:ph idx="1"/>
          </p:nvPr>
        </p:nvSpPr>
        <p:spPr>
          <a:xfrm>
            <a:off x="421298" y="1930400"/>
            <a:ext cx="9763989" cy="4697411"/>
          </a:xfrm>
        </p:spPr>
        <p:txBody>
          <a:bodyPr>
            <a:normAutofit fontScale="92500" lnSpcReduction="10000"/>
          </a:bodyPr>
          <a:lstStyle/>
          <a:p>
            <a:pPr>
              <a:lnSpc>
                <a:spcPct val="90000"/>
              </a:lnSpc>
            </a:pPr>
            <a:r>
              <a:rPr lang="en-US" sz="1500" b="1" dirty="0"/>
              <a:t>The Introduction.</a:t>
            </a:r>
          </a:p>
          <a:p>
            <a:pPr>
              <a:lnSpc>
                <a:spcPct val="90000"/>
              </a:lnSpc>
            </a:pPr>
            <a:r>
              <a:rPr lang="en-US" sz="1500" dirty="0"/>
              <a:t> </a:t>
            </a:r>
            <a:r>
              <a:rPr lang="en-US" dirty="0">
                <a:solidFill>
                  <a:schemeClr val="tx1"/>
                </a:solidFill>
              </a:rPr>
              <a:t>1. Start with an </a:t>
            </a:r>
            <a:r>
              <a:rPr lang="en-US" b="1" i="1" dirty="0">
                <a:solidFill>
                  <a:schemeClr val="tx1"/>
                </a:solidFill>
              </a:rPr>
              <a:t>“attention getter”. </a:t>
            </a:r>
            <a:r>
              <a:rPr lang="en-US" dirty="0">
                <a:solidFill>
                  <a:schemeClr val="tx1"/>
                </a:solidFill>
              </a:rPr>
              <a:t>Use a story, analogy or joke to captivate your audience.</a:t>
            </a:r>
          </a:p>
          <a:p>
            <a:pPr>
              <a:lnSpc>
                <a:spcPct val="90000"/>
              </a:lnSpc>
            </a:pPr>
            <a:endParaRPr lang="en-US" dirty="0">
              <a:solidFill>
                <a:schemeClr val="tx1"/>
              </a:solidFill>
            </a:endParaRPr>
          </a:p>
          <a:p>
            <a:pPr>
              <a:lnSpc>
                <a:spcPct val="90000"/>
              </a:lnSpc>
            </a:pPr>
            <a:r>
              <a:rPr lang="en-US" dirty="0">
                <a:solidFill>
                  <a:schemeClr val="tx1"/>
                </a:solidFill>
              </a:rPr>
              <a:t> 2. In your introduction, state the question exactly as it is worded. Make it clear with your vocal intonation or by just stating </a:t>
            </a:r>
            <a:r>
              <a:rPr lang="en-US" i="1" dirty="0">
                <a:solidFill>
                  <a:schemeClr val="tx1"/>
                </a:solidFill>
              </a:rPr>
              <a:t>“</a:t>
            </a:r>
            <a:r>
              <a:rPr lang="en-US" b="1" i="1" dirty="0">
                <a:solidFill>
                  <a:schemeClr val="tx1"/>
                </a:solidFill>
              </a:rPr>
              <a:t>the question for my speech is . . .” </a:t>
            </a:r>
          </a:p>
          <a:p>
            <a:pPr marL="0" indent="0">
              <a:lnSpc>
                <a:spcPct val="90000"/>
              </a:lnSpc>
              <a:buNone/>
            </a:pPr>
            <a:endParaRPr lang="en-US" b="1" i="1" dirty="0">
              <a:solidFill>
                <a:schemeClr val="tx1"/>
              </a:solidFill>
            </a:endParaRPr>
          </a:p>
          <a:p>
            <a:pPr>
              <a:lnSpc>
                <a:spcPct val="90000"/>
              </a:lnSpc>
            </a:pPr>
            <a:r>
              <a:rPr lang="en-US" dirty="0">
                <a:solidFill>
                  <a:schemeClr val="tx1"/>
                </a:solidFill>
              </a:rPr>
              <a:t>3. State your answer to the question; your thesis</a:t>
            </a:r>
            <a:r>
              <a:rPr lang="en-US" b="1" i="1" dirty="0">
                <a:solidFill>
                  <a:schemeClr val="tx1"/>
                </a:solidFill>
              </a:rPr>
              <a:t>. Even if you don’t have a clear cut yes or no answer to the question--state why you say yes but . . . or no but </a:t>
            </a:r>
            <a:r>
              <a:rPr lang="en-US" dirty="0">
                <a:solidFill>
                  <a:schemeClr val="tx1"/>
                </a:solidFill>
              </a:rPr>
              <a:t>. . . (don’t leave it vague with “sometimes yes and sometimes no; you can leave it hanging but with a clear direction “the answer is yes but there is a critical exception which I will explain in my third point.”) </a:t>
            </a:r>
          </a:p>
          <a:p>
            <a:pPr marL="0" indent="0">
              <a:lnSpc>
                <a:spcPct val="90000"/>
              </a:lnSpc>
              <a:buNone/>
            </a:pPr>
            <a:endParaRPr lang="en-US" dirty="0">
              <a:solidFill>
                <a:schemeClr val="tx1"/>
              </a:solidFill>
            </a:endParaRPr>
          </a:p>
          <a:p>
            <a:pPr>
              <a:lnSpc>
                <a:spcPct val="90000"/>
              </a:lnSpc>
            </a:pPr>
            <a:r>
              <a:rPr lang="en-US" dirty="0">
                <a:solidFill>
                  <a:schemeClr val="tx1"/>
                </a:solidFill>
              </a:rPr>
              <a:t>4. Preview your main points. “</a:t>
            </a:r>
            <a:r>
              <a:rPr lang="en-US" b="1" i="1" dirty="0">
                <a:solidFill>
                  <a:schemeClr val="tx1"/>
                </a:solidFill>
              </a:rPr>
              <a:t>In my speech, I will discuss . . .” </a:t>
            </a:r>
            <a:r>
              <a:rPr lang="en-US" dirty="0">
                <a:solidFill>
                  <a:schemeClr val="tx1"/>
                </a:solidFill>
              </a:rPr>
              <a:t>and then state your two to four main points. The Conclusion</a:t>
            </a:r>
            <a:r>
              <a:rPr lang="en-US" sz="1500" dirty="0"/>
              <a:t>.</a:t>
            </a:r>
          </a:p>
          <a:p>
            <a:pPr>
              <a:lnSpc>
                <a:spcPct val="90000"/>
              </a:lnSpc>
            </a:pPr>
            <a:endParaRPr lang="en-US" sz="1500" dirty="0"/>
          </a:p>
          <a:p>
            <a:pPr>
              <a:lnSpc>
                <a:spcPct val="90000"/>
              </a:lnSpc>
            </a:pPr>
            <a:r>
              <a:rPr lang="en-US" sz="1500" dirty="0">
                <a:solidFill>
                  <a:srgbClr val="FF0000"/>
                </a:solidFill>
              </a:rPr>
              <a:t>***Let’s Practice: Take a moment to write out your introduction and share it with the class.***</a:t>
            </a:r>
          </a:p>
        </p:txBody>
      </p:sp>
      <p:sp>
        <p:nvSpPr>
          <p:cNvPr id="18" name="Isosceles Triangle 11">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a:extLst>
              <a:ext uri="{FF2B5EF4-FFF2-40B4-BE49-F238E27FC236}">
                <a16:creationId xmlns:a16="http://schemas.microsoft.com/office/drawing/2014/main" id="{686D659B-1669-4070-9C10-4D1D21851035}"/>
              </a:ext>
            </a:extLst>
          </p:cNvPr>
          <p:cNvPicPr>
            <a:picLocks noChangeAspect="1"/>
          </p:cNvPicPr>
          <p:nvPr/>
        </p:nvPicPr>
        <p:blipFill>
          <a:blip r:embed="rId2"/>
          <a:stretch>
            <a:fillRect/>
          </a:stretch>
        </p:blipFill>
        <p:spPr>
          <a:xfrm>
            <a:off x="8789857" y="-27061"/>
            <a:ext cx="3262435" cy="2187650"/>
          </a:xfrm>
          <a:prstGeom prst="rect">
            <a:avLst/>
          </a:prstGeom>
          <a:ln>
            <a:noFill/>
          </a:ln>
          <a:effectLst>
            <a:softEdge rad="112500"/>
          </a:effectLst>
        </p:spPr>
      </p:pic>
    </p:spTree>
    <p:extLst>
      <p:ext uri="{BB962C8B-B14F-4D97-AF65-F5344CB8AC3E}">
        <p14:creationId xmlns:p14="http://schemas.microsoft.com/office/powerpoint/2010/main" val="172432927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6BCE6-5DA4-4A90-9AC3-4585D8E8A762}"/>
              </a:ext>
            </a:extLst>
          </p:cNvPr>
          <p:cNvSpPr>
            <a:spLocks noGrp="1"/>
          </p:cNvSpPr>
          <p:nvPr>
            <p:ph type="title"/>
          </p:nvPr>
        </p:nvSpPr>
        <p:spPr>
          <a:xfrm>
            <a:off x="926716" y="2369127"/>
            <a:ext cx="8596668" cy="1320800"/>
          </a:xfrm>
        </p:spPr>
        <p:txBody>
          <a:bodyPr/>
          <a:lstStyle/>
          <a:p>
            <a:r>
              <a:rPr lang="en-US" b="1" dirty="0"/>
              <a:t>Please share your introduction with the class </a:t>
            </a:r>
            <a:r>
              <a:rPr lang="en-US" b="1" dirty="0">
                <a:sym typeface="Wingdings" panose="05000000000000000000" pitchFamily="2" charset="2"/>
              </a:rPr>
              <a:t></a:t>
            </a:r>
            <a:endParaRPr lang="en-US" b="1" dirty="0"/>
          </a:p>
        </p:txBody>
      </p:sp>
    </p:spTree>
    <p:extLst>
      <p:ext uri="{BB962C8B-B14F-4D97-AF65-F5344CB8AC3E}">
        <p14:creationId xmlns:p14="http://schemas.microsoft.com/office/powerpoint/2010/main" val="2711762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61B12-35DD-4B0E-A13D-63F73E9E4710}"/>
              </a:ext>
            </a:extLst>
          </p:cNvPr>
          <p:cNvSpPr>
            <a:spLocks noGrp="1"/>
          </p:cNvSpPr>
          <p:nvPr>
            <p:ph type="title"/>
          </p:nvPr>
        </p:nvSpPr>
        <p:spPr>
          <a:xfrm>
            <a:off x="677334" y="609600"/>
            <a:ext cx="8596668" cy="1320800"/>
          </a:xfrm>
        </p:spPr>
        <p:txBody>
          <a:bodyPr anchor="t">
            <a:normAutofit/>
          </a:bodyPr>
          <a:lstStyle/>
          <a:p>
            <a:r>
              <a:rPr lang="en-US" dirty="0"/>
              <a:t>Step 5: Writing the conclusion</a:t>
            </a:r>
          </a:p>
        </p:txBody>
      </p:sp>
      <p:sp>
        <p:nvSpPr>
          <p:cNvPr id="7" name="Content Placeholder 2">
            <a:extLst>
              <a:ext uri="{FF2B5EF4-FFF2-40B4-BE49-F238E27FC236}">
                <a16:creationId xmlns:a16="http://schemas.microsoft.com/office/drawing/2014/main" id="{054548A2-DBE2-4338-A0FE-E02CEDB41E3F}"/>
              </a:ext>
            </a:extLst>
          </p:cNvPr>
          <p:cNvSpPr>
            <a:spLocks noGrp="1"/>
          </p:cNvSpPr>
          <p:nvPr>
            <p:ph idx="1"/>
          </p:nvPr>
        </p:nvSpPr>
        <p:spPr>
          <a:xfrm>
            <a:off x="677334" y="1617785"/>
            <a:ext cx="3957349" cy="4630615"/>
          </a:xfrm>
        </p:spPr>
        <p:txBody>
          <a:bodyPr>
            <a:normAutofit/>
          </a:bodyPr>
          <a:lstStyle/>
          <a:p>
            <a:r>
              <a:rPr lang="en-US" dirty="0"/>
              <a:t>1. Restate the question and your answer to it. </a:t>
            </a:r>
          </a:p>
          <a:p>
            <a:pPr marL="0" indent="0">
              <a:buNone/>
            </a:pPr>
            <a:endParaRPr lang="en-US" dirty="0"/>
          </a:p>
          <a:p>
            <a:r>
              <a:rPr lang="en-US" dirty="0"/>
              <a:t>2. Summarize briefly how your points and supports demonstrate that your answer is correct.</a:t>
            </a:r>
          </a:p>
          <a:p>
            <a:pPr marL="0" indent="0">
              <a:buNone/>
            </a:pPr>
            <a:r>
              <a:rPr lang="en-US" dirty="0"/>
              <a:t> </a:t>
            </a:r>
          </a:p>
          <a:p>
            <a:r>
              <a:rPr lang="en-US" dirty="0"/>
              <a:t>3. Close by referring back to your introduction. </a:t>
            </a:r>
          </a:p>
          <a:p>
            <a:endParaRPr lang="en-US" dirty="0"/>
          </a:p>
          <a:p>
            <a:r>
              <a:rPr lang="en-US" sz="1600" dirty="0">
                <a:solidFill>
                  <a:srgbClr val="FF0000"/>
                </a:solidFill>
              </a:rPr>
              <a:t>Let’s Practice: Take a moment to write your conclusion and share it with the class.</a:t>
            </a:r>
          </a:p>
        </p:txBody>
      </p:sp>
      <p:pic>
        <p:nvPicPr>
          <p:cNvPr id="4" name="Picture 3">
            <a:extLst>
              <a:ext uri="{FF2B5EF4-FFF2-40B4-BE49-F238E27FC236}">
                <a16:creationId xmlns:a16="http://schemas.microsoft.com/office/drawing/2014/main" id="{A1C70A58-9DDF-4366-BEBB-1BA65D7B5461}"/>
              </a:ext>
            </a:extLst>
          </p:cNvPr>
          <p:cNvPicPr>
            <a:picLocks noChangeAspect="1"/>
          </p:cNvPicPr>
          <p:nvPr/>
        </p:nvPicPr>
        <p:blipFill rotWithShape="1">
          <a:blip r:embed="rId2"/>
          <a:srcRect l="26870" r="9446" b="-1"/>
          <a:stretch/>
        </p:blipFill>
        <p:spPr>
          <a:xfrm>
            <a:off x="5181008" y="1930400"/>
            <a:ext cx="4415050" cy="38823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927447801"/>
      </p:ext>
    </p:extLst>
  </p:cSld>
  <p:clrMapOvr>
    <a:masterClrMapping/>
  </p:clrMapOvr>
  <p:transition spd="slow">
    <p:wheel spokes="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6ACCF-1DCF-44E6-B647-7B33E914E328}"/>
              </a:ext>
            </a:extLst>
          </p:cNvPr>
          <p:cNvSpPr>
            <a:spLocks noGrp="1"/>
          </p:cNvSpPr>
          <p:nvPr>
            <p:ph type="title"/>
          </p:nvPr>
        </p:nvSpPr>
        <p:spPr>
          <a:xfrm>
            <a:off x="760461" y="2590800"/>
            <a:ext cx="8596668" cy="1320800"/>
          </a:xfrm>
        </p:spPr>
        <p:txBody>
          <a:bodyPr/>
          <a:lstStyle/>
          <a:p>
            <a:r>
              <a:rPr lang="en-US" b="1" dirty="0"/>
              <a:t>Please share your conclusion with the class </a:t>
            </a:r>
            <a:r>
              <a:rPr lang="en-US" b="1" dirty="0">
                <a:sym typeface="Wingdings" panose="05000000000000000000" pitchFamily="2" charset="2"/>
              </a:rPr>
              <a:t></a:t>
            </a:r>
            <a:endParaRPr lang="en-US" b="1" dirty="0"/>
          </a:p>
        </p:txBody>
      </p:sp>
    </p:spTree>
    <p:extLst>
      <p:ext uri="{BB962C8B-B14F-4D97-AF65-F5344CB8AC3E}">
        <p14:creationId xmlns:p14="http://schemas.microsoft.com/office/powerpoint/2010/main" val="439534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3AB72-243B-49BB-84A2-BB72AB0C1233}"/>
              </a:ext>
            </a:extLst>
          </p:cNvPr>
          <p:cNvSpPr>
            <a:spLocks noGrp="1"/>
          </p:cNvSpPr>
          <p:nvPr>
            <p:ph type="title"/>
          </p:nvPr>
        </p:nvSpPr>
        <p:spPr/>
        <p:txBody>
          <a:bodyPr/>
          <a:lstStyle/>
          <a:p>
            <a:r>
              <a:rPr lang="en-US" dirty="0"/>
              <a:t>Step 6: Practice then deliver the speech</a:t>
            </a:r>
          </a:p>
        </p:txBody>
      </p:sp>
      <p:sp>
        <p:nvSpPr>
          <p:cNvPr id="3" name="Content Placeholder 2">
            <a:extLst>
              <a:ext uri="{FF2B5EF4-FFF2-40B4-BE49-F238E27FC236}">
                <a16:creationId xmlns:a16="http://schemas.microsoft.com/office/drawing/2014/main" id="{DADFDF54-2A60-4C47-B4AB-3A62FC987FA1}"/>
              </a:ext>
            </a:extLst>
          </p:cNvPr>
          <p:cNvSpPr>
            <a:spLocks noGrp="1"/>
          </p:cNvSpPr>
          <p:nvPr>
            <p:ph idx="1"/>
          </p:nvPr>
        </p:nvSpPr>
        <p:spPr>
          <a:xfrm>
            <a:off x="526473" y="1717183"/>
            <a:ext cx="8747529" cy="4531217"/>
          </a:xfrm>
        </p:spPr>
        <p:txBody>
          <a:bodyPr>
            <a:normAutofit fontScale="92500" lnSpcReduction="20000"/>
          </a:bodyPr>
          <a:lstStyle/>
          <a:p>
            <a:r>
              <a:rPr lang="en-US" dirty="0">
                <a:solidFill>
                  <a:schemeClr val="tx1"/>
                </a:solidFill>
              </a:rPr>
              <a:t>Your preparation of the key points in your speech should take </a:t>
            </a:r>
            <a:r>
              <a:rPr lang="en-US" b="1" dirty="0">
                <a:solidFill>
                  <a:schemeClr val="tx1"/>
                </a:solidFill>
                <a:highlight>
                  <a:srgbClr val="FFFF00"/>
                </a:highlight>
              </a:rPr>
              <a:t>20 or less minutes</a:t>
            </a:r>
            <a:r>
              <a:rPr lang="en-US" dirty="0">
                <a:solidFill>
                  <a:schemeClr val="tx1"/>
                </a:solidFill>
              </a:rPr>
              <a:t>. In the last 10 minutes, you should walk to where you will present. Along the way, take time to practice the speech, preferably out loud. Go through the </a:t>
            </a:r>
            <a:r>
              <a:rPr lang="en-US" b="1" u="sng" dirty="0">
                <a:solidFill>
                  <a:schemeClr val="tx1"/>
                </a:solidFill>
                <a:highlight>
                  <a:srgbClr val="FFFF00"/>
                </a:highlight>
              </a:rPr>
              <a:t>intro</a:t>
            </a:r>
            <a:r>
              <a:rPr lang="en-US" dirty="0">
                <a:solidFill>
                  <a:schemeClr val="tx1"/>
                </a:solidFill>
              </a:rPr>
              <a:t>, the </a:t>
            </a:r>
            <a:r>
              <a:rPr lang="en-US" b="1" u="sng" dirty="0">
                <a:solidFill>
                  <a:schemeClr val="tx1"/>
                </a:solidFill>
                <a:highlight>
                  <a:srgbClr val="FFFF00"/>
                </a:highlight>
              </a:rPr>
              <a:t>main points</a:t>
            </a:r>
            <a:r>
              <a:rPr lang="en-US" dirty="0">
                <a:solidFill>
                  <a:schemeClr val="tx1"/>
                </a:solidFill>
              </a:rPr>
              <a:t>, the </a:t>
            </a:r>
            <a:r>
              <a:rPr lang="en-US" b="1" u="sng" dirty="0">
                <a:solidFill>
                  <a:schemeClr val="tx1"/>
                </a:solidFill>
                <a:highlight>
                  <a:srgbClr val="FFFF00"/>
                </a:highlight>
              </a:rPr>
              <a:t>conclusion</a:t>
            </a:r>
            <a:r>
              <a:rPr lang="en-US" dirty="0">
                <a:solidFill>
                  <a:schemeClr val="tx1"/>
                </a:solidFill>
              </a:rPr>
              <a:t>.</a:t>
            </a:r>
          </a:p>
          <a:p>
            <a:endParaRPr lang="en-US" dirty="0">
              <a:solidFill>
                <a:schemeClr val="tx1"/>
              </a:solidFill>
            </a:endParaRPr>
          </a:p>
          <a:p>
            <a:endParaRPr lang="en-US" dirty="0">
              <a:solidFill>
                <a:schemeClr val="tx1"/>
              </a:solidFill>
            </a:endParaRPr>
          </a:p>
          <a:p>
            <a:r>
              <a:rPr lang="en-US" dirty="0">
                <a:solidFill>
                  <a:schemeClr val="tx1"/>
                </a:solidFill>
              </a:rPr>
              <a:t>Think about what you are saying. Make corrections. If you arrive at your room early before you are to speak, then take advantage of the chance to practice in the hallway or an empty room When the judge calls you, enter the room and deliver away with your speech. </a:t>
            </a:r>
          </a:p>
          <a:p>
            <a:endParaRPr lang="en-US" dirty="0">
              <a:solidFill>
                <a:schemeClr val="tx1"/>
              </a:solidFill>
            </a:endParaRPr>
          </a:p>
          <a:p>
            <a:endParaRPr lang="en-US" dirty="0">
              <a:solidFill>
                <a:schemeClr val="tx1"/>
              </a:solidFill>
            </a:endParaRPr>
          </a:p>
          <a:p>
            <a:r>
              <a:rPr lang="en-US" dirty="0">
                <a:solidFill>
                  <a:srgbClr val="FF0000"/>
                </a:solidFill>
              </a:rPr>
              <a:t>Let’s Practice: Take some time to practice the materials you prepared out loud </a:t>
            </a:r>
            <a:r>
              <a:rPr lang="en-US" b="1" i="1" u="sng" dirty="0">
                <a:solidFill>
                  <a:srgbClr val="FF0000"/>
                </a:solidFill>
              </a:rPr>
              <a:t>(mute your mics for your prep/practice). </a:t>
            </a:r>
            <a:r>
              <a:rPr lang="en-US" dirty="0">
                <a:solidFill>
                  <a:srgbClr val="FF0000"/>
                </a:solidFill>
              </a:rPr>
              <a:t>When you are ready, please present to the class. </a:t>
            </a:r>
          </a:p>
          <a:p>
            <a:r>
              <a:rPr lang="en-US" dirty="0">
                <a:solidFill>
                  <a:srgbClr val="FF0000"/>
                </a:solidFill>
                <a:sym typeface="Wingdings" panose="05000000000000000000" pitchFamily="2" charset="2"/>
              </a:rPr>
              <a:t> </a:t>
            </a:r>
            <a:r>
              <a:rPr lang="en-US" dirty="0">
                <a:solidFill>
                  <a:srgbClr val="FF0000"/>
                </a:solidFill>
              </a:rPr>
              <a:t>Remember this is practice, it’s okay if it is not perfect now, just do your best </a:t>
            </a:r>
            <a:r>
              <a:rPr lang="en-US" dirty="0">
                <a:solidFill>
                  <a:srgbClr val="FF0000"/>
                </a:solidFill>
                <a:sym typeface="Wingdings" panose="05000000000000000000" pitchFamily="2" charset="2"/>
              </a:rPr>
              <a:t></a:t>
            </a:r>
            <a:endParaRPr lang="en-US" dirty="0">
              <a:solidFill>
                <a:srgbClr val="FF0000"/>
              </a:solidFill>
            </a:endParaRPr>
          </a:p>
        </p:txBody>
      </p:sp>
      <p:pic>
        <p:nvPicPr>
          <p:cNvPr id="4" name="Picture 3">
            <a:extLst>
              <a:ext uri="{FF2B5EF4-FFF2-40B4-BE49-F238E27FC236}">
                <a16:creationId xmlns:a16="http://schemas.microsoft.com/office/drawing/2014/main" id="{186ABBE6-D64A-4D4F-BC3F-0D63913C2746}"/>
              </a:ext>
            </a:extLst>
          </p:cNvPr>
          <p:cNvPicPr>
            <a:picLocks noChangeAspect="1"/>
          </p:cNvPicPr>
          <p:nvPr/>
        </p:nvPicPr>
        <p:blipFill>
          <a:blip r:embed="rId2"/>
          <a:stretch>
            <a:fillRect/>
          </a:stretch>
        </p:blipFill>
        <p:spPr>
          <a:xfrm>
            <a:off x="9416439" y="886052"/>
            <a:ext cx="2775561" cy="3242603"/>
          </a:xfrm>
          <a:prstGeom prst="rect">
            <a:avLst/>
          </a:prstGeom>
          <a:ln>
            <a:noFill/>
          </a:ln>
          <a:effectLst>
            <a:softEdge rad="112500"/>
          </a:effectLst>
        </p:spPr>
      </p:pic>
    </p:spTree>
    <p:extLst>
      <p:ext uri="{BB962C8B-B14F-4D97-AF65-F5344CB8AC3E}">
        <p14:creationId xmlns:p14="http://schemas.microsoft.com/office/powerpoint/2010/main" val="2356874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4F4EC9DB-BEB3-4B3C-9177-36AA4786ED7E}"/>
              </a:ext>
            </a:extLst>
          </p:cNvPr>
          <p:cNvSpPr>
            <a:spLocks noGrp="1"/>
          </p:cNvSpPr>
          <p:nvPr>
            <p:ph type="title"/>
          </p:nvPr>
        </p:nvSpPr>
        <p:spPr>
          <a:xfrm>
            <a:off x="973582" y="172466"/>
            <a:ext cx="4335468" cy="2875534"/>
          </a:xfrm>
        </p:spPr>
        <p:txBody>
          <a:bodyPr vert="horz" lIns="91440" tIns="45720" rIns="91440" bIns="45720" rtlCol="0" anchor="b">
            <a:normAutofit/>
          </a:bodyPr>
          <a:lstStyle/>
          <a:p>
            <a:pPr algn="r"/>
            <a:r>
              <a:rPr lang="en-US" sz="4200" kern="1200" dirty="0">
                <a:solidFill>
                  <a:schemeClr val="accent1"/>
                </a:solidFill>
                <a:latin typeface="+mj-lt"/>
                <a:ea typeface="+mj-ea"/>
                <a:cs typeface="+mj-cs"/>
              </a:rPr>
              <a:t>What is Extemporaneous Speaking?</a:t>
            </a:r>
          </a:p>
        </p:txBody>
      </p:sp>
      <p:sp>
        <p:nvSpPr>
          <p:cNvPr id="3" name="Text Placeholder 2">
            <a:extLst>
              <a:ext uri="{FF2B5EF4-FFF2-40B4-BE49-F238E27FC236}">
                <a16:creationId xmlns:a16="http://schemas.microsoft.com/office/drawing/2014/main" id="{D5A83E28-A3A1-41AC-8C1D-729646F9F5FD}"/>
              </a:ext>
            </a:extLst>
          </p:cNvPr>
          <p:cNvSpPr>
            <a:spLocks noGrp="1"/>
          </p:cNvSpPr>
          <p:nvPr>
            <p:ph type="body" idx="1"/>
          </p:nvPr>
        </p:nvSpPr>
        <p:spPr>
          <a:xfrm>
            <a:off x="581892" y="3228336"/>
            <a:ext cx="5260644" cy="3457197"/>
          </a:xfrm>
        </p:spPr>
        <p:txBody>
          <a:bodyPr vert="horz" lIns="91440" tIns="45720" rIns="91440" bIns="45720" rtlCol="0" anchor="t">
            <a:noAutofit/>
          </a:bodyPr>
          <a:lstStyle/>
          <a:p>
            <a:pPr marL="342900" indent="-342900">
              <a:lnSpc>
                <a:spcPct val="90000"/>
              </a:lnSpc>
              <a:buFont typeface="Arial" panose="020B0604020202020204" pitchFamily="34" charset="0"/>
              <a:buChar char="•"/>
            </a:pPr>
            <a:r>
              <a:rPr lang="en-US" dirty="0">
                <a:solidFill>
                  <a:schemeClr val="tx1"/>
                </a:solidFill>
              </a:rPr>
              <a:t>An extemporaneous speech is a well-prepared speech that relies on research, clear organization, and practiced delivery. </a:t>
            </a:r>
          </a:p>
          <a:p>
            <a:pPr marL="342900" indent="-342900">
              <a:lnSpc>
                <a:spcPct val="90000"/>
              </a:lnSpc>
              <a:buFont typeface="Arial" panose="020B0604020202020204" pitchFamily="34" charset="0"/>
              <a:buChar char="•"/>
            </a:pPr>
            <a:endParaRPr lang="en-US" dirty="0">
              <a:solidFill>
                <a:schemeClr val="tx1"/>
              </a:solidFill>
            </a:endParaRPr>
          </a:p>
          <a:p>
            <a:pPr marL="342900" indent="-342900">
              <a:lnSpc>
                <a:spcPct val="90000"/>
              </a:lnSpc>
              <a:buFont typeface="Arial" panose="020B0604020202020204" pitchFamily="34" charset="0"/>
              <a:buChar char="•"/>
            </a:pPr>
            <a:r>
              <a:rPr lang="en-US" dirty="0">
                <a:solidFill>
                  <a:schemeClr val="tx1"/>
                </a:solidFill>
              </a:rPr>
              <a:t>It is neither read nor memorized, so it is never delivered exactly the same way. Most extemporaneous speakers rely on </a:t>
            </a:r>
            <a:r>
              <a:rPr lang="en-US" i="1" dirty="0">
                <a:solidFill>
                  <a:schemeClr val="tx1"/>
                </a:solidFill>
              </a:rPr>
              <a:t>notes of some sort, using index cards or technology</a:t>
            </a:r>
          </a:p>
        </p:txBody>
      </p:sp>
      <p:pic>
        <p:nvPicPr>
          <p:cNvPr id="4" name="Picture 3">
            <a:extLst>
              <a:ext uri="{FF2B5EF4-FFF2-40B4-BE49-F238E27FC236}">
                <a16:creationId xmlns:a16="http://schemas.microsoft.com/office/drawing/2014/main" id="{807A1154-52FC-40C1-AC93-DEB0A13465B1}"/>
              </a:ext>
            </a:extLst>
          </p:cNvPr>
          <p:cNvPicPr>
            <a:picLocks noChangeAspect="1"/>
          </p:cNvPicPr>
          <p:nvPr/>
        </p:nvPicPr>
        <p:blipFill>
          <a:blip r:embed="rId2"/>
          <a:stretch>
            <a:fillRect/>
          </a:stretch>
        </p:blipFill>
        <p:spPr>
          <a:xfrm>
            <a:off x="6095998" y="2403234"/>
            <a:ext cx="3280613" cy="2322231"/>
          </a:xfrm>
          <a:prstGeom prst="rect">
            <a:avLst/>
          </a:prstGeom>
        </p:spPr>
      </p:pic>
    </p:spTree>
    <p:extLst>
      <p:ext uri="{BB962C8B-B14F-4D97-AF65-F5344CB8AC3E}">
        <p14:creationId xmlns:p14="http://schemas.microsoft.com/office/powerpoint/2010/main" val="35798192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1F49A-F5EB-4F60-8FEF-FC0F108ABC29}"/>
              </a:ext>
            </a:extLst>
          </p:cNvPr>
          <p:cNvSpPr>
            <a:spLocks noGrp="1"/>
          </p:cNvSpPr>
          <p:nvPr>
            <p:ph type="title"/>
          </p:nvPr>
        </p:nvSpPr>
        <p:spPr>
          <a:xfrm>
            <a:off x="871298" y="2768600"/>
            <a:ext cx="8596668" cy="1320800"/>
          </a:xfrm>
        </p:spPr>
        <p:txBody>
          <a:bodyPr>
            <a:normAutofit fontScale="90000"/>
          </a:bodyPr>
          <a:lstStyle/>
          <a:p>
            <a:r>
              <a:rPr lang="en-US" b="1" dirty="0"/>
              <a:t>Let’s put it all together! When you are ready, please present your speech to the class </a:t>
            </a:r>
            <a:r>
              <a:rPr lang="en-US" b="1" dirty="0">
                <a:sym typeface="Wingdings" panose="05000000000000000000" pitchFamily="2" charset="2"/>
              </a:rPr>
              <a:t></a:t>
            </a:r>
            <a:endParaRPr lang="en-US" b="1" dirty="0"/>
          </a:p>
        </p:txBody>
      </p:sp>
    </p:spTree>
    <p:extLst>
      <p:ext uri="{BB962C8B-B14F-4D97-AF65-F5344CB8AC3E}">
        <p14:creationId xmlns:p14="http://schemas.microsoft.com/office/powerpoint/2010/main" val="1884779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6" name="Straight Connector 25">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9">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Isosceles Triangle 34">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37" name="Rectangle 36">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39" name="Rectangle 38">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45"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9" name="Isosceles Triangle 48">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3" name="Isosceles Triangle 52">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5" name="Freeform: Shape 54">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C067D09-0187-49D6-BC02-8B8C4274E0FA}"/>
              </a:ext>
            </a:extLst>
          </p:cNvPr>
          <p:cNvSpPr>
            <a:spLocks noGrp="1"/>
          </p:cNvSpPr>
          <p:nvPr>
            <p:ph type="title"/>
          </p:nvPr>
        </p:nvSpPr>
        <p:spPr>
          <a:xfrm>
            <a:off x="6526519" y="-68434"/>
            <a:ext cx="4512989" cy="2227730"/>
          </a:xfrm>
        </p:spPr>
        <p:txBody>
          <a:bodyPr vert="horz" lIns="91440" tIns="45720" rIns="91440" bIns="45720" rtlCol="0" anchor="ctr">
            <a:normAutofit/>
          </a:bodyPr>
          <a:lstStyle/>
          <a:p>
            <a:pPr>
              <a:lnSpc>
                <a:spcPct val="90000"/>
              </a:lnSpc>
            </a:pPr>
            <a:r>
              <a:rPr lang="en-US" dirty="0">
                <a:solidFill>
                  <a:srgbClr val="FFFFFF"/>
                </a:solidFill>
              </a:rPr>
              <a:t>Follow these 6 steps to create an Extemporaneous Speech </a:t>
            </a:r>
          </a:p>
        </p:txBody>
      </p:sp>
      <p:pic>
        <p:nvPicPr>
          <p:cNvPr id="5" name="Picture 4">
            <a:extLst>
              <a:ext uri="{FF2B5EF4-FFF2-40B4-BE49-F238E27FC236}">
                <a16:creationId xmlns:a16="http://schemas.microsoft.com/office/drawing/2014/main" id="{577878E6-03E0-4351-8C81-E19DA3C81623}"/>
              </a:ext>
            </a:extLst>
          </p:cNvPr>
          <p:cNvPicPr>
            <a:picLocks noChangeAspect="1"/>
          </p:cNvPicPr>
          <p:nvPr/>
        </p:nvPicPr>
        <p:blipFill rotWithShape="1">
          <a:blip r:embed="rId2"/>
          <a:srcRect r="7040"/>
          <a:stretch/>
        </p:blipFill>
        <p:spPr>
          <a:xfrm>
            <a:off x="50568" y="1801242"/>
            <a:ext cx="5125088" cy="3668796"/>
          </a:xfrm>
          <a:prstGeom prst="rect">
            <a:avLst/>
          </a:prstGeom>
          <a:ln>
            <a:noFill/>
          </a:ln>
          <a:effectLst>
            <a:softEdge rad="112500"/>
          </a:effectLst>
        </p:spPr>
      </p:pic>
      <p:sp>
        <p:nvSpPr>
          <p:cNvPr id="3" name="Content Placeholder 2">
            <a:extLst>
              <a:ext uri="{FF2B5EF4-FFF2-40B4-BE49-F238E27FC236}">
                <a16:creationId xmlns:a16="http://schemas.microsoft.com/office/drawing/2014/main" id="{F2253D30-3499-4A80-8753-D261B65573D4}"/>
              </a:ext>
            </a:extLst>
          </p:cNvPr>
          <p:cNvSpPr>
            <a:spLocks noGrp="1"/>
          </p:cNvSpPr>
          <p:nvPr>
            <p:ph sz="half" idx="1"/>
          </p:nvPr>
        </p:nvSpPr>
        <p:spPr>
          <a:xfrm>
            <a:off x="6262992" y="2118954"/>
            <a:ext cx="5429749" cy="4029138"/>
          </a:xfrm>
        </p:spPr>
        <p:txBody>
          <a:bodyPr vert="horz" lIns="91440" tIns="45720" rIns="91440" bIns="45720" rtlCol="0" anchor="t">
            <a:noAutofit/>
          </a:bodyPr>
          <a:lstStyle/>
          <a:p>
            <a:r>
              <a:rPr lang="en-US" sz="2400" b="1" dirty="0">
                <a:solidFill>
                  <a:schemeClr val="tx1"/>
                </a:solidFill>
              </a:rPr>
              <a:t>1. Pick your topic</a:t>
            </a:r>
          </a:p>
          <a:p>
            <a:r>
              <a:rPr lang="en-US" sz="2400" b="1" dirty="0">
                <a:solidFill>
                  <a:schemeClr val="tx1"/>
                </a:solidFill>
              </a:rPr>
              <a:t>2. Answer the question and make a thesis statement.</a:t>
            </a:r>
          </a:p>
          <a:p>
            <a:r>
              <a:rPr lang="en-US" sz="2400" b="1" dirty="0">
                <a:solidFill>
                  <a:schemeClr val="tx1"/>
                </a:solidFill>
              </a:rPr>
              <a:t>3. Pick points that support your thesis.</a:t>
            </a:r>
          </a:p>
          <a:p>
            <a:r>
              <a:rPr lang="en-US" sz="2400" b="1" dirty="0">
                <a:solidFill>
                  <a:schemeClr val="tx1"/>
                </a:solidFill>
              </a:rPr>
              <a:t>4. Use your </a:t>
            </a:r>
            <a:r>
              <a:rPr lang="en-US" sz="2400" b="1" dirty="0" err="1">
                <a:solidFill>
                  <a:schemeClr val="tx1"/>
                </a:solidFill>
              </a:rPr>
              <a:t>extemp</a:t>
            </a:r>
            <a:r>
              <a:rPr lang="en-US" sz="2400" b="1" dirty="0">
                <a:solidFill>
                  <a:schemeClr val="tx1"/>
                </a:solidFill>
              </a:rPr>
              <a:t> tubs and other supports for your points.</a:t>
            </a:r>
          </a:p>
          <a:p>
            <a:r>
              <a:rPr lang="en-US" sz="2400" b="1" dirty="0">
                <a:solidFill>
                  <a:schemeClr val="tx1"/>
                </a:solidFill>
              </a:rPr>
              <a:t>5. Write your introduction and conclusion</a:t>
            </a:r>
          </a:p>
          <a:p>
            <a:r>
              <a:rPr lang="en-US" sz="2400" b="1" dirty="0">
                <a:solidFill>
                  <a:schemeClr val="tx1"/>
                </a:solidFill>
              </a:rPr>
              <a:t>6. Practice and then deliver your speech</a:t>
            </a:r>
          </a:p>
        </p:txBody>
      </p:sp>
    </p:spTree>
    <p:extLst>
      <p:ext uri="{BB962C8B-B14F-4D97-AF65-F5344CB8AC3E}">
        <p14:creationId xmlns:p14="http://schemas.microsoft.com/office/powerpoint/2010/main" val="2395428159"/>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BDC46-4517-4A6A-AFED-FB0DBD322D3C}"/>
              </a:ext>
            </a:extLst>
          </p:cNvPr>
          <p:cNvSpPr>
            <a:spLocks noGrp="1"/>
          </p:cNvSpPr>
          <p:nvPr>
            <p:ph type="title"/>
          </p:nvPr>
        </p:nvSpPr>
        <p:spPr>
          <a:xfrm>
            <a:off x="677334" y="609600"/>
            <a:ext cx="8596668" cy="1320800"/>
          </a:xfrm>
        </p:spPr>
        <p:txBody>
          <a:bodyPr anchor="t">
            <a:normAutofit/>
          </a:bodyPr>
          <a:lstStyle/>
          <a:p>
            <a:r>
              <a:rPr lang="en-US" dirty="0"/>
              <a:t>Take Notes!</a:t>
            </a:r>
          </a:p>
        </p:txBody>
      </p:sp>
      <p:sp>
        <p:nvSpPr>
          <p:cNvPr id="3" name="Content Placeholder 2">
            <a:extLst>
              <a:ext uri="{FF2B5EF4-FFF2-40B4-BE49-F238E27FC236}">
                <a16:creationId xmlns:a16="http://schemas.microsoft.com/office/drawing/2014/main" id="{44C01183-6F7D-4175-9F18-BF333839887F}"/>
              </a:ext>
            </a:extLst>
          </p:cNvPr>
          <p:cNvSpPr>
            <a:spLocks noGrp="1"/>
          </p:cNvSpPr>
          <p:nvPr>
            <p:ph idx="1"/>
          </p:nvPr>
        </p:nvSpPr>
        <p:spPr>
          <a:xfrm>
            <a:off x="480385" y="1270000"/>
            <a:ext cx="5607031" cy="4978400"/>
          </a:xfrm>
        </p:spPr>
        <p:txBody>
          <a:bodyPr>
            <a:normAutofit fontScale="85000" lnSpcReduction="10000"/>
          </a:bodyPr>
          <a:lstStyle/>
          <a:p>
            <a:pPr marL="0" indent="0">
              <a:buNone/>
            </a:pPr>
            <a:endParaRPr lang="en-US" u="sng" dirty="0"/>
          </a:p>
          <a:p>
            <a:pPr>
              <a:lnSpc>
                <a:spcPct val="150000"/>
              </a:lnSpc>
            </a:pPr>
            <a:r>
              <a:rPr lang="en-US" dirty="0">
                <a:solidFill>
                  <a:schemeClr val="tx1"/>
                </a:solidFill>
              </a:rPr>
              <a:t>We will go through each of the 6 steps in detail and </a:t>
            </a:r>
            <a:r>
              <a:rPr lang="en-US" dirty="0">
                <a:solidFill>
                  <a:schemeClr val="tx1"/>
                </a:solidFill>
                <a:highlight>
                  <a:srgbClr val="FFFF00"/>
                </a:highlight>
              </a:rPr>
              <a:t>practice each step</a:t>
            </a:r>
            <a:r>
              <a:rPr lang="en-US" dirty="0">
                <a:solidFill>
                  <a:schemeClr val="tx1"/>
                </a:solidFill>
              </a:rPr>
              <a:t>. </a:t>
            </a:r>
          </a:p>
          <a:p>
            <a:pPr>
              <a:lnSpc>
                <a:spcPct val="150000"/>
              </a:lnSpc>
            </a:pPr>
            <a:r>
              <a:rPr lang="en-US" dirty="0">
                <a:solidFill>
                  <a:schemeClr val="tx1"/>
                </a:solidFill>
              </a:rPr>
              <a:t>Make sure you are taking notes, because </a:t>
            </a:r>
            <a:r>
              <a:rPr lang="en-US" b="1" dirty="0">
                <a:solidFill>
                  <a:schemeClr val="tx1"/>
                </a:solidFill>
                <a:highlight>
                  <a:srgbClr val="FFFF00"/>
                </a:highlight>
              </a:rPr>
              <a:t>you will be giving an </a:t>
            </a:r>
            <a:r>
              <a:rPr lang="en-US" b="1" dirty="0" err="1">
                <a:solidFill>
                  <a:schemeClr val="tx1"/>
                </a:solidFill>
                <a:highlight>
                  <a:srgbClr val="FFFF00"/>
                </a:highlight>
              </a:rPr>
              <a:t>Extemp</a:t>
            </a:r>
            <a:r>
              <a:rPr lang="en-US" b="1" dirty="0">
                <a:solidFill>
                  <a:schemeClr val="tx1"/>
                </a:solidFill>
                <a:highlight>
                  <a:srgbClr val="FFFF00"/>
                </a:highlight>
              </a:rPr>
              <a:t> speech at the end of class.</a:t>
            </a:r>
          </a:p>
          <a:p>
            <a:pPr>
              <a:lnSpc>
                <a:spcPct val="150000"/>
              </a:lnSpc>
            </a:pPr>
            <a:endParaRPr lang="en-US" dirty="0">
              <a:solidFill>
                <a:schemeClr val="tx1"/>
              </a:solidFill>
            </a:endParaRPr>
          </a:p>
          <a:p>
            <a:pPr>
              <a:lnSpc>
                <a:spcPct val="150000"/>
              </a:lnSpc>
            </a:pPr>
            <a:r>
              <a:rPr lang="en-US" dirty="0">
                <a:solidFill>
                  <a:schemeClr val="tx1"/>
                </a:solidFill>
              </a:rPr>
              <a:t>During your speech you may use a notecard or a sheet of paper. </a:t>
            </a:r>
            <a:r>
              <a:rPr lang="en-US" b="1" u="sng" dirty="0">
                <a:solidFill>
                  <a:schemeClr val="tx1"/>
                </a:solidFill>
              </a:rPr>
              <a:t>TIP: use short hand or abbreviations. Writing complete sentences takes too much time</a:t>
            </a:r>
          </a:p>
          <a:p>
            <a:pPr marL="0" indent="0">
              <a:lnSpc>
                <a:spcPct val="150000"/>
              </a:lnSpc>
              <a:buNone/>
            </a:pPr>
            <a:endParaRPr lang="en-US" b="1" u="sng" dirty="0">
              <a:solidFill>
                <a:schemeClr val="tx1"/>
              </a:solidFill>
            </a:endParaRPr>
          </a:p>
          <a:p>
            <a:pPr>
              <a:lnSpc>
                <a:spcPct val="150000"/>
              </a:lnSpc>
            </a:pPr>
            <a:r>
              <a:rPr lang="en-US" dirty="0">
                <a:solidFill>
                  <a:schemeClr val="tx1"/>
                </a:solidFill>
              </a:rPr>
              <a:t>A competitor has 30 minutes to choose a topic and prepare a seven-minute speech.</a:t>
            </a:r>
            <a:endParaRPr lang="en-US" b="1" dirty="0">
              <a:solidFill>
                <a:schemeClr val="tx1"/>
              </a:solidFill>
            </a:endParaRPr>
          </a:p>
        </p:txBody>
      </p:sp>
      <p:pic>
        <p:nvPicPr>
          <p:cNvPr id="4" name="Picture 3">
            <a:extLst>
              <a:ext uri="{FF2B5EF4-FFF2-40B4-BE49-F238E27FC236}">
                <a16:creationId xmlns:a16="http://schemas.microsoft.com/office/drawing/2014/main" id="{50565C86-EBA4-4AEA-B2B2-7BD20A2BE818}"/>
              </a:ext>
            </a:extLst>
          </p:cNvPr>
          <p:cNvPicPr>
            <a:picLocks noChangeAspect="1"/>
          </p:cNvPicPr>
          <p:nvPr/>
        </p:nvPicPr>
        <p:blipFill rotWithShape="1">
          <a:blip r:embed="rId2"/>
          <a:srcRect l="25657" r="14548" b="-1"/>
          <a:stretch/>
        </p:blipFill>
        <p:spPr>
          <a:xfrm>
            <a:off x="6294721" y="2376175"/>
            <a:ext cx="3145536" cy="27660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5569016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7EDDDD-3E68-425F-8B5B-CDE0C9722366}"/>
              </a:ext>
            </a:extLst>
          </p:cNvPr>
          <p:cNvSpPr>
            <a:spLocks noGrp="1"/>
          </p:cNvSpPr>
          <p:nvPr>
            <p:ph type="title"/>
          </p:nvPr>
        </p:nvSpPr>
        <p:spPr>
          <a:xfrm>
            <a:off x="652481" y="1382486"/>
            <a:ext cx="3547581" cy="4093028"/>
          </a:xfrm>
        </p:spPr>
        <p:txBody>
          <a:bodyPr anchor="ctr">
            <a:normAutofit/>
          </a:bodyPr>
          <a:lstStyle/>
          <a:p>
            <a:r>
              <a:rPr lang="en-US" sz="4400"/>
              <a:t>Step 1: Picking your Topic</a:t>
            </a: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38E3E625-3B30-B050-510C-A307B6235A68}"/>
              </a:ext>
            </a:extLst>
          </p:cNvPr>
          <p:cNvGraphicFramePr>
            <a:graphicFrameLocks noGrp="1"/>
          </p:cNvGraphicFramePr>
          <p:nvPr>
            <p:ph idx="1"/>
            <p:extLst>
              <p:ext uri="{D42A27DB-BD31-4B8C-83A1-F6EECF244321}">
                <p14:modId xmlns:p14="http://schemas.microsoft.com/office/powerpoint/2010/main" val="673262243"/>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793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3337089D-FC79-4C09-982C-76D05EDF110E}"/>
              </a:ext>
            </a:extLst>
          </p:cNvPr>
          <p:cNvSpPr>
            <a:spLocks noGrp="1"/>
          </p:cNvSpPr>
          <p:nvPr>
            <p:ph type="title"/>
          </p:nvPr>
        </p:nvSpPr>
        <p:spPr>
          <a:xfrm>
            <a:off x="677334" y="609600"/>
            <a:ext cx="3843375" cy="5175624"/>
          </a:xfrm>
        </p:spPr>
        <p:txBody>
          <a:bodyPr anchor="ctr">
            <a:normAutofit/>
          </a:bodyPr>
          <a:lstStyle/>
          <a:p>
            <a:r>
              <a:rPr lang="en-US" dirty="0">
                <a:solidFill>
                  <a:schemeClr val="tx1">
                    <a:lumMod val="85000"/>
                    <a:lumOff val="15000"/>
                  </a:schemeClr>
                </a:solidFill>
              </a:rPr>
              <a:t>Let’s practice!</a:t>
            </a:r>
            <a:br>
              <a:rPr lang="en-US" dirty="0">
                <a:solidFill>
                  <a:schemeClr val="tx1">
                    <a:lumMod val="85000"/>
                    <a:lumOff val="15000"/>
                  </a:schemeClr>
                </a:solidFill>
              </a:rPr>
            </a:br>
            <a:br>
              <a:rPr lang="en-US" dirty="0">
                <a:solidFill>
                  <a:schemeClr val="tx1">
                    <a:lumMod val="85000"/>
                    <a:lumOff val="15000"/>
                  </a:schemeClr>
                </a:solidFill>
              </a:rPr>
            </a:br>
            <a:r>
              <a:rPr lang="en-US" b="1" dirty="0">
                <a:solidFill>
                  <a:schemeClr val="tx1">
                    <a:lumMod val="85000"/>
                    <a:lumOff val="15000"/>
                  </a:schemeClr>
                </a:solidFill>
              </a:rPr>
              <a:t>PICK A TOPIC from the following choices:</a:t>
            </a: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7F1314A1-4760-4268-9C14-FF3FB374A687}"/>
              </a:ext>
            </a:extLst>
          </p:cNvPr>
          <p:cNvSpPr>
            <a:spLocks noGrp="1"/>
          </p:cNvSpPr>
          <p:nvPr>
            <p:ph idx="1"/>
          </p:nvPr>
        </p:nvSpPr>
        <p:spPr>
          <a:xfrm>
            <a:off x="5976417" y="609600"/>
            <a:ext cx="5650963" cy="6137563"/>
          </a:xfrm>
        </p:spPr>
        <p:txBody>
          <a:bodyPr anchor="ctr">
            <a:normAutofit lnSpcReduction="10000"/>
          </a:bodyPr>
          <a:lstStyle/>
          <a:p>
            <a:pPr marL="0" indent="0">
              <a:buNone/>
            </a:pPr>
            <a:endParaRPr lang="en-US" sz="2000" dirty="0">
              <a:solidFill>
                <a:srgbClr val="FFFFFF"/>
              </a:solidFill>
            </a:endParaRPr>
          </a:p>
          <a:p>
            <a:r>
              <a:rPr lang="en-US" sz="2000" dirty="0">
                <a:solidFill>
                  <a:schemeClr val="bg1"/>
                </a:solidFill>
              </a:rPr>
              <a:t> 1. What should the United States do about terrorism in the Middle East?</a:t>
            </a:r>
          </a:p>
          <a:p>
            <a:endParaRPr lang="en-US" sz="2000" dirty="0">
              <a:solidFill>
                <a:schemeClr val="bg1"/>
              </a:solidFill>
            </a:endParaRPr>
          </a:p>
          <a:p>
            <a:r>
              <a:rPr lang="en-US" sz="2000" dirty="0">
                <a:solidFill>
                  <a:schemeClr val="bg1"/>
                </a:solidFill>
              </a:rPr>
              <a:t> 2. Who is the likely democratic candidate for the next Presidential election? </a:t>
            </a:r>
          </a:p>
          <a:p>
            <a:endParaRPr lang="en-US" sz="2000" dirty="0">
              <a:solidFill>
                <a:schemeClr val="bg1"/>
              </a:solidFill>
            </a:endParaRPr>
          </a:p>
          <a:p>
            <a:r>
              <a:rPr lang="en-US" sz="2000" dirty="0">
                <a:solidFill>
                  <a:schemeClr val="bg1"/>
                </a:solidFill>
              </a:rPr>
              <a:t>3. Is our government doing enough to deal with viral diseases? You usually have thirty minutes to prepare for your speech. </a:t>
            </a:r>
          </a:p>
          <a:p>
            <a:endParaRPr lang="en-US" dirty="0">
              <a:solidFill>
                <a:srgbClr val="FFFFFF"/>
              </a:solidFill>
            </a:endParaRPr>
          </a:p>
          <a:p>
            <a:r>
              <a:rPr lang="en-US" b="1" dirty="0">
                <a:solidFill>
                  <a:srgbClr val="C00000"/>
                </a:solidFill>
              </a:rPr>
              <a:t>***Choose the topic you feel most confident about shortly--within five minutes. Pick a topic that you know you have materials on (YOU MAY USE THE INTERNET), that you like to talk about, and that will interest your judge and demonstrate your expertise. Share with the class for practice.</a:t>
            </a:r>
          </a:p>
        </p:txBody>
      </p:sp>
    </p:spTree>
    <p:extLst>
      <p:ext uri="{BB962C8B-B14F-4D97-AF65-F5344CB8AC3E}">
        <p14:creationId xmlns:p14="http://schemas.microsoft.com/office/powerpoint/2010/main" val="4104756942"/>
      </p:ext>
    </p:extLst>
  </p:cSld>
  <p:clrMapOvr>
    <a:overrideClrMapping bg1="dk1" tx1="lt1" bg2="dk2" tx2="lt2" accent1="accent1" accent2="accent2" accent3="accent3" accent4="accent4" accent5="accent5" accent6="accent6" hlink="hlink" folHlink="folHlink"/>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D203C-D132-44F5-93B3-2D1ABB7A6636}"/>
              </a:ext>
            </a:extLst>
          </p:cNvPr>
          <p:cNvSpPr>
            <a:spLocks noGrp="1"/>
          </p:cNvSpPr>
          <p:nvPr>
            <p:ph type="title"/>
          </p:nvPr>
        </p:nvSpPr>
        <p:spPr>
          <a:xfrm>
            <a:off x="732752" y="2230581"/>
            <a:ext cx="8868448" cy="1981201"/>
          </a:xfrm>
        </p:spPr>
        <p:txBody>
          <a:bodyPr/>
          <a:lstStyle/>
          <a:p>
            <a:r>
              <a:rPr lang="en-US" b="1" dirty="0"/>
              <a:t>Which topic did you pick? Please share with the class</a:t>
            </a:r>
          </a:p>
        </p:txBody>
      </p:sp>
    </p:spTree>
    <p:extLst>
      <p:ext uri="{BB962C8B-B14F-4D97-AF65-F5344CB8AC3E}">
        <p14:creationId xmlns:p14="http://schemas.microsoft.com/office/powerpoint/2010/main" val="3404210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5479A5-DE5C-44A0-A22E-B0F26F81AB8A}"/>
              </a:ext>
            </a:extLst>
          </p:cNvPr>
          <p:cNvSpPr>
            <a:spLocks noGrp="1"/>
          </p:cNvSpPr>
          <p:nvPr>
            <p:ph type="title"/>
          </p:nvPr>
        </p:nvSpPr>
        <p:spPr>
          <a:xfrm>
            <a:off x="733642" y="1"/>
            <a:ext cx="3610954" cy="5643040"/>
          </a:xfrm>
        </p:spPr>
        <p:txBody>
          <a:bodyPr anchor="ctr">
            <a:normAutofit/>
          </a:bodyPr>
          <a:lstStyle/>
          <a:p>
            <a:r>
              <a:rPr lang="en-US" dirty="0"/>
              <a:t>What is an “</a:t>
            </a:r>
            <a:r>
              <a:rPr lang="en-US" dirty="0" err="1"/>
              <a:t>Extemp</a:t>
            </a:r>
            <a:r>
              <a:rPr lang="en-US" dirty="0"/>
              <a:t> Tub”?</a:t>
            </a:r>
          </a:p>
        </p:txBody>
      </p:sp>
      <p:sp>
        <p:nvSpPr>
          <p:cNvPr id="26"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27"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8E66788-287B-4B5B-A846-792761F08332}"/>
              </a:ext>
            </a:extLst>
          </p:cNvPr>
          <p:cNvSpPr>
            <a:spLocks noGrp="1"/>
          </p:cNvSpPr>
          <p:nvPr>
            <p:ph idx="1"/>
          </p:nvPr>
        </p:nvSpPr>
        <p:spPr>
          <a:xfrm>
            <a:off x="5078237" y="1039091"/>
            <a:ext cx="6380121" cy="5957454"/>
          </a:xfrm>
        </p:spPr>
        <p:txBody>
          <a:bodyPr anchor="ctr">
            <a:normAutofit/>
          </a:bodyPr>
          <a:lstStyle/>
          <a:p>
            <a:pPr>
              <a:lnSpc>
                <a:spcPct val="90000"/>
              </a:lnSpc>
            </a:pPr>
            <a:r>
              <a:rPr lang="en-US" sz="1500" dirty="0"/>
              <a:t>An organized </a:t>
            </a:r>
            <a:r>
              <a:rPr lang="en-US" sz="1500" dirty="0" err="1"/>
              <a:t>extemp</a:t>
            </a:r>
            <a:r>
              <a:rPr lang="en-US" sz="1500" dirty="0"/>
              <a:t> tub helps you find articles after you have selected your topic it is </a:t>
            </a:r>
            <a:r>
              <a:rPr lang="en-US" sz="1500" dirty="0">
                <a:highlight>
                  <a:srgbClr val="FFFF00"/>
                </a:highlight>
              </a:rPr>
              <a:t>ABSOLUTELY CRITICAL </a:t>
            </a:r>
            <a:r>
              <a:rPr lang="en-US" sz="1500" dirty="0"/>
              <a:t>You need to develop a system for filing articles that enables you </a:t>
            </a:r>
            <a:r>
              <a:rPr lang="en-US" sz="1500" b="1" u="sng" dirty="0"/>
              <a:t>to easily locate items you need during prep time</a:t>
            </a:r>
            <a:r>
              <a:rPr lang="en-US" sz="1500" dirty="0"/>
              <a:t>.</a:t>
            </a:r>
          </a:p>
          <a:p>
            <a:pPr>
              <a:lnSpc>
                <a:spcPct val="90000"/>
              </a:lnSpc>
            </a:pPr>
            <a:endParaRPr lang="en-US" sz="1500" dirty="0"/>
          </a:p>
          <a:p>
            <a:pPr>
              <a:lnSpc>
                <a:spcPct val="90000"/>
              </a:lnSpc>
            </a:pPr>
            <a:r>
              <a:rPr lang="en-US" sz="1500" dirty="0"/>
              <a:t>Your </a:t>
            </a:r>
            <a:r>
              <a:rPr lang="en-US" sz="1500" dirty="0" err="1"/>
              <a:t>extemp</a:t>
            </a:r>
            <a:r>
              <a:rPr lang="en-US" sz="1500" dirty="0"/>
              <a:t> tub should have articles related to these three categories:</a:t>
            </a:r>
          </a:p>
          <a:p>
            <a:pPr>
              <a:lnSpc>
                <a:spcPct val="90000"/>
              </a:lnSpc>
            </a:pPr>
            <a:r>
              <a:rPr lang="en-US" sz="1500" b="1" dirty="0"/>
              <a:t>1. 	National </a:t>
            </a:r>
          </a:p>
          <a:p>
            <a:pPr>
              <a:lnSpc>
                <a:spcPct val="90000"/>
              </a:lnSpc>
            </a:pPr>
            <a:r>
              <a:rPr lang="en-US" sz="1500" b="1" dirty="0"/>
              <a:t>2.	Political </a:t>
            </a:r>
          </a:p>
          <a:p>
            <a:pPr>
              <a:lnSpc>
                <a:spcPct val="90000"/>
              </a:lnSpc>
            </a:pPr>
            <a:r>
              <a:rPr lang="en-US" sz="1500" b="1" dirty="0"/>
              <a:t>3.	Economic</a:t>
            </a:r>
          </a:p>
          <a:p>
            <a:pPr>
              <a:lnSpc>
                <a:spcPct val="90000"/>
              </a:lnSpc>
            </a:pPr>
            <a:r>
              <a:rPr lang="en-US" sz="1500" b="1" dirty="0"/>
              <a:t>4.	social issues</a:t>
            </a:r>
          </a:p>
          <a:p>
            <a:pPr>
              <a:lnSpc>
                <a:spcPct val="90000"/>
              </a:lnSpc>
            </a:pPr>
            <a:endParaRPr lang="en-US" sz="1500" dirty="0"/>
          </a:p>
          <a:p>
            <a:pPr>
              <a:lnSpc>
                <a:spcPct val="90000"/>
              </a:lnSpc>
            </a:pPr>
            <a:r>
              <a:rPr lang="en-US" sz="1500" dirty="0">
                <a:solidFill>
                  <a:srgbClr val="FF0000"/>
                </a:solidFill>
              </a:rPr>
              <a:t>Note: Your </a:t>
            </a:r>
            <a:r>
              <a:rPr lang="en-US" sz="1500" dirty="0" err="1">
                <a:solidFill>
                  <a:srgbClr val="FF0000"/>
                </a:solidFill>
              </a:rPr>
              <a:t>extemp</a:t>
            </a:r>
            <a:r>
              <a:rPr lang="en-US" sz="1500" dirty="0">
                <a:solidFill>
                  <a:srgbClr val="FF0000"/>
                </a:solidFill>
              </a:rPr>
              <a:t> tub should be organized in categories and subcategories so that you can quickly search through them during your prep time at competition.</a:t>
            </a:r>
          </a:p>
          <a:p>
            <a:pPr>
              <a:lnSpc>
                <a:spcPct val="90000"/>
              </a:lnSpc>
            </a:pPr>
            <a:endParaRPr lang="en-US" sz="1500" dirty="0"/>
          </a:p>
        </p:txBody>
      </p:sp>
      <p:sp>
        <p:nvSpPr>
          <p:cNvPr id="28"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639649577"/>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9" name="Picture 4" descr="Sticky notes with question marks">
            <a:extLst>
              <a:ext uri="{FF2B5EF4-FFF2-40B4-BE49-F238E27FC236}">
                <a16:creationId xmlns:a16="http://schemas.microsoft.com/office/drawing/2014/main" id="{C0BE2F3C-62F0-A203-6786-8920431E0685}"/>
              </a:ext>
            </a:extLst>
          </p:cNvPr>
          <p:cNvPicPr>
            <a:picLocks noChangeAspect="1"/>
          </p:cNvPicPr>
          <p:nvPr/>
        </p:nvPicPr>
        <p:blipFill rotWithShape="1">
          <a:blip r:embed="rId2"/>
          <a:srcRect l="12667" r="10224" b="-2"/>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231E84B7-BC85-409B-83DF-C6D333ADC150}"/>
              </a:ext>
            </a:extLst>
          </p:cNvPr>
          <p:cNvSpPr>
            <a:spLocks noGrp="1"/>
          </p:cNvSpPr>
          <p:nvPr>
            <p:ph type="title"/>
          </p:nvPr>
        </p:nvSpPr>
        <p:spPr>
          <a:xfrm>
            <a:off x="26746" y="286336"/>
            <a:ext cx="4916383" cy="1736436"/>
          </a:xfrm>
        </p:spPr>
        <p:txBody>
          <a:bodyPr>
            <a:normAutofit/>
          </a:bodyPr>
          <a:lstStyle/>
          <a:p>
            <a:pPr>
              <a:lnSpc>
                <a:spcPct val="90000"/>
              </a:lnSpc>
            </a:pPr>
            <a:r>
              <a:rPr lang="en-US" sz="2800" dirty="0"/>
              <a:t>Step 2: Answer the question and make a thesis statement (Let’s practice) </a:t>
            </a:r>
          </a:p>
        </p:txBody>
      </p:sp>
      <p:sp>
        <p:nvSpPr>
          <p:cNvPr id="30" name="Content Placeholder 2">
            <a:extLst>
              <a:ext uri="{FF2B5EF4-FFF2-40B4-BE49-F238E27FC236}">
                <a16:creationId xmlns:a16="http://schemas.microsoft.com/office/drawing/2014/main" id="{754DFE39-0559-43FC-83E1-FB3A8823B73D}"/>
              </a:ext>
            </a:extLst>
          </p:cNvPr>
          <p:cNvSpPr>
            <a:spLocks noGrp="1"/>
          </p:cNvSpPr>
          <p:nvPr>
            <p:ph idx="1"/>
          </p:nvPr>
        </p:nvSpPr>
        <p:spPr>
          <a:xfrm>
            <a:off x="330470" y="2022773"/>
            <a:ext cx="4763558" cy="3880773"/>
          </a:xfrm>
        </p:spPr>
        <p:txBody>
          <a:bodyPr>
            <a:normAutofit fontScale="92500" lnSpcReduction="10000"/>
          </a:bodyPr>
          <a:lstStyle/>
          <a:p>
            <a:pPr>
              <a:lnSpc>
                <a:spcPct val="90000"/>
              </a:lnSpc>
            </a:pPr>
            <a:r>
              <a:rPr lang="en-US" sz="2000" dirty="0">
                <a:solidFill>
                  <a:schemeClr val="tx1"/>
                </a:solidFill>
              </a:rPr>
              <a:t>Think about the topic you’ve chosen and answer its question. </a:t>
            </a:r>
          </a:p>
          <a:p>
            <a:pPr marL="0" indent="0">
              <a:lnSpc>
                <a:spcPct val="90000"/>
              </a:lnSpc>
              <a:buNone/>
            </a:pPr>
            <a:endParaRPr lang="en-US" sz="2000" dirty="0">
              <a:solidFill>
                <a:schemeClr val="tx1"/>
              </a:solidFill>
            </a:endParaRPr>
          </a:p>
          <a:p>
            <a:pPr>
              <a:lnSpc>
                <a:spcPct val="90000"/>
              </a:lnSpc>
            </a:pPr>
            <a:r>
              <a:rPr lang="en-US" sz="2000" dirty="0">
                <a:solidFill>
                  <a:schemeClr val="tx1"/>
                </a:solidFill>
              </a:rPr>
              <a:t>*What do you think? Yes or no?*  Write your answer down on a sheet of paper or note card as a complete sentence.</a:t>
            </a:r>
          </a:p>
          <a:p>
            <a:pPr marL="0" indent="0">
              <a:lnSpc>
                <a:spcPct val="90000"/>
              </a:lnSpc>
              <a:buNone/>
            </a:pPr>
            <a:endParaRPr lang="en-US" sz="1500" dirty="0"/>
          </a:p>
          <a:p>
            <a:pPr marL="0" indent="0">
              <a:lnSpc>
                <a:spcPct val="90000"/>
              </a:lnSpc>
              <a:buNone/>
            </a:pPr>
            <a:endParaRPr lang="en-US" sz="1500" dirty="0"/>
          </a:p>
          <a:p>
            <a:pPr marL="0" indent="0">
              <a:lnSpc>
                <a:spcPct val="90000"/>
              </a:lnSpc>
              <a:buNone/>
            </a:pPr>
            <a:r>
              <a:rPr lang="en-US" sz="1700" dirty="0">
                <a:solidFill>
                  <a:srgbClr val="FF0000"/>
                </a:solidFill>
              </a:rPr>
              <a:t>Note: Consulting your </a:t>
            </a:r>
            <a:r>
              <a:rPr lang="en-US" sz="1700" dirty="0" err="1">
                <a:solidFill>
                  <a:srgbClr val="FF0000"/>
                </a:solidFill>
              </a:rPr>
              <a:t>extemp</a:t>
            </a:r>
            <a:r>
              <a:rPr lang="en-US" sz="1700" dirty="0">
                <a:solidFill>
                  <a:srgbClr val="FF0000"/>
                </a:solidFill>
              </a:rPr>
              <a:t> tubs, your prepared materials, can help you decide how to answer the question. </a:t>
            </a:r>
          </a:p>
          <a:p>
            <a:pPr marL="0" indent="0">
              <a:lnSpc>
                <a:spcPct val="90000"/>
              </a:lnSpc>
              <a:buNone/>
            </a:pPr>
            <a:r>
              <a:rPr lang="en-US" sz="1700" dirty="0">
                <a:solidFill>
                  <a:schemeClr val="tx1"/>
                </a:solidFill>
                <a:highlight>
                  <a:srgbClr val="FFFF00"/>
                </a:highlight>
              </a:rPr>
              <a:t>***For practice today, take a few minutes to answer your topic question, then share with the class your answer/thesis.***</a:t>
            </a:r>
          </a:p>
        </p:txBody>
      </p:sp>
      <p:cxnSp>
        <p:nvCxnSpPr>
          <p:cNvPr id="31" name="Straight Connector 8">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10">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3"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7977298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991</TotalTime>
  <Words>1396</Words>
  <Application>Microsoft Office PowerPoint</Application>
  <PresentationFormat>Widescreen</PresentationFormat>
  <Paragraphs>103</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Trebuchet MS</vt:lpstr>
      <vt:lpstr>Wingdings 3</vt:lpstr>
      <vt:lpstr>Facet</vt:lpstr>
      <vt:lpstr>Extemporaneous Speaking</vt:lpstr>
      <vt:lpstr>What is Extemporaneous Speaking?</vt:lpstr>
      <vt:lpstr>Follow these 6 steps to create an Extemporaneous Speech </vt:lpstr>
      <vt:lpstr>Take Notes!</vt:lpstr>
      <vt:lpstr>Step 1: Picking your Topic</vt:lpstr>
      <vt:lpstr>Let’s practice!  PICK A TOPIC from the following choices:</vt:lpstr>
      <vt:lpstr>Which topic did you pick? Please share with the class</vt:lpstr>
      <vt:lpstr>What is an “Extemp Tub”?</vt:lpstr>
      <vt:lpstr>Step 2: Answer the question and make a thesis statement (Let’s practice) </vt:lpstr>
      <vt:lpstr>Please Share your thesis with the class  </vt:lpstr>
      <vt:lpstr>Step 3: Pick points that support your thesis </vt:lpstr>
      <vt:lpstr>Please share your three points with the class  </vt:lpstr>
      <vt:lpstr>Step 4: Use your extemp tubs and other supports for your points. </vt:lpstr>
      <vt:lpstr>Please share your two supports, and three sources, with the class </vt:lpstr>
      <vt:lpstr>Step 5: Write your introduction and conclusion  </vt:lpstr>
      <vt:lpstr>Please share your introduction with the class </vt:lpstr>
      <vt:lpstr>Step 5: Writing the conclusion</vt:lpstr>
      <vt:lpstr>Please share your conclusion with the class </vt:lpstr>
      <vt:lpstr>Step 6: Practice then deliver the speech</vt:lpstr>
      <vt:lpstr>Let’s put it all together! When you are ready, please present your speech to the class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Kelsey Phifer</dc:creator>
  <cp:lastModifiedBy>Kelsey Phifer</cp:lastModifiedBy>
  <cp:revision>7</cp:revision>
  <dcterms:created xsi:type="dcterms:W3CDTF">2022-03-31T01:51:39Z</dcterms:created>
  <dcterms:modified xsi:type="dcterms:W3CDTF">2022-04-12T18:07:51Z</dcterms:modified>
</cp:coreProperties>
</file>