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85" r:id="rId4"/>
    <p:sldId id="286" r:id="rId5"/>
    <p:sldId id="288" r:id="rId6"/>
    <p:sldId id="290" r:id="rId7"/>
    <p:sldId id="292" r:id="rId8"/>
    <p:sldId id="291" r:id="rId9"/>
    <p:sldId id="282" r:id="rId10"/>
    <p:sldId id="309" r:id="rId11"/>
    <p:sldId id="316" r:id="rId12"/>
    <p:sldId id="289" r:id="rId13"/>
    <p:sldId id="293" r:id="rId14"/>
    <p:sldId id="315" r:id="rId15"/>
    <p:sldId id="317" r:id="rId16"/>
    <p:sldId id="279" r:id="rId17"/>
    <p:sldId id="297" r:id="rId18"/>
    <p:sldId id="298" r:id="rId19"/>
    <p:sldId id="310" r:id="rId20"/>
    <p:sldId id="311" r:id="rId21"/>
    <p:sldId id="312" r:id="rId22"/>
    <p:sldId id="313" r:id="rId23"/>
    <p:sldId id="299" r:id="rId24"/>
    <p:sldId id="300" r:id="rId25"/>
    <p:sldId id="318" r:id="rId26"/>
    <p:sldId id="308" r:id="rId27"/>
    <p:sldId id="320" r:id="rId28"/>
    <p:sldId id="31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45" autoAdjust="0"/>
    <p:restoredTop sz="94660"/>
  </p:normalViewPr>
  <p:slideViewPr>
    <p:cSldViewPr snapToGrid="0">
      <p:cViewPr varScale="1">
        <p:scale>
          <a:sx n="111" d="100"/>
          <a:sy n="111" d="100"/>
        </p:scale>
        <p:origin x="96" y="422"/>
      </p:cViewPr>
      <p:guideLst/>
    </p:cSldViewPr>
  </p:slideViewPr>
  <p:notesTextViewPr>
    <p:cViewPr>
      <p:scale>
        <a:sx n="3" d="2"/>
        <a:sy n="3" d="2"/>
      </p:scale>
      <p:origin x="0" y="0"/>
    </p:cViewPr>
  </p:notesTextViewPr>
  <p:sorterViewPr>
    <p:cViewPr>
      <p:scale>
        <a:sx n="100" d="100"/>
        <a:sy n="100" d="100"/>
      </p:scale>
      <p:origin x="0" y="-2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9184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7012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D9B3381-2194-4062-AAD9-F170AA55D06C}" type="datetimeFigureOut">
              <a:rPr lang="en-US" smtClean="0"/>
              <a:t>3/12/2022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44857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8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D9B3381-2194-4062-AAD9-F170AA55D06C}" type="datetimeFigureOut">
              <a:rPr lang="en-US" smtClean="0"/>
              <a:t>3/12/2022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C1BF5B3-6797-48E0-97A5-3923418683D3}" type="slidenum">
              <a:rPr lang="en-US" smtClean="0"/>
              <a:t>‹#›</a:t>
            </a:fld>
            <a:endParaRPr lang="en-US"/>
          </a:p>
        </p:txBody>
      </p:sp>
    </p:spTree>
    <p:extLst>
      <p:ext uri="{BB962C8B-B14F-4D97-AF65-F5344CB8AC3E}">
        <p14:creationId xmlns:p14="http://schemas.microsoft.com/office/powerpoint/2010/main" val="1344254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B3381-2194-4062-AAD9-F170AA55D06C}"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7863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B3381-2194-4062-AAD9-F170AA55D06C}"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1908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B3381-2194-4062-AAD9-F170AA55D06C}"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427358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B3381-2194-4062-AAD9-F170AA55D06C}"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1938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01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59056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Tahoma" panose="020B0604030504040204" pitchFamily="34" charset="0"/>
              </a:defRPr>
            </a:lvl1pPr>
          </a:lstStyle>
          <a:p>
            <a:fld id="{6D9B3381-2194-4062-AAD9-F170AA55D06C}" type="datetimeFigureOut">
              <a:rPr lang="en-US" smtClean="0"/>
              <a:pPr/>
              <a:t>3/12/2022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ahoma" panose="020B0604030504040204" pitchFamily="34" charset="0"/>
              </a:defRPr>
            </a:lvl1pPr>
          </a:lstStyle>
          <a:p>
            <a:fld id="{FC1BF5B3-6797-48E0-97A5-3923418683D3}" type="slidenum">
              <a:rPr lang="en-US" smtClean="0"/>
              <a:pPr/>
              <a:t>‹#›</a:t>
            </a:fld>
            <a:endParaRPr lang="en-US" dirty="0"/>
          </a:p>
        </p:txBody>
      </p:sp>
    </p:spTree>
    <p:extLst>
      <p:ext uri="{BB962C8B-B14F-4D97-AF65-F5344CB8AC3E}">
        <p14:creationId xmlns:p14="http://schemas.microsoft.com/office/powerpoint/2010/main" val="4599498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Tahoma" panose="020B0604030504040204" pitchFamily="34"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wforensics.org/climb-afterschool/middle-school-pubforum/index.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openclipart.org/detail/190599/smiling-face-of-a-child-2-by-knollbaco-190599" TargetMode="External"/><Relationship Id="rId3" Type="http://schemas.openxmlformats.org/officeDocument/2006/relationships/hyperlink" Target="https://pixabay.com/en/cute-girl-cartoon-2579862/" TargetMode="Externa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hyperlink" Target="http://akaboogawooga2.blogspot.com/"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971-5924-4354-9A12-863B3667C7E4}"/>
              </a:ext>
            </a:extLst>
          </p:cNvPr>
          <p:cNvSpPr>
            <a:spLocks noGrp="1"/>
          </p:cNvSpPr>
          <p:nvPr>
            <p:ph type="ctrTitle"/>
          </p:nvPr>
        </p:nvSpPr>
        <p:spPr/>
        <p:txBody>
          <a:bodyPr/>
          <a:lstStyle/>
          <a:p>
            <a:r>
              <a:rPr lang="en-US" b="1" dirty="0"/>
              <a:t>Let’s debate!</a:t>
            </a:r>
          </a:p>
        </p:txBody>
      </p:sp>
      <p:sp>
        <p:nvSpPr>
          <p:cNvPr id="3" name="Subtitle 2">
            <a:extLst>
              <a:ext uri="{FF2B5EF4-FFF2-40B4-BE49-F238E27FC236}">
                <a16:creationId xmlns:a16="http://schemas.microsoft.com/office/drawing/2014/main" id="{64943E55-B08D-4B35-AD74-21B1824549AF}"/>
              </a:ext>
            </a:extLst>
          </p:cNvPr>
          <p:cNvSpPr>
            <a:spLocks noGrp="1"/>
          </p:cNvSpPr>
          <p:nvPr>
            <p:ph type="subTitle" idx="1"/>
          </p:nvPr>
        </p:nvSpPr>
        <p:spPr/>
        <p:txBody>
          <a:bodyPr/>
          <a:lstStyle/>
          <a:p>
            <a:r>
              <a:rPr lang="en-US" dirty="0"/>
              <a:t>Jim Hanson</a:t>
            </a:r>
          </a:p>
        </p:txBody>
      </p:sp>
    </p:spTree>
    <p:extLst>
      <p:ext uri="{BB962C8B-B14F-4D97-AF65-F5344CB8AC3E}">
        <p14:creationId xmlns:p14="http://schemas.microsoft.com/office/powerpoint/2010/main" val="215232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7244791" cy="301621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Check out this quotation . . . </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Add a tag and an importance  to this evidence (quotation)</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Then show us your work.</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10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119717"/>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a:t>
            </a:r>
            <a:endParaRPr lang="en-US" altLang="en-US" cap="none" dirty="0"/>
          </a:p>
        </p:txBody>
      </p:sp>
      <p:pic>
        <p:nvPicPr>
          <p:cNvPr id="4" name="Picture 3">
            <a:extLst>
              <a:ext uri="{FF2B5EF4-FFF2-40B4-BE49-F238E27FC236}">
                <a16:creationId xmlns:a16="http://schemas.microsoft.com/office/drawing/2014/main" id="{5760311C-0B04-45F1-87E0-10A116FD613C}"/>
              </a:ext>
            </a:extLst>
          </p:cNvPr>
          <p:cNvPicPr>
            <a:picLocks noChangeAspect="1"/>
          </p:cNvPicPr>
          <p:nvPr/>
        </p:nvPicPr>
        <p:blipFill>
          <a:blip r:embed="rId2"/>
          <a:stretch>
            <a:fillRect/>
          </a:stretch>
        </p:blipFill>
        <p:spPr>
          <a:xfrm>
            <a:off x="223266" y="1403893"/>
            <a:ext cx="11718936" cy="5107941"/>
          </a:xfrm>
          <a:prstGeom prst="rect">
            <a:avLst/>
          </a:prstGeom>
        </p:spPr>
      </p:pic>
    </p:spTree>
    <p:extLst>
      <p:ext uri="{BB962C8B-B14F-4D97-AF65-F5344CB8AC3E}">
        <p14:creationId xmlns:p14="http://schemas.microsoft.com/office/powerpoint/2010/main" val="82047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Analysis Arguments in public forum debate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3200" b="1" dirty="0"/>
              <a:t>Claim</a:t>
            </a:r>
          </a:p>
          <a:p>
            <a:endParaRPr lang="en-US" sz="2000" b="1" dirty="0"/>
          </a:p>
          <a:p>
            <a:br>
              <a:rPr lang="en-US" sz="1050" b="1" dirty="0"/>
            </a:br>
            <a:r>
              <a:rPr lang="en-US" sz="3200" b="1" dirty="0"/>
              <a:t>Support </a:t>
            </a:r>
            <a:r>
              <a:rPr lang="en-US" sz="2400" b="1" dirty="0"/>
              <a:t>(Reason or Warrant)</a:t>
            </a:r>
          </a:p>
          <a:p>
            <a:pPr marL="0" indent="0">
              <a:buNone/>
            </a:pPr>
            <a:br>
              <a:rPr lang="en-US" sz="1200" b="1" dirty="0"/>
            </a:br>
            <a:r>
              <a:rPr lang="en-US" sz="3200" b="1" dirty="0"/>
              <a:t>Importance</a:t>
            </a:r>
            <a:r>
              <a:rPr lang="en-US" sz="2800" b="1" dirty="0"/>
              <a:t> </a:t>
            </a:r>
            <a:r>
              <a:rPr lang="en-US" sz="2400" b="1" dirty="0"/>
              <a:t>(Impact)</a:t>
            </a:r>
            <a:endParaRPr lang="en-US" sz="2800" b="1" dirty="0"/>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80"/>
            <a:ext cx="7776519"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a:t>Year Long Schooling makes school less stressful</a:t>
            </a:r>
          </a:p>
          <a:p>
            <a:r>
              <a:rPr lang="en-US" sz="2800" b="1" dirty="0"/>
              <a:t>It means not cramming everything in 9 nearly non-stop months; instead, you get 9 weeks of classes and then a 3 week break four times a year</a:t>
            </a:r>
          </a:p>
          <a:p>
            <a:r>
              <a:rPr lang="en-US" sz="2800" b="1" dirty="0"/>
              <a:t>That’s important to get time off and reduce school stress</a:t>
            </a:r>
          </a:p>
        </p:txBody>
      </p:sp>
    </p:spTree>
    <p:extLst>
      <p:ext uri="{BB962C8B-B14F-4D97-AF65-F5344CB8AC3E}">
        <p14:creationId xmlns:p14="http://schemas.microsoft.com/office/powerpoint/2010/main" val="29995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4. The topic</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a:bodyPr>
          <a:lstStyle/>
          <a:p>
            <a:r>
              <a:rPr lang="en-US" sz="3200" b="1" dirty="0"/>
              <a:t>The Topic is chosen by coaches</a:t>
            </a:r>
          </a:p>
          <a:p>
            <a:r>
              <a:rPr lang="en-US" sz="3200" b="1" dirty="0"/>
              <a:t>Used in all debates—go in-depth</a:t>
            </a:r>
          </a:p>
          <a:p>
            <a:r>
              <a:rPr lang="en-US" sz="3200" b="1" dirty="0"/>
              <a:t>In our league . . . </a:t>
            </a:r>
          </a:p>
          <a:p>
            <a:r>
              <a:rPr lang="en-US" sz="3600" dirty="0">
                <a:highlight>
                  <a:srgbClr val="000080"/>
                </a:highlight>
              </a:rPr>
              <a:t>Resolved: On balance, standardized testing is beneficial to K-12 education in the United States.</a:t>
            </a:r>
            <a:endParaRPr lang="en-US" sz="2800" b="1" dirty="0"/>
          </a:p>
        </p:txBody>
      </p:sp>
    </p:spTree>
    <p:extLst>
      <p:ext uri="{BB962C8B-B14F-4D97-AF65-F5344CB8AC3E}">
        <p14:creationId xmlns:p14="http://schemas.microsoft.com/office/powerpoint/2010/main" val="14595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5. crossfire</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lnSpcReduction="10000"/>
          </a:bodyPr>
          <a:lstStyle/>
          <a:p>
            <a:r>
              <a:rPr lang="en-US" sz="3200" b="1" dirty="0"/>
              <a:t>No more POIs—you don’t speak during opponent speeches</a:t>
            </a:r>
          </a:p>
          <a:p>
            <a:r>
              <a:rPr lang="en-US" sz="3200" b="1" dirty="0"/>
              <a:t>After each 2 speeches—you get time to ask and answer questions</a:t>
            </a:r>
          </a:p>
          <a:p>
            <a:r>
              <a:rPr lang="en-US" sz="3200" b="1" dirty="0"/>
              <a:t>“May I have the first question . . .”</a:t>
            </a:r>
          </a:p>
          <a:p>
            <a:r>
              <a:rPr lang="en-US" sz="3200" b="1" dirty="0"/>
              <a:t>“You can have the first question . . .”</a:t>
            </a:r>
          </a:p>
          <a:p>
            <a:r>
              <a:rPr lang="en-US" sz="3200" b="1" dirty="0"/>
              <a:t>You can ask 2 questions in a row; then you switch to the other debater to ask questions.</a:t>
            </a:r>
            <a:endParaRPr lang="en-US" sz="4000" b="1" dirty="0"/>
          </a:p>
          <a:p>
            <a:endParaRPr lang="en-US" sz="3200" b="1" dirty="0"/>
          </a:p>
        </p:txBody>
      </p:sp>
    </p:spTree>
    <p:extLst>
      <p:ext uri="{BB962C8B-B14F-4D97-AF65-F5344CB8AC3E}">
        <p14:creationId xmlns:p14="http://schemas.microsoft.com/office/powerpoint/2010/main" val="29617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C24A7-AA58-4119-B890-E5348CA5DC62}"/>
              </a:ext>
            </a:extLst>
          </p:cNvPr>
          <p:cNvSpPr>
            <a:spLocks noGrp="1"/>
          </p:cNvSpPr>
          <p:nvPr>
            <p:ph idx="1"/>
          </p:nvPr>
        </p:nvSpPr>
        <p:spPr>
          <a:xfrm>
            <a:off x="1202919" y="2623930"/>
            <a:ext cx="9784080" cy="3593990"/>
          </a:xfrm>
        </p:spPr>
        <p:txBody>
          <a:bodyPr>
            <a:normAutofit/>
          </a:bodyPr>
          <a:lstStyle/>
          <a:p>
            <a:pPr marL="0" indent="0" algn="ctr">
              <a:buNone/>
            </a:pPr>
            <a:r>
              <a:rPr lang="en-US" sz="4800" b="1" dirty="0"/>
              <a:t>WHAT YOU NEED FOR </a:t>
            </a:r>
            <a:br>
              <a:rPr lang="en-US" sz="4800" b="1" dirty="0"/>
            </a:br>
            <a:r>
              <a:rPr lang="en-US" sz="4800" b="1" dirty="0"/>
              <a:t>PUBLIC FORUM DEBATE</a:t>
            </a:r>
            <a:endParaRPr lang="en-US" sz="4400" dirty="0"/>
          </a:p>
        </p:txBody>
      </p:sp>
    </p:spTree>
    <p:extLst>
      <p:ext uri="{BB962C8B-B14F-4D97-AF65-F5344CB8AC3E}">
        <p14:creationId xmlns:p14="http://schemas.microsoft.com/office/powerpoint/2010/main" val="341213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An argument, even with documentation or support, isn’t as convincing as it could be</a:t>
            </a:r>
          </a:p>
          <a:p>
            <a:r>
              <a:rPr lang="en-US" sz="3200" b="1" dirty="0"/>
              <a:t>So, you prepare contentions . . . </a:t>
            </a:r>
          </a:p>
          <a:p>
            <a:r>
              <a:rPr lang="en-US" sz="3200" b="1" dirty="0"/>
              <a:t>Contentions are arguments supported by arguments.</a:t>
            </a:r>
            <a:endParaRPr lang="en-US" sz="2800" b="1" dirty="0"/>
          </a:p>
        </p:txBody>
      </p:sp>
    </p:spTree>
    <p:extLst>
      <p:ext uri="{BB962C8B-B14F-4D97-AF65-F5344CB8AC3E}">
        <p14:creationId xmlns:p14="http://schemas.microsoft.com/office/powerpoint/2010/main" val="21144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pro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914400" y="2011680"/>
            <a:ext cx="4810897" cy="4206240"/>
          </a:xfrm>
        </p:spPr>
        <p:txBody>
          <a:bodyPr>
            <a:normAutofit/>
          </a:bodyPr>
          <a:lstStyle/>
          <a:p>
            <a:r>
              <a:rPr lang="en-US" sz="3200" dirty="0"/>
              <a:t>PROBLEM-Show a problem exists</a:t>
            </a:r>
          </a:p>
          <a:p>
            <a:r>
              <a:rPr lang="en-US" sz="3200" dirty="0"/>
              <a:t>THE TOPIC SOLVES-Show the topic solves</a:t>
            </a:r>
          </a:p>
          <a:p>
            <a:r>
              <a:rPr lang="en-US" sz="3200" dirty="0"/>
              <a:t>IMPACT-Show solving the problem helps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5675812" y="2011680"/>
            <a:ext cx="5982788"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PROBLEM-20 minute lunch time is too short</a:t>
            </a:r>
          </a:p>
          <a:p>
            <a:r>
              <a:rPr lang="en-US" sz="3200" dirty="0"/>
              <a:t>THE TOPIC SOLVES-40 minute lunch gives enough time</a:t>
            </a:r>
          </a:p>
          <a:p>
            <a:r>
              <a:rPr lang="en-US" sz="3200" dirty="0"/>
              <a:t>IMPACT-Longer lunch reduces stress and upset stomachs from eating too fast.</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3840480" y="5780314"/>
            <a:ext cx="4952411" cy="707886"/>
          </a:xfrm>
          <a:prstGeom prst="rect">
            <a:avLst/>
          </a:prstGeom>
          <a:noFill/>
        </p:spPr>
        <p:txBody>
          <a:bodyPr wrap="square" rtlCol="0">
            <a:spAutoFit/>
          </a:bodyPr>
          <a:lstStyle/>
          <a:p>
            <a:r>
              <a:rPr lang="en-US" sz="4000" b="1" dirty="0">
                <a:solidFill>
                  <a:srgbClr val="0070C0"/>
                </a:solidFill>
                <a:highlight>
                  <a:srgbClr val="FFFF00"/>
                </a:highlight>
              </a:rPr>
              <a:t>Now you Do it!</a:t>
            </a:r>
          </a:p>
        </p:txBody>
      </p:sp>
    </p:spTree>
    <p:extLst>
      <p:ext uri="{BB962C8B-B14F-4D97-AF65-F5344CB8AC3E}">
        <p14:creationId xmlns:p14="http://schemas.microsoft.com/office/powerpoint/2010/main" val="298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con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1202918" y="2011680"/>
            <a:ext cx="4805995" cy="4206240"/>
          </a:xfrm>
        </p:spPr>
        <p:txBody>
          <a:bodyPr>
            <a:normAutofit/>
          </a:bodyPr>
          <a:lstStyle/>
          <a:p>
            <a:r>
              <a:rPr lang="en-US" sz="3200" dirty="0"/>
              <a:t>LINK-THE TOPIC CAUSES OR INCREASES A PROBLEM</a:t>
            </a:r>
          </a:p>
          <a:p>
            <a:r>
              <a:rPr lang="en-US" sz="3200" dirty="0"/>
              <a:t>IMPACT-Show this problem would hurt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6466705" y="2011680"/>
            <a:ext cx="4967414"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LINK-Longer lunch means shorter classes</a:t>
            </a:r>
          </a:p>
          <a:p>
            <a:pPr marL="0" indent="0">
              <a:buNone/>
            </a:pPr>
            <a:endParaRPr lang="en-US" sz="1800" dirty="0"/>
          </a:p>
          <a:p>
            <a:r>
              <a:rPr lang="en-US" sz="3200" dirty="0"/>
              <a:t>IMPACT-Shorter classes mean less learning and more stress before tests.</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4254844" y="5346114"/>
            <a:ext cx="4695568" cy="707886"/>
          </a:xfrm>
          <a:prstGeom prst="rect">
            <a:avLst/>
          </a:prstGeom>
          <a:noFill/>
        </p:spPr>
        <p:txBody>
          <a:bodyPr wrap="square" rtlCol="0">
            <a:spAutoFit/>
          </a:bodyPr>
          <a:lstStyle/>
          <a:p>
            <a:r>
              <a:rPr lang="en-US" sz="4000" b="1" dirty="0">
                <a:solidFill>
                  <a:srgbClr val="0070C0"/>
                </a:solidFill>
                <a:highlight>
                  <a:srgbClr val="FFFF00"/>
                </a:highlight>
              </a:rPr>
              <a:t>Now you Do it!</a:t>
            </a:r>
          </a:p>
        </p:txBody>
      </p:sp>
    </p:spTree>
    <p:extLst>
      <p:ext uri="{BB962C8B-B14F-4D97-AF65-F5344CB8AC3E}">
        <p14:creationId xmlns:p14="http://schemas.microsoft.com/office/powerpoint/2010/main" val="42005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Check out the evidence packet</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fontScale="85000" lnSpcReduction="10000"/>
          </a:bodyPr>
          <a:lstStyle/>
          <a:p>
            <a:r>
              <a:rPr lang="en-US" sz="3200" b="1" dirty="0"/>
              <a:t>Go to the Climb Afterschool Page:</a:t>
            </a:r>
          </a:p>
          <a:p>
            <a:r>
              <a:rPr lang="en-US" sz="3200" b="1" dirty="0">
                <a:hlinkClick r:id="rId2"/>
              </a:rPr>
              <a:t>http://www.nwforensics.org/climb-afterschool/middle-school-pubforum/index.htm</a:t>
            </a:r>
            <a:r>
              <a:rPr lang="en-US" sz="3200" b="1" dirty="0"/>
              <a:t> </a:t>
            </a:r>
          </a:p>
          <a:p>
            <a:r>
              <a:rPr lang="en-US" sz="3200" b="1" dirty="0"/>
              <a:t>Each week—do the 5 Prep Steps (was just 4 for today)</a:t>
            </a:r>
          </a:p>
          <a:p>
            <a:r>
              <a:rPr lang="en-US" sz="3200" b="1" dirty="0"/>
              <a:t>Pick a Pro Contention</a:t>
            </a:r>
          </a:p>
          <a:p>
            <a:r>
              <a:rPr lang="en-US" sz="3200" b="1" dirty="0"/>
              <a:t>Pick a Con Contention</a:t>
            </a:r>
          </a:p>
          <a:p>
            <a:r>
              <a:rPr lang="en-US" sz="3200" b="1" dirty="0"/>
              <a:t>What did you pick?</a:t>
            </a:r>
          </a:p>
          <a:p>
            <a:r>
              <a:rPr lang="en-US" sz="3200" b="1" dirty="0"/>
              <a:t>Can you use contentions with quotations you research? YES!</a:t>
            </a:r>
            <a:endParaRPr lang="en-US" sz="5400" b="1" dirty="0"/>
          </a:p>
          <a:p>
            <a:endParaRPr lang="en-US" sz="3200" b="1" dirty="0"/>
          </a:p>
        </p:txBody>
      </p:sp>
    </p:spTree>
    <p:extLst>
      <p:ext uri="{BB962C8B-B14F-4D97-AF65-F5344CB8AC3E}">
        <p14:creationId xmlns:p14="http://schemas.microsoft.com/office/powerpoint/2010/main" val="5606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WE ARE STILL A TEAM!</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p:txBody>
          <a:bodyPr>
            <a:normAutofit/>
          </a:bodyPr>
          <a:lstStyle/>
          <a:p>
            <a:r>
              <a:rPr lang="en-US" sz="3200" b="1" dirty="0"/>
              <a:t>We are working together</a:t>
            </a:r>
          </a:p>
          <a:p>
            <a:r>
              <a:rPr lang="en-US" sz="3200" b="1" dirty="0"/>
              <a:t>We are a team and we support each other</a:t>
            </a:r>
          </a:p>
          <a:p>
            <a:r>
              <a:rPr lang="en-US" sz="3200" b="1" dirty="0"/>
              <a:t>Share your names and something important to you.</a:t>
            </a:r>
          </a:p>
        </p:txBody>
      </p:sp>
    </p:spTree>
    <p:extLst>
      <p:ext uri="{BB962C8B-B14F-4D97-AF65-F5344CB8AC3E}">
        <p14:creationId xmlns:p14="http://schemas.microsoft.com/office/powerpoint/2010/main" val="294381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rebuttals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fontScale="92500"/>
          </a:bodyPr>
          <a:lstStyle/>
          <a:p>
            <a:r>
              <a:rPr lang="en-US" sz="3200" b="1" dirty="0"/>
              <a:t>You need documented responses to your opponents’ contentions</a:t>
            </a:r>
          </a:p>
          <a:p>
            <a:r>
              <a:rPr lang="en-US" sz="3200" b="1" dirty="0"/>
              <a:t>In this kind of debate—responses are called “rebuttals”</a:t>
            </a:r>
          </a:p>
          <a:p>
            <a:r>
              <a:rPr lang="en-US" sz="3200" b="1" dirty="0"/>
              <a:t>Check out the rebuttals in the evidence packet</a:t>
            </a:r>
          </a:p>
          <a:p>
            <a:r>
              <a:rPr lang="en-US" sz="3200" b="1" dirty="0"/>
              <a:t>When you respond you use analysis and documented arguments</a:t>
            </a:r>
          </a:p>
          <a:p>
            <a:r>
              <a:rPr lang="en-US" sz="3200" b="1" dirty="0"/>
              <a:t>1 minimum analysis, 2 minimum documented.</a:t>
            </a:r>
            <a:endParaRPr lang="en-US" sz="2800" b="1" dirty="0"/>
          </a:p>
        </p:txBody>
      </p:sp>
    </p:spTree>
    <p:extLst>
      <p:ext uri="{BB962C8B-B14F-4D97-AF65-F5344CB8AC3E}">
        <p14:creationId xmlns:p14="http://schemas.microsoft.com/office/powerpoint/2010/main" val="35246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FLOWSHEETS</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887173"/>
            <a:ext cx="11474533" cy="187743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You MUST USE FLOWSHEETS for your debates</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To follow the speakers in the order they present . . .</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7AEE3D4D-FDF9-4A34-91F1-6AF768F09F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346" y="3755807"/>
            <a:ext cx="1157570" cy="1819760"/>
          </a:xfrm>
          <a:prstGeom prst="rect">
            <a:avLst/>
          </a:prstGeom>
        </p:spPr>
      </p:pic>
      <p:pic>
        <p:nvPicPr>
          <p:cNvPr id="12" name="Picture 11" descr="A picture containing toy, doll, clock&#10;&#10;Description automatically generated">
            <a:extLst>
              <a:ext uri="{FF2B5EF4-FFF2-40B4-BE49-F238E27FC236}">
                <a16:creationId xmlns:a16="http://schemas.microsoft.com/office/drawing/2014/main" id="{638C09AE-06EE-4F45-8BAC-917B0F5943B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5085" b="46457"/>
          <a:stretch/>
        </p:blipFill>
        <p:spPr>
          <a:xfrm>
            <a:off x="1759658" y="3858847"/>
            <a:ext cx="1302746" cy="1725523"/>
          </a:xfrm>
          <a:prstGeom prst="rect">
            <a:avLst/>
          </a:prstGeom>
        </p:spPr>
      </p:pic>
      <p:pic>
        <p:nvPicPr>
          <p:cNvPr id="14" name="Picture 13">
            <a:extLst>
              <a:ext uri="{FF2B5EF4-FFF2-40B4-BE49-F238E27FC236}">
                <a16:creationId xmlns:a16="http://schemas.microsoft.com/office/drawing/2014/main" id="{ADA81C52-F475-499F-A800-71E68689E042}"/>
              </a:ext>
            </a:extLst>
          </p:cNvPr>
          <p:cNvPicPr>
            <a:picLocks noChangeAspect="1"/>
          </p:cNvPicPr>
          <p:nvPr/>
        </p:nvPicPr>
        <p:blipFill rotWithShape="1">
          <a:blip r:embed="rId6"/>
          <a:srcRect l="47630" b="44264"/>
          <a:stretch/>
        </p:blipFill>
        <p:spPr>
          <a:xfrm>
            <a:off x="4488260" y="3788744"/>
            <a:ext cx="1433527" cy="1771491"/>
          </a:xfrm>
          <a:prstGeom prst="rect">
            <a:avLst/>
          </a:prstGeom>
        </p:spPr>
      </p:pic>
      <p:pic>
        <p:nvPicPr>
          <p:cNvPr id="23" name="Picture 22" descr="A close up of a logo&#10;&#10;Description automatically generated">
            <a:extLst>
              <a:ext uri="{FF2B5EF4-FFF2-40B4-BE49-F238E27FC236}">
                <a16:creationId xmlns:a16="http://schemas.microsoft.com/office/drawing/2014/main" id="{7335773D-D568-44A9-BA01-B75842724CD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912430" y="4032831"/>
            <a:ext cx="1725524" cy="1725524"/>
          </a:xfrm>
          <a:prstGeom prst="rect">
            <a:avLst/>
          </a:prstGeom>
        </p:spPr>
      </p:pic>
      <p:graphicFrame>
        <p:nvGraphicFramePr>
          <p:cNvPr id="5" name="Table 5">
            <a:extLst>
              <a:ext uri="{FF2B5EF4-FFF2-40B4-BE49-F238E27FC236}">
                <a16:creationId xmlns:a16="http://schemas.microsoft.com/office/drawing/2014/main" id="{899086FB-7FFC-4C71-A9FD-2A649566B0E6}"/>
              </a:ext>
            </a:extLst>
          </p:cNvPr>
          <p:cNvGraphicFramePr>
            <a:graphicFrameLocks noGrp="1"/>
          </p:cNvGraphicFramePr>
          <p:nvPr>
            <p:extLst>
              <p:ext uri="{D42A27DB-BD31-4B8C-83A1-F6EECF244321}">
                <p14:modId xmlns:p14="http://schemas.microsoft.com/office/powerpoint/2010/main" val="1846941524"/>
              </p:ext>
            </p:extLst>
          </p:nvPr>
        </p:nvGraphicFramePr>
        <p:xfrm>
          <a:off x="255373" y="5709677"/>
          <a:ext cx="11577888" cy="1188720"/>
        </p:xfrm>
        <a:graphic>
          <a:graphicData uri="http://schemas.openxmlformats.org/drawingml/2006/table">
            <a:tbl>
              <a:tblPr firstRow="1" bandRow="1">
                <a:tableStyleId>{5C22544A-7EE6-4342-B048-85BDC9FD1C3A}</a:tableStyleId>
              </a:tblPr>
              <a:tblGrid>
                <a:gridCol w="1447236">
                  <a:extLst>
                    <a:ext uri="{9D8B030D-6E8A-4147-A177-3AD203B41FA5}">
                      <a16:colId xmlns:a16="http://schemas.microsoft.com/office/drawing/2014/main" val="329826773"/>
                    </a:ext>
                  </a:extLst>
                </a:gridCol>
                <a:gridCol w="1447236">
                  <a:extLst>
                    <a:ext uri="{9D8B030D-6E8A-4147-A177-3AD203B41FA5}">
                      <a16:colId xmlns:a16="http://schemas.microsoft.com/office/drawing/2014/main" val="3537919867"/>
                    </a:ext>
                  </a:extLst>
                </a:gridCol>
                <a:gridCol w="1409092">
                  <a:extLst>
                    <a:ext uri="{9D8B030D-6E8A-4147-A177-3AD203B41FA5}">
                      <a16:colId xmlns:a16="http://schemas.microsoft.com/office/drawing/2014/main" val="2638519402"/>
                    </a:ext>
                  </a:extLst>
                </a:gridCol>
                <a:gridCol w="1364068">
                  <a:extLst>
                    <a:ext uri="{9D8B030D-6E8A-4147-A177-3AD203B41FA5}">
                      <a16:colId xmlns:a16="http://schemas.microsoft.com/office/drawing/2014/main" val="3482501478"/>
                    </a:ext>
                  </a:extLst>
                </a:gridCol>
                <a:gridCol w="1573427">
                  <a:extLst>
                    <a:ext uri="{9D8B030D-6E8A-4147-A177-3AD203B41FA5}">
                      <a16:colId xmlns:a16="http://schemas.microsoft.com/office/drawing/2014/main" val="2331863834"/>
                    </a:ext>
                  </a:extLst>
                </a:gridCol>
                <a:gridCol w="1614617">
                  <a:extLst>
                    <a:ext uri="{9D8B030D-6E8A-4147-A177-3AD203B41FA5}">
                      <a16:colId xmlns:a16="http://schemas.microsoft.com/office/drawing/2014/main" val="2462508631"/>
                    </a:ext>
                  </a:extLst>
                </a:gridCol>
                <a:gridCol w="1274976">
                  <a:extLst>
                    <a:ext uri="{9D8B030D-6E8A-4147-A177-3AD203B41FA5}">
                      <a16:colId xmlns:a16="http://schemas.microsoft.com/office/drawing/2014/main" val="749101304"/>
                    </a:ext>
                  </a:extLst>
                </a:gridCol>
                <a:gridCol w="1447236">
                  <a:extLst>
                    <a:ext uri="{9D8B030D-6E8A-4147-A177-3AD203B41FA5}">
                      <a16:colId xmlns:a16="http://schemas.microsoft.com/office/drawing/2014/main" val="1611994048"/>
                    </a:ext>
                  </a:extLst>
                </a:gridCol>
              </a:tblGrid>
              <a:tr h="370840">
                <a:tc>
                  <a:txBody>
                    <a:bodyPr/>
                    <a:lstStyle/>
                    <a:p>
                      <a:r>
                        <a:rPr lang="en-US" sz="2400" dirty="0">
                          <a:solidFill>
                            <a:sysClr val="windowText" lastClr="000000"/>
                          </a:solidFill>
                        </a:rPr>
                        <a:t>1 Pro</a:t>
                      </a:r>
                    </a:p>
                    <a:p>
                      <a:r>
                        <a:rPr lang="en-US" sz="2400" dirty="0">
                          <a:solidFill>
                            <a:sysClr val="windowText" lastClr="000000"/>
                          </a:solidFill>
                        </a:rPr>
                        <a:t>Case</a:t>
                      </a:r>
                    </a:p>
                  </a:txBody>
                  <a:tcPr>
                    <a:solidFill>
                      <a:schemeClr val="tx1"/>
                    </a:solidFill>
                  </a:tcPr>
                </a:tc>
                <a:tc>
                  <a:txBody>
                    <a:bodyPr/>
                    <a:lstStyle/>
                    <a:p>
                      <a:r>
                        <a:rPr lang="en-US" sz="2400" dirty="0">
                          <a:solidFill>
                            <a:sysClr val="windowText" lastClr="000000"/>
                          </a:solidFill>
                        </a:rPr>
                        <a:t>1 Con Case</a:t>
                      </a:r>
                    </a:p>
                  </a:txBody>
                  <a:tcPr>
                    <a:solidFill>
                      <a:schemeClr val="tx1"/>
                    </a:solidFill>
                  </a:tcPr>
                </a:tc>
                <a:tc>
                  <a:txBody>
                    <a:bodyPr/>
                    <a:lstStyle/>
                    <a:p>
                      <a:r>
                        <a:rPr lang="en-US" sz="2400" dirty="0">
                          <a:solidFill>
                            <a:sysClr val="windowText" lastClr="000000"/>
                          </a:solidFill>
                        </a:rPr>
                        <a:t>2 Pro Rebuttal</a:t>
                      </a:r>
                    </a:p>
                  </a:txBody>
                  <a:tcPr>
                    <a:solidFill>
                      <a:schemeClr val="tx1"/>
                    </a:solidFill>
                  </a:tcPr>
                </a:tc>
                <a:tc>
                  <a:txBody>
                    <a:bodyPr/>
                    <a:lstStyle/>
                    <a:p>
                      <a:r>
                        <a:rPr lang="en-US" sz="2400" dirty="0">
                          <a:solidFill>
                            <a:sysClr val="windowText" lastClr="000000"/>
                          </a:solidFill>
                        </a:rPr>
                        <a:t>2 Con Rebuttal</a:t>
                      </a:r>
                    </a:p>
                  </a:txBody>
                  <a:tcPr>
                    <a:solidFill>
                      <a:schemeClr val="tx1"/>
                    </a:solidFill>
                  </a:tcPr>
                </a:tc>
                <a:tc>
                  <a:txBody>
                    <a:bodyPr/>
                    <a:lstStyle/>
                    <a:p>
                      <a:r>
                        <a:rPr lang="en-US" sz="2400" dirty="0">
                          <a:solidFill>
                            <a:sysClr val="windowText" lastClr="000000"/>
                          </a:solidFill>
                        </a:rPr>
                        <a:t>1 Pro Summary</a:t>
                      </a:r>
                    </a:p>
                  </a:txBody>
                  <a:tcPr>
                    <a:solidFill>
                      <a:schemeClr val="tx1"/>
                    </a:solidFill>
                  </a:tcPr>
                </a:tc>
                <a:tc>
                  <a:txBody>
                    <a:bodyPr/>
                    <a:lstStyle/>
                    <a:p>
                      <a:r>
                        <a:rPr lang="en-US" sz="2400" dirty="0">
                          <a:solidFill>
                            <a:sysClr val="windowText" lastClr="000000"/>
                          </a:solidFill>
                        </a:rPr>
                        <a:t>1 Con Summary</a:t>
                      </a:r>
                    </a:p>
                  </a:txBody>
                  <a:tcPr>
                    <a:solidFill>
                      <a:schemeClr val="tx1"/>
                    </a:solidFill>
                  </a:tcPr>
                </a:tc>
                <a:tc>
                  <a:txBody>
                    <a:bodyPr/>
                    <a:lstStyle/>
                    <a:p>
                      <a:r>
                        <a:rPr lang="en-US" sz="2400" dirty="0">
                          <a:solidFill>
                            <a:sysClr val="windowText" lastClr="000000"/>
                          </a:solidFill>
                        </a:rPr>
                        <a:t>2 Pro Final Focus</a:t>
                      </a:r>
                    </a:p>
                  </a:txBody>
                  <a:tcPr>
                    <a:solidFill>
                      <a:schemeClr val="tx1"/>
                    </a:solidFill>
                  </a:tcPr>
                </a:tc>
                <a:tc>
                  <a:txBody>
                    <a:bodyPr/>
                    <a:lstStyle/>
                    <a:p>
                      <a:r>
                        <a:rPr lang="en-US" sz="2400" dirty="0">
                          <a:solidFill>
                            <a:sysClr val="windowText" lastClr="000000"/>
                          </a:solidFill>
                        </a:rPr>
                        <a:t>2 Con Final Focus</a:t>
                      </a:r>
                    </a:p>
                  </a:txBody>
                  <a:tcPr>
                    <a:solidFill>
                      <a:schemeClr val="tx1"/>
                    </a:solidFill>
                  </a:tcPr>
                </a:tc>
                <a:extLst>
                  <a:ext uri="{0D108BD9-81ED-4DB2-BD59-A6C34878D82A}">
                    <a16:rowId xmlns:a16="http://schemas.microsoft.com/office/drawing/2014/main" val="3511935313"/>
                  </a:ext>
                </a:extLst>
              </a:tr>
            </a:tbl>
          </a:graphicData>
        </a:graphic>
      </p:graphicFrame>
      <p:pic>
        <p:nvPicPr>
          <p:cNvPr id="8" name="Picture 7">
            <a:extLst>
              <a:ext uri="{FF2B5EF4-FFF2-40B4-BE49-F238E27FC236}">
                <a16:creationId xmlns:a16="http://schemas.microsoft.com/office/drawing/2014/main" id="{4381B76D-6920-4B62-B961-8C23A0FD46EB}"/>
              </a:ext>
            </a:extLst>
          </p:cNvPr>
          <p:cNvPicPr>
            <a:picLocks noChangeAspect="1"/>
          </p:cNvPicPr>
          <p:nvPr/>
        </p:nvPicPr>
        <p:blipFill>
          <a:blip r:embed="rId9"/>
          <a:stretch>
            <a:fillRect/>
          </a:stretch>
        </p:blipFill>
        <p:spPr>
          <a:xfrm>
            <a:off x="6113781" y="3764610"/>
            <a:ext cx="1158340" cy="1816765"/>
          </a:xfrm>
          <a:prstGeom prst="rect">
            <a:avLst/>
          </a:prstGeom>
        </p:spPr>
      </p:pic>
      <p:pic>
        <p:nvPicPr>
          <p:cNvPr id="9" name="Picture 8">
            <a:extLst>
              <a:ext uri="{FF2B5EF4-FFF2-40B4-BE49-F238E27FC236}">
                <a16:creationId xmlns:a16="http://schemas.microsoft.com/office/drawing/2014/main" id="{A76FBC1F-14FE-4817-90D1-920C32E3DC03}"/>
              </a:ext>
            </a:extLst>
          </p:cNvPr>
          <p:cNvPicPr>
            <a:picLocks noChangeAspect="1"/>
          </p:cNvPicPr>
          <p:nvPr/>
        </p:nvPicPr>
        <p:blipFill>
          <a:blip r:embed="rId10"/>
          <a:stretch>
            <a:fillRect/>
          </a:stretch>
        </p:blipFill>
        <p:spPr>
          <a:xfrm>
            <a:off x="7358789" y="3834917"/>
            <a:ext cx="1304657" cy="1725318"/>
          </a:xfrm>
          <a:prstGeom prst="rect">
            <a:avLst/>
          </a:prstGeom>
        </p:spPr>
      </p:pic>
      <p:pic>
        <p:nvPicPr>
          <p:cNvPr id="10" name="Picture 9">
            <a:extLst>
              <a:ext uri="{FF2B5EF4-FFF2-40B4-BE49-F238E27FC236}">
                <a16:creationId xmlns:a16="http://schemas.microsoft.com/office/drawing/2014/main" id="{A4D7EF5D-EF21-4E18-BBE4-3D98764A5C78}"/>
              </a:ext>
            </a:extLst>
          </p:cNvPr>
          <p:cNvPicPr>
            <a:picLocks noChangeAspect="1"/>
          </p:cNvPicPr>
          <p:nvPr/>
        </p:nvPicPr>
        <p:blipFill>
          <a:blip r:embed="rId11"/>
          <a:stretch>
            <a:fillRect/>
          </a:stretch>
        </p:blipFill>
        <p:spPr>
          <a:xfrm>
            <a:off x="8551307" y="3984359"/>
            <a:ext cx="1725318" cy="1725318"/>
          </a:xfrm>
          <a:prstGeom prst="rect">
            <a:avLst/>
          </a:prstGeom>
        </p:spPr>
      </p:pic>
      <p:pic>
        <p:nvPicPr>
          <p:cNvPr id="11" name="Picture 10">
            <a:extLst>
              <a:ext uri="{FF2B5EF4-FFF2-40B4-BE49-F238E27FC236}">
                <a16:creationId xmlns:a16="http://schemas.microsoft.com/office/drawing/2014/main" id="{B53015F0-6803-41B5-B72B-87BAE05517EB}"/>
              </a:ext>
            </a:extLst>
          </p:cNvPr>
          <p:cNvPicPr>
            <a:picLocks noChangeAspect="1"/>
          </p:cNvPicPr>
          <p:nvPr/>
        </p:nvPicPr>
        <p:blipFill>
          <a:blip r:embed="rId12"/>
          <a:stretch>
            <a:fillRect/>
          </a:stretch>
        </p:blipFill>
        <p:spPr>
          <a:xfrm>
            <a:off x="10147541" y="3673463"/>
            <a:ext cx="1432684" cy="1767993"/>
          </a:xfrm>
          <a:prstGeom prst="rect">
            <a:avLst/>
          </a:prstGeom>
        </p:spPr>
      </p:pic>
    </p:spTree>
    <p:extLst>
      <p:ext uri="{BB962C8B-B14F-4D97-AF65-F5344CB8AC3E}">
        <p14:creationId xmlns:p14="http://schemas.microsoft.com/office/powerpoint/2010/main" val="30917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flow . . . </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815546" y="2011680"/>
            <a:ext cx="11164250" cy="4206240"/>
          </a:xfrm>
        </p:spPr>
        <p:txBody>
          <a:bodyPr>
            <a:normAutofit/>
          </a:bodyPr>
          <a:lstStyle/>
          <a:p>
            <a:r>
              <a:rPr lang="en-US" sz="3200" b="1" dirty="0"/>
              <a:t>Your speeches</a:t>
            </a:r>
          </a:p>
          <a:p>
            <a:r>
              <a:rPr lang="en-US" sz="3200" b="1" dirty="0"/>
              <a:t>Your partner’s speeches</a:t>
            </a:r>
          </a:p>
          <a:p>
            <a:r>
              <a:rPr lang="en-US" sz="3200" b="1" dirty="0"/>
              <a:t>Your opponent’s speeches</a:t>
            </a:r>
          </a:p>
          <a:p>
            <a:r>
              <a:rPr lang="en-US" sz="3200" b="1" dirty="0"/>
              <a:t>You take notes on ALL the arguments in the debate!</a:t>
            </a:r>
            <a:endParaRPr lang="en-US" sz="4000" b="1" dirty="0"/>
          </a:p>
        </p:txBody>
      </p:sp>
    </p:spTree>
    <p:extLst>
      <p:ext uri="{BB962C8B-B14F-4D97-AF65-F5344CB8AC3E}">
        <p14:creationId xmlns:p14="http://schemas.microsoft.com/office/powerpoint/2010/main" val="20238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CF73D-DA13-4D2E-85C5-4827DEE3AD7F}"/>
              </a:ext>
            </a:extLst>
          </p:cNvPr>
          <p:cNvPicPr>
            <a:picLocks noChangeAspect="1"/>
          </p:cNvPicPr>
          <p:nvPr/>
        </p:nvPicPr>
        <p:blipFill rotWithShape="1">
          <a:blip r:embed="rId2"/>
          <a:srcRect r="28886"/>
          <a:stretch/>
        </p:blipFill>
        <p:spPr>
          <a:xfrm>
            <a:off x="347662" y="442912"/>
            <a:ext cx="8175852" cy="5972175"/>
          </a:xfrm>
          <a:prstGeom prst="rect">
            <a:avLst/>
          </a:prstGeom>
        </p:spPr>
      </p:pic>
      <p:sp>
        <p:nvSpPr>
          <p:cNvPr id="4" name="TextBox 3">
            <a:extLst>
              <a:ext uri="{FF2B5EF4-FFF2-40B4-BE49-F238E27FC236}">
                <a16:creationId xmlns:a16="http://schemas.microsoft.com/office/drawing/2014/main" id="{0BB4FBC4-A8E6-4CC6-B420-B7DA9B2E6EBF}"/>
              </a:ext>
            </a:extLst>
          </p:cNvPr>
          <p:cNvSpPr txBox="1"/>
          <p:nvPr/>
        </p:nvSpPr>
        <p:spPr>
          <a:xfrm>
            <a:off x="452304" y="555362"/>
            <a:ext cx="1441809" cy="738664"/>
          </a:xfrm>
          <a:prstGeom prst="rect">
            <a:avLst/>
          </a:prstGeom>
          <a:solidFill>
            <a:schemeClr val="tx1"/>
          </a:solidFill>
        </p:spPr>
        <p:txBody>
          <a:bodyPr wrap="square" rtlCol="0">
            <a:spAutoFit/>
          </a:bodyPr>
          <a:lstStyle/>
          <a:p>
            <a:r>
              <a:rPr lang="en-US" sz="2000" b="1" dirty="0">
                <a:solidFill>
                  <a:schemeClr val="bg1"/>
                </a:solidFill>
              </a:rPr>
              <a:t>1 Pro Case</a:t>
            </a:r>
            <a:endParaRPr lang="en-US" sz="1400" b="1" dirty="0">
              <a:solidFill>
                <a:schemeClr val="bg1"/>
              </a:solidFill>
            </a:endParaRPr>
          </a:p>
          <a:p>
            <a:r>
              <a:rPr lang="en-US" sz="1400" b="1" dirty="0">
                <a:solidFill>
                  <a:schemeClr val="bg1"/>
                </a:solidFill>
              </a:rPr>
              <a:t>Contention</a:t>
            </a:r>
          </a:p>
          <a:p>
            <a:endParaRPr lang="en-US" sz="800" b="1" dirty="0">
              <a:solidFill>
                <a:schemeClr val="bg1"/>
              </a:solidFill>
            </a:endParaRPr>
          </a:p>
        </p:txBody>
      </p:sp>
      <p:sp>
        <p:nvSpPr>
          <p:cNvPr id="9" name="TextBox 8">
            <a:extLst>
              <a:ext uri="{FF2B5EF4-FFF2-40B4-BE49-F238E27FC236}">
                <a16:creationId xmlns:a16="http://schemas.microsoft.com/office/drawing/2014/main" id="{3F19034E-D72F-4DAD-A368-E809E7228F79}"/>
              </a:ext>
            </a:extLst>
          </p:cNvPr>
          <p:cNvSpPr txBox="1"/>
          <p:nvPr/>
        </p:nvSpPr>
        <p:spPr>
          <a:xfrm>
            <a:off x="2094751" y="555361"/>
            <a:ext cx="1508527" cy="1138773"/>
          </a:xfrm>
          <a:prstGeom prst="rect">
            <a:avLst/>
          </a:prstGeom>
          <a:solidFill>
            <a:schemeClr val="tx1"/>
          </a:solidFill>
        </p:spPr>
        <p:txBody>
          <a:bodyPr wrap="square" rtlCol="0">
            <a:spAutoFit/>
          </a:bodyPr>
          <a:lstStyle/>
          <a:p>
            <a:r>
              <a:rPr lang="en-US" sz="2000" b="1" dirty="0">
                <a:solidFill>
                  <a:schemeClr val="bg1"/>
                </a:solidFill>
              </a:rPr>
              <a:t>2 Con Rebuttal</a:t>
            </a:r>
            <a:endParaRPr lang="en-US" sz="1400" b="1" dirty="0">
              <a:solidFill>
                <a:schemeClr val="bg1"/>
              </a:solidFill>
            </a:endParaRPr>
          </a:p>
          <a:p>
            <a:r>
              <a:rPr lang="en-US" sz="1400" b="1" dirty="0">
                <a:solidFill>
                  <a:schemeClr val="bg1"/>
                </a:solidFill>
              </a:rPr>
              <a:t>Respond to Pro Contention</a:t>
            </a:r>
          </a:p>
        </p:txBody>
      </p:sp>
      <p:sp>
        <p:nvSpPr>
          <p:cNvPr id="5" name="TextBox 4">
            <a:extLst>
              <a:ext uri="{FF2B5EF4-FFF2-40B4-BE49-F238E27FC236}">
                <a16:creationId xmlns:a16="http://schemas.microsoft.com/office/drawing/2014/main" id="{42C05CB7-FDC1-4BFA-A33E-9E2C0EF76EA4}"/>
              </a:ext>
            </a:extLst>
          </p:cNvPr>
          <p:cNvSpPr txBox="1"/>
          <p:nvPr/>
        </p:nvSpPr>
        <p:spPr>
          <a:xfrm>
            <a:off x="8899556" y="442912"/>
            <a:ext cx="2840140" cy="3170099"/>
          </a:xfrm>
          <a:prstGeom prst="rect">
            <a:avLst/>
          </a:prstGeom>
          <a:noFill/>
        </p:spPr>
        <p:txBody>
          <a:bodyPr wrap="square" rtlCol="0">
            <a:spAutoFit/>
          </a:bodyPr>
          <a:lstStyle/>
          <a:p>
            <a:r>
              <a:rPr lang="en-US" sz="3200" b="1" dirty="0"/>
              <a:t>Pro Case</a:t>
            </a:r>
            <a:r>
              <a:rPr lang="en-US" sz="2400" b="1" dirty="0"/>
              <a:t> - Con Responses Flowsheet</a:t>
            </a:r>
          </a:p>
          <a:p>
            <a:endParaRPr lang="en-US" sz="2400" b="1" dirty="0"/>
          </a:p>
          <a:p>
            <a:r>
              <a:rPr lang="en-US" sz="2400" b="1" dirty="0"/>
              <a:t>For Pro Arguments</a:t>
            </a:r>
          </a:p>
          <a:p>
            <a:r>
              <a:rPr lang="en-US" sz="2400" b="1" dirty="0"/>
              <a:t>And</a:t>
            </a:r>
          </a:p>
          <a:p>
            <a:r>
              <a:rPr lang="en-US" sz="2400" b="1" dirty="0"/>
              <a:t>Con Responses to the Pro arguments</a:t>
            </a:r>
          </a:p>
        </p:txBody>
      </p:sp>
      <p:pic>
        <p:nvPicPr>
          <p:cNvPr id="3" name="Picture 2">
            <a:extLst>
              <a:ext uri="{FF2B5EF4-FFF2-40B4-BE49-F238E27FC236}">
                <a16:creationId xmlns:a16="http://schemas.microsoft.com/office/drawing/2014/main" id="{480234B1-BAC7-465E-A3C0-C53DFE50B4D0}"/>
              </a:ext>
            </a:extLst>
          </p:cNvPr>
          <p:cNvPicPr>
            <a:picLocks noChangeAspect="1"/>
          </p:cNvPicPr>
          <p:nvPr/>
        </p:nvPicPr>
        <p:blipFill>
          <a:blip r:embed="rId3"/>
          <a:stretch>
            <a:fillRect/>
          </a:stretch>
        </p:blipFill>
        <p:spPr>
          <a:xfrm>
            <a:off x="480607" y="5016842"/>
            <a:ext cx="818978" cy="1285795"/>
          </a:xfrm>
          <a:prstGeom prst="rect">
            <a:avLst/>
          </a:prstGeom>
        </p:spPr>
      </p:pic>
      <p:pic>
        <p:nvPicPr>
          <p:cNvPr id="6" name="Picture 5">
            <a:extLst>
              <a:ext uri="{FF2B5EF4-FFF2-40B4-BE49-F238E27FC236}">
                <a16:creationId xmlns:a16="http://schemas.microsoft.com/office/drawing/2014/main" id="{B4E3EC89-87F7-4B5B-BFD4-CFA8AF785A86}"/>
              </a:ext>
            </a:extLst>
          </p:cNvPr>
          <p:cNvPicPr>
            <a:picLocks noChangeAspect="1"/>
          </p:cNvPicPr>
          <p:nvPr/>
        </p:nvPicPr>
        <p:blipFill>
          <a:blip r:embed="rId4"/>
          <a:stretch>
            <a:fillRect/>
          </a:stretch>
        </p:blipFill>
        <p:spPr>
          <a:xfrm>
            <a:off x="2029031" y="4978232"/>
            <a:ext cx="1051920" cy="1298280"/>
          </a:xfrm>
          <a:prstGeom prst="rect">
            <a:avLst/>
          </a:prstGeom>
        </p:spPr>
      </p:pic>
      <p:sp>
        <p:nvSpPr>
          <p:cNvPr id="8" name="TextBox 7">
            <a:extLst>
              <a:ext uri="{FF2B5EF4-FFF2-40B4-BE49-F238E27FC236}">
                <a16:creationId xmlns:a16="http://schemas.microsoft.com/office/drawing/2014/main" id="{52633E8F-6E72-426E-8E88-B5EABBB6F1FB}"/>
              </a:ext>
            </a:extLst>
          </p:cNvPr>
          <p:cNvSpPr txBox="1"/>
          <p:nvPr/>
        </p:nvSpPr>
        <p:spPr>
          <a:xfrm>
            <a:off x="3681324" y="555551"/>
            <a:ext cx="1508527" cy="1138773"/>
          </a:xfrm>
          <a:prstGeom prst="rect">
            <a:avLst/>
          </a:prstGeom>
          <a:solidFill>
            <a:schemeClr val="tx1"/>
          </a:solidFill>
        </p:spPr>
        <p:txBody>
          <a:bodyPr wrap="square" rtlCol="0">
            <a:spAutoFit/>
          </a:bodyPr>
          <a:lstStyle/>
          <a:p>
            <a:r>
              <a:rPr lang="en-US" sz="2000" b="1" dirty="0">
                <a:solidFill>
                  <a:schemeClr val="bg1"/>
                </a:solidFill>
              </a:rPr>
              <a:t>1 Pro Summary</a:t>
            </a:r>
            <a:endParaRPr lang="en-US" sz="1400" b="1" dirty="0">
              <a:solidFill>
                <a:schemeClr val="bg1"/>
              </a:solidFill>
            </a:endParaRPr>
          </a:p>
          <a:p>
            <a:r>
              <a:rPr lang="en-US" sz="1400" b="1" dirty="0">
                <a:solidFill>
                  <a:schemeClr val="bg1"/>
                </a:solidFill>
              </a:rPr>
              <a:t>Defend Pro Contention</a:t>
            </a:r>
          </a:p>
        </p:txBody>
      </p:sp>
      <p:sp>
        <p:nvSpPr>
          <p:cNvPr id="10" name="TextBox 9">
            <a:extLst>
              <a:ext uri="{FF2B5EF4-FFF2-40B4-BE49-F238E27FC236}">
                <a16:creationId xmlns:a16="http://schemas.microsoft.com/office/drawing/2014/main" id="{1B433342-9E66-4980-B69C-A175A6F97C29}"/>
              </a:ext>
            </a:extLst>
          </p:cNvPr>
          <p:cNvSpPr txBox="1"/>
          <p:nvPr/>
        </p:nvSpPr>
        <p:spPr>
          <a:xfrm>
            <a:off x="5341736" y="555361"/>
            <a:ext cx="1508527" cy="1138773"/>
          </a:xfrm>
          <a:prstGeom prst="rect">
            <a:avLst/>
          </a:prstGeom>
          <a:solidFill>
            <a:schemeClr val="tx1"/>
          </a:solidFill>
        </p:spPr>
        <p:txBody>
          <a:bodyPr wrap="square" rtlCol="0">
            <a:spAutoFit/>
          </a:bodyPr>
          <a:lstStyle/>
          <a:p>
            <a:r>
              <a:rPr lang="en-US" sz="2000" b="1" dirty="0">
                <a:solidFill>
                  <a:schemeClr val="bg1"/>
                </a:solidFill>
              </a:rPr>
              <a:t>2 Pro Final Focus</a:t>
            </a:r>
            <a:endParaRPr lang="en-US" sz="1400" b="1" dirty="0">
              <a:solidFill>
                <a:schemeClr val="bg1"/>
              </a:solidFill>
            </a:endParaRPr>
          </a:p>
          <a:p>
            <a:r>
              <a:rPr lang="en-US" sz="1400" b="1" dirty="0">
                <a:solidFill>
                  <a:schemeClr val="bg1"/>
                </a:solidFill>
              </a:rPr>
              <a:t>We won the Pro Contention</a:t>
            </a:r>
          </a:p>
        </p:txBody>
      </p:sp>
      <p:sp>
        <p:nvSpPr>
          <p:cNvPr id="11" name="TextBox 10">
            <a:extLst>
              <a:ext uri="{FF2B5EF4-FFF2-40B4-BE49-F238E27FC236}">
                <a16:creationId xmlns:a16="http://schemas.microsoft.com/office/drawing/2014/main" id="{DDBB9261-1C3B-475E-A67D-4800FEA6C4C7}"/>
              </a:ext>
            </a:extLst>
          </p:cNvPr>
          <p:cNvSpPr txBox="1"/>
          <p:nvPr/>
        </p:nvSpPr>
        <p:spPr>
          <a:xfrm>
            <a:off x="6936940" y="509195"/>
            <a:ext cx="1508527" cy="1138773"/>
          </a:xfrm>
          <a:prstGeom prst="rect">
            <a:avLst/>
          </a:prstGeom>
          <a:solidFill>
            <a:schemeClr val="tx1"/>
          </a:solidFill>
        </p:spPr>
        <p:txBody>
          <a:bodyPr wrap="square" rtlCol="0">
            <a:spAutoFit/>
          </a:bodyPr>
          <a:lstStyle/>
          <a:p>
            <a:r>
              <a:rPr lang="en-US" sz="2000" b="1" dirty="0">
                <a:solidFill>
                  <a:schemeClr val="bg1"/>
                </a:solidFill>
              </a:rPr>
              <a:t>2 Con Final Focus</a:t>
            </a:r>
            <a:endParaRPr lang="en-US" sz="1400" b="1" dirty="0">
              <a:solidFill>
                <a:schemeClr val="bg1"/>
              </a:solidFill>
            </a:endParaRPr>
          </a:p>
          <a:p>
            <a:r>
              <a:rPr lang="en-US" sz="1400" b="1" dirty="0">
                <a:solidFill>
                  <a:schemeClr val="bg1"/>
                </a:solidFill>
              </a:rPr>
              <a:t>We defeated the Pro Contention</a:t>
            </a:r>
          </a:p>
        </p:txBody>
      </p:sp>
      <p:pic>
        <p:nvPicPr>
          <p:cNvPr id="7" name="Picture 6">
            <a:extLst>
              <a:ext uri="{FF2B5EF4-FFF2-40B4-BE49-F238E27FC236}">
                <a16:creationId xmlns:a16="http://schemas.microsoft.com/office/drawing/2014/main" id="{27FEE415-2AF5-4AA6-B030-DD351F170E2A}"/>
              </a:ext>
            </a:extLst>
          </p:cNvPr>
          <p:cNvPicPr>
            <a:picLocks noChangeAspect="1"/>
          </p:cNvPicPr>
          <p:nvPr/>
        </p:nvPicPr>
        <p:blipFill>
          <a:blip r:embed="rId3"/>
          <a:stretch>
            <a:fillRect/>
          </a:stretch>
        </p:blipFill>
        <p:spPr>
          <a:xfrm>
            <a:off x="3892407" y="5016841"/>
            <a:ext cx="767389" cy="1204801"/>
          </a:xfrm>
          <a:prstGeom prst="rect">
            <a:avLst/>
          </a:prstGeom>
        </p:spPr>
      </p:pic>
      <p:pic>
        <p:nvPicPr>
          <p:cNvPr id="12" name="Picture 11">
            <a:extLst>
              <a:ext uri="{FF2B5EF4-FFF2-40B4-BE49-F238E27FC236}">
                <a16:creationId xmlns:a16="http://schemas.microsoft.com/office/drawing/2014/main" id="{2545769F-164E-43D8-9546-F1459F8025FA}"/>
              </a:ext>
            </a:extLst>
          </p:cNvPr>
          <p:cNvPicPr>
            <a:picLocks noChangeAspect="1"/>
          </p:cNvPicPr>
          <p:nvPr/>
        </p:nvPicPr>
        <p:blipFill>
          <a:blip r:embed="rId5"/>
          <a:stretch>
            <a:fillRect/>
          </a:stretch>
        </p:blipFill>
        <p:spPr>
          <a:xfrm>
            <a:off x="6995253" y="4948762"/>
            <a:ext cx="1075798" cy="1327750"/>
          </a:xfrm>
          <a:prstGeom prst="rect">
            <a:avLst/>
          </a:prstGeom>
        </p:spPr>
      </p:pic>
      <p:pic>
        <p:nvPicPr>
          <p:cNvPr id="13" name="Picture 12">
            <a:extLst>
              <a:ext uri="{FF2B5EF4-FFF2-40B4-BE49-F238E27FC236}">
                <a16:creationId xmlns:a16="http://schemas.microsoft.com/office/drawing/2014/main" id="{9E32A2B0-E04D-4B4D-BCCF-14C230CAEB6E}"/>
              </a:ext>
            </a:extLst>
          </p:cNvPr>
          <p:cNvPicPr>
            <a:picLocks noChangeAspect="1"/>
          </p:cNvPicPr>
          <p:nvPr/>
        </p:nvPicPr>
        <p:blipFill>
          <a:blip r:embed="rId6"/>
          <a:stretch>
            <a:fillRect/>
          </a:stretch>
        </p:blipFill>
        <p:spPr>
          <a:xfrm>
            <a:off x="5124945" y="4948762"/>
            <a:ext cx="1259379" cy="1259379"/>
          </a:xfrm>
          <a:prstGeom prst="rect">
            <a:avLst/>
          </a:prstGeom>
        </p:spPr>
      </p:pic>
    </p:spTree>
    <p:extLst>
      <p:ext uri="{BB962C8B-B14F-4D97-AF65-F5344CB8AC3E}">
        <p14:creationId xmlns:p14="http://schemas.microsoft.com/office/powerpoint/2010/main" val="38866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CF73D-DA13-4D2E-85C5-4827DEE3AD7F}"/>
              </a:ext>
            </a:extLst>
          </p:cNvPr>
          <p:cNvPicPr>
            <a:picLocks noChangeAspect="1"/>
          </p:cNvPicPr>
          <p:nvPr/>
        </p:nvPicPr>
        <p:blipFill rotWithShape="1">
          <a:blip r:embed="rId2"/>
          <a:srcRect r="28884"/>
          <a:stretch/>
        </p:blipFill>
        <p:spPr>
          <a:xfrm>
            <a:off x="347662" y="442912"/>
            <a:ext cx="8175851" cy="5972175"/>
          </a:xfrm>
          <a:prstGeom prst="rect">
            <a:avLst/>
          </a:prstGeom>
        </p:spPr>
      </p:pic>
      <p:sp>
        <p:nvSpPr>
          <p:cNvPr id="4" name="TextBox 3">
            <a:extLst>
              <a:ext uri="{FF2B5EF4-FFF2-40B4-BE49-F238E27FC236}">
                <a16:creationId xmlns:a16="http://schemas.microsoft.com/office/drawing/2014/main" id="{0BB4FBC4-A8E6-4CC6-B420-B7DA9B2E6EBF}"/>
              </a:ext>
            </a:extLst>
          </p:cNvPr>
          <p:cNvSpPr txBox="1"/>
          <p:nvPr/>
        </p:nvSpPr>
        <p:spPr>
          <a:xfrm>
            <a:off x="452304" y="555362"/>
            <a:ext cx="1508527" cy="830997"/>
          </a:xfrm>
          <a:prstGeom prst="rect">
            <a:avLst/>
          </a:prstGeom>
          <a:solidFill>
            <a:schemeClr val="tx1"/>
          </a:solidFill>
        </p:spPr>
        <p:txBody>
          <a:bodyPr wrap="square" rtlCol="0">
            <a:spAutoFit/>
          </a:bodyPr>
          <a:lstStyle/>
          <a:p>
            <a:r>
              <a:rPr lang="en-US" sz="2000" b="1" dirty="0">
                <a:solidFill>
                  <a:schemeClr val="bg1"/>
                </a:solidFill>
              </a:rPr>
              <a:t>1 Con Case</a:t>
            </a:r>
            <a:endParaRPr lang="en-US" sz="1400" b="1" dirty="0">
              <a:solidFill>
                <a:schemeClr val="bg1"/>
              </a:solidFill>
            </a:endParaRPr>
          </a:p>
          <a:p>
            <a:r>
              <a:rPr lang="en-US" sz="1400" b="1" dirty="0">
                <a:solidFill>
                  <a:schemeClr val="bg1"/>
                </a:solidFill>
              </a:rPr>
              <a:t>Con Contention</a:t>
            </a:r>
          </a:p>
          <a:p>
            <a:r>
              <a:rPr lang="en-US" sz="1400" b="1" dirty="0">
                <a:solidFill>
                  <a:schemeClr val="bg1"/>
                </a:solidFill>
              </a:rPr>
              <a:t>--</a:t>
            </a:r>
          </a:p>
        </p:txBody>
      </p:sp>
      <p:sp>
        <p:nvSpPr>
          <p:cNvPr id="9" name="TextBox 8">
            <a:extLst>
              <a:ext uri="{FF2B5EF4-FFF2-40B4-BE49-F238E27FC236}">
                <a16:creationId xmlns:a16="http://schemas.microsoft.com/office/drawing/2014/main" id="{3F19034E-D72F-4DAD-A368-E809E7228F79}"/>
              </a:ext>
            </a:extLst>
          </p:cNvPr>
          <p:cNvSpPr txBox="1"/>
          <p:nvPr/>
        </p:nvSpPr>
        <p:spPr>
          <a:xfrm>
            <a:off x="2094751" y="555361"/>
            <a:ext cx="1508527" cy="1138773"/>
          </a:xfrm>
          <a:prstGeom prst="rect">
            <a:avLst/>
          </a:prstGeom>
          <a:solidFill>
            <a:schemeClr val="tx1"/>
          </a:solidFill>
        </p:spPr>
        <p:txBody>
          <a:bodyPr wrap="square" rtlCol="0">
            <a:spAutoFit/>
          </a:bodyPr>
          <a:lstStyle/>
          <a:p>
            <a:r>
              <a:rPr lang="en-US" sz="2000" b="1" dirty="0">
                <a:solidFill>
                  <a:schemeClr val="bg1"/>
                </a:solidFill>
              </a:rPr>
              <a:t>2 Pro Rebuttal</a:t>
            </a:r>
            <a:endParaRPr lang="en-US" sz="1400" b="1" dirty="0">
              <a:solidFill>
                <a:schemeClr val="bg1"/>
              </a:solidFill>
            </a:endParaRPr>
          </a:p>
          <a:p>
            <a:r>
              <a:rPr lang="en-US" sz="1400" b="1" dirty="0">
                <a:solidFill>
                  <a:schemeClr val="bg1"/>
                </a:solidFill>
              </a:rPr>
              <a:t>Respond to Con Contention</a:t>
            </a:r>
          </a:p>
        </p:txBody>
      </p:sp>
      <p:sp>
        <p:nvSpPr>
          <p:cNvPr id="13" name="TextBox 12">
            <a:extLst>
              <a:ext uri="{FF2B5EF4-FFF2-40B4-BE49-F238E27FC236}">
                <a16:creationId xmlns:a16="http://schemas.microsoft.com/office/drawing/2014/main" id="{241F0C36-0232-4F9F-A3CE-E0B4EC2B6B11}"/>
              </a:ext>
            </a:extLst>
          </p:cNvPr>
          <p:cNvSpPr txBox="1"/>
          <p:nvPr/>
        </p:nvSpPr>
        <p:spPr>
          <a:xfrm>
            <a:off x="8899556" y="442912"/>
            <a:ext cx="2840140" cy="3170099"/>
          </a:xfrm>
          <a:prstGeom prst="rect">
            <a:avLst/>
          </a:prstGeom>
          <a:noFill/>
        </p:spPr>
        <p:txBody>
          <a:bodyPr wrap="square" rtlCol="0">
            <a:spAutoFit/>
          </a:bodyPr>
          <a:lstStyle/>
          <a:p>
            <a:r>
              <a:rPr lang="en-US" sz="3200" b="1" dirty="0"/>
              <a:t>Con Case </a:t>
            </a:r>
            <a:r>
              <a:rPr lang="en-US" sz="2400" b="1" dirty="0"/>
              <a:t>- Pro Responses Flowsheet</a:t>
            </a:r>
          </a:p>
          <a:p>
            <a:endParaRPr lang="en-US" sz="2400" b="1" dirty="0"/>
          </a:p>
          <a:p>
            <a:r>
              <a:rPr lang="en-US" sz="2400" b="1" dirty="0"/>
              <a:t>For Con Arguments</a:t>
            </a:r>
          </a:p>
          <a:p>
            <a:r>
              <a:rPr lang="en-US" sz="2400" b="1" dirty="0"/>
              <a:t>And</a:t>
            </a:r>
          </a:p>
          <a:p>
            <a:r>
              <a:rPr lang="en-US" sz="2400" b="1" dirty="0"/>
              <a:t>Pro Responses to the Con arguments</a:t>
            </a:r>
          </a:p>
        </p:txBody>
      </p:sp>
      <p:pic>
        <p:nvPicPr>
          <p:cNvPr id="3" name="Picture 2">
            <a:extLst>
              <a:ext uri="{FF2B5EF4-FFF2-40B4-BE49-F238E27FC236}">
                <a16:creationId xmlns:a16="http://schemas.microsoft.com/office/drawing/2014/main" id="{D7F43707-6DBB-4B4D-ADE1-26A674FC4B83}"/>
              </a:ext>
            </a:extLst>
          </p:cNvPr>
          <p:cNvPicPr>
            <a:picLocks noChangeAspect="1"/>
          </p:cNvPicPr>
          <p:nvPr/>
        </p:nvPicPr>
        <p:blipFill>
          <a:blip r:embed="rId3"/>
          <a:stretch>
            <a:fillRect/>
          </a:stretch>
        </p:blipFill>
        <p:spPr>
          <a:xfrm>
            <a:off x="401835" y="4831496"/>
            <a:ext cx="1046919" cy="1387380"/>
          </a:xfrm>
          <a:prstGeom prst="rect">
            <a:avLst/>
          </a:prstGeom>
        </p:spPr>
      </p:pic>
      <p:pic>
        <p:nvPicPr>
          <p:cNvPr id="6" name="Picture 5">
            <a:extLst>
              <a:ext uri="{FF2B5EF4-FFF2-40B4-BE49-F238E27FC236}">
                <a16:creationId xmlns:a16="http://schemas.microsoft.com/office/drawing/2014/main" id="{6DF1497F-6C6D-46D5-8EF0-ED3B6A10C5AA}"/>
              </a:ext>
            </a:extLst>
          </p:cNvPr>
          <p:cNvPicPr>
            <a:picLocks noChangeAspect="1"/>
          </p:cNvPicPr>
          <p:nvPr/>
        </p:nvPicPr>
        <p:blipFill>
          <a:blip r:embed="rId4"/>
          <a:stretch>
            <a:fillRect/>
          </a:stretch>
        </p:blipFill>
        <p:spPr>
          <a:xfrm>
            <a:off x="1824798" y="4938758"/>
            <a:ext cx="1391522" cy="1387380"/>
          </a:xfrm>
          <a:prstGeom prst="rect">
            <a:avLst/>
          </a:prstGeom>
        </p:spPr>
      </p:pic>
      <p:sp>
        <p:nvSpPr>
          <p:cNvPr id="8" name="TextBox 7">
            <a:extLst>
              <a:ext uri="{FF2B5EF4-FFF2-40B4-BE49-F238E27FC236}">
                <a16:creationId xmlns:a16="http://schemas.microsoft.com/office/drawing/2014/main" id="{9FA1D536-AF20-4FA0-9D9A-3BC3A012F866}"/>
              </a:ext>
            </a:extLst>
          </p:cNvPr>
          <p:cNvSpPr txBox="1"/>
          <p:nvPr/>
        </p:nvSpPr>
        <p:spPr>
          <a:xfrm>
            <a:off x="3707920" y="555361"/>
            <a:ext cx="1508527" cy="1138773"/>
          </a:xfrm>
          <a:prstGeom prst="rect">
            <a:avLst/>
          </a:prstGeom>
          <a:solidFill>
            <a:schemeClr val="tx1"/>
          </a:solidFill>
        </p:spPr>
        <p:txBody>
          <a:bodyPr wrap="square" rtlCol="0">
            <a:spAutoFit/>
          </a:bodyPr>
          <a:lstStyle/>
          <a:p>
            <a:r>
              <a:rPr lang="en-US" sz="2000" b="1" dirty="0">
                <a:solidFill>
                  <a:schemeClr val="bg1"/>
                </a:solidFill>
              </a:rPr>
              <a:t>1 Con Summary</a:t>
            </a:r>
            <a:endParaRPr lang="en-US" sz="1400" b="1" dirty="0">
              <a:solidFill>
                <a:schemeClr val="bg1"/>
              </a:solidFill>
            </a:endParaRPr>
          </a:p>
          <a:p>
            <a:r>
              <a:rPr lang="en-US" sz="1400" b="1" dirty="0">
                <a:solidFill>
                  <a:schemeClr val="bg1"/>
                </a:solidFill>
              </a:rPr>
              <a:t>Defend Con Contention</a:t>
            </a:r>
          </a:p>
        </p:txBody>
      </p:sp>
      <p:sp>
        <p:nvSpPr>
          <p:cNvPr id="10" name="TextBox 9">
            <a:extLst>
              <a:ext uri="{FF2B5EF4-FFF2-40B4-BE49-F238E27FC236}">
                <a16:creationId xmlns:a16="http://schemas.microsoft.com/office/drawing/2014/main" id="{2217E4B8-0326-4F8A-9AD1-08C79EB451AA}"/>
              </a:ext>
            </a:extLst>
          </p:cNvPr>
          <p:cNvSpPr txBox="1"/>
          <p:nvPr/>
        </p:nvSpPr>
        <p:spPr>
          <a:xfrm>
            <a:off x="5354343" y="555361"/>
            <a:ext cx="1621212" cy="1138773"/>
          </a:xfrm>
          <a:prstGeom prst="rect">
            <a:avLst/>
          </a:prstGeom>
          <a:solidFill>
            <a:schemeClr val="tx1"/>
          </a:solidFill>
        </p:spPr>
        <p:txBody>
          <a:bodyPr wrap="square" rtlCol="0">
            <a:spAutoFit/>
          </a:bodyPr>
          <a:lstStyle/>
          <a:p>
            <a:r>
              <a:rPr lang="en-US" sz="2000" b="1" dirty="0">
                <a:solidFill>
                  <a:schemeClr val="bg1"/>
                </a:solidFill>
              </a:rPr>
              <a:t>2 Pro Final Focus</a:t>
            </a:r>
            <a:endParaRPr lang="en-US" sz="1400" b="1" dirty="0">
              <a:solidFill>
                <a:schemeClr val="bg1"/>
              </a:solidFill>
            </a:endParaRPr>
          </a:p>
          <a:p>
            <a:r>
              <a:rPr lang="en-US" sz="1400" b="1" dirty="0">
                <a:solidFill>
                  <a:schemeClr val="bg1"/>
                </a:solidFill>
              </a:rPr>
              <a:t>We defeated the Con Contention</a:t>
            </a:r>
          </a:p>
        </p:txBody>
      </p:sp>
      <p:sp>
        <p:nvSpPr>
          <p:cNvPr id="11" name="TextBox 10">
            <a:extLst>
              <a:ext uri="{FF2B5EF4-FFF2-40B4-BE49-F238E27FC236}">
                <a16:creationId xmlns:a16="http://schemas.microsoft.com/office/drawing/2014/main" id="{41AC1BCE-98AA-43A3-B2F9-D92AC68A961F}"/>
              </a:ext>
            </a:extLst>
          </p:cNvPr>
          <p:cNvSpPr txBox="1"/>
          <p:nvPr/>
        </p:nvSpPr>
        <p:spPr>
          <a:xfrm>
            <a:off x="6938928" y="542488"/>
            <a:ext cx="1508527" cy="1138773"/>
          </a:xfrm>
          <a:prstGeom prst="rect">
            <a:avLst/>
          </a:prstGeom>
          <a:solidFill>
            <a:schemeClr val="tx1"/>
          </a:solidFill>
        </p:spPr>
        <p:txBody>
          <a:bodyPr wrap="square" rtlCol="0">
            <a:spAutoFit/>
          </a:bodyPr>
          <a:lstStyle/>
          <a:p>
            <a:r>
              <a:rPr lang="en-US" sz="2000" b="1" dirty="0">
                <a:solidFill>
                  <a:schemeClr val="bg1"/>
                </a:solidFill>
              </a:rPr>
              <a:t>2 Con Final Focus</a:t>
            </a:r>
            <a:endParaRPr lang="en-US" sz="1400" b="1" dirty="0">
              <a:solidFill>
                <a:schemeClr val="bg1"/>
              </a:solidFill>
            </a:endParaRPr>
          </a:p>
          <a:p>
            <a:r>
              <a:rPr lang="en-US" sz="1400" b="1" dirty="0">
                <a:solidFill>
                  <a:schemeClr val="bg1"/>
                </a:solidFill>
              </a:rPr>
              <a:t>We won the Con Contention</a:t>
            </a:r>
          </a:p>
        </p:txBody>
      </p:sp>
      <p:pic>
        <p:nvPicPr>
          <p:cNvPr id="5" name="Picture 4">
            <a:extLst>
              <a:ext uri="{FF2B5EF4-FFF2-40B4-BE49-F238E27FC236}">
                <a16:creationId xmlns:a16="http://schemas.microsoft.com/office/drawing/2014/main" id="{39AAEEFE-1B1D-4039-8F9E-C44E1AF8D2F8}"/>
              </a:ext>
            </a:extLst>
          </p:cNvPr>
          <p:cNvPicPr>
            <a:picLocks noChangeAspect="1"/>
          </p:cNvPicPr>
          <p:nvPr/>
        </p:nvPicPr>
        <p:blipFill>
          <a:blip r:embed="rId5"/>
          <a:stretch>
            <a:fillRect/>
          </a:stretch>
        </p:blipFill>
        <p:spPr>
          <a:xfrm>
            <a:off x="3686220" y="4851435"/>
            <a:ext cx="1046919" cy="1387380"/>
          </a:xfrm>
          <a:prstGeom prst="rect">
            <a:avLst/>
          </a:prstGeom>
        </p:spPr>
      </p:pic>
      <p:pic>
        <p:nvPicPr>
          <p:cNvPr id="7" name="Picture 6">
            <a:extLst>
              <a:ext uri="{FF2B5EF4-FFF2-40B4-BE49-F238E27FC236}">
                <a16:creationId xmlns:a16="http://schemas.microsoft.com/office/drawing/2014/main" id="{EB9A65A6-ADB5-4FE7-9303-C00E2D9989E5}"/>
              </a:ext>
            </a:extLst>
          </p:cNvPr>
          <p:cNvPicPr>
            <a:picLocks noChangeAspect="1"/>
          </p:cNvPicPr>
          <p:nvPr/>
        </p:nvPicPr>
        <p:blipFill>
          <a:blip r:embed="rId6"/>
          <a:stretch>
            <a:fillRect/>
          </a:stretch>
        </p:blipFill>
        <p:spPr>
          <a:xfrm>
            <a:off x="5071784" y="4858930"/>
            <a:ext cx="1391522" cy="1387380"/>
          </a:xfrm>
          <a:prstGeom prst="rect">
            <a:avLst/>
          </a:prstGeom>
        </p:spPr>
      </p:pic>
      <p:pic>
        <p:nvPicPr>
          <p:cNvPr id="12" name="Picture 11">
            <a:extLst>
              <a:ext uri="{FF2B5EF4-FFF2-40B4-BE49-F238E27FC236}">
                <a16:creationId xmlns:a16="http://schemas.microsoft.com/office/drawing/2014/main" id="{2F4DD5D6-0A80-4793-BC4F-DBD05CEDB64C}"/>
              </a:ext>
            </a:extLst>
          </p:cNvPr>
          <p:cNvPicPr>
            <a:picLocks noChangeAspect="1"/>
          </p:cNvPicPr>
          <p:nvPr/>
        </p:nvPicPr>
        <p:blipFill>
          <a:blip r:embed="rId7"/>
          <a:stretch>
            <a:fillRect/>
          </a:stretch>
        </p:blipFill>
        <p:spPr>
          <a:xfrm>
            <a:off x="6970607" y="4761470"/>
            <a:ext cx="1177829" cy="1453677"/>
          </a:xfrm>
          <a:prstGeom prst="rect">
            <a:avLst/>
          </a:prstGeom>
        </p:spPr>
      </p:pic>
    </p:spTree>
    <p:extLst>
      <p:ext uri="{BB962C8B-B14F-4D97-AF65-F5344CB8AC3E}">
        <p14:creationId xmlns:p14="http://schemas.microsoft.com/office/powerpoint/2010/main" val="68172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7037FB-16AC-48F3-A19B-5E1FA92A39F8}"/>
              </a:ext>
            </a:extLst>
          </p:cNvPr>
          <p:cNvPicPr>
            <a:picLocks noChangeAspect="1"/>
          </p:cNvPicPr>
          <p:nvPr/>
        </p:nvPicPr>
        <p:blipFill>
          <a:blip r:embed="rId2"/>
          <a:stretch>
            <a:fillRect/>
          </a:stretch>
        </p:blipFill>
        <p:spPr>
          <a:xfrm>
            <a:off x="124865" y="1590261"/>
            <a:ext cx="5839765" cy="4273826"/>
          </a:xfrm>
          <a:prstGeom prst="rect">
            <a:avLst/>
          </a:prstGeom>
        </p:spPr>
      </p:pic>
      <p:pic>
        <p:nvPicPr>
          <p:cNvPr id="3" name="Picture 2">
            <a:extLst>
              <a:ext uri="{FF2B5EF4-FFF2-40B4-BE49-F238E27FC236}">
                <a16:creationId xmlns:a16="http://schemas.microsoft.com/office/drawing/2014/main" id="{FA6974D1-BC08-4B27-B359-EB724EC56793}"/>
              </a:ext>
            </a:extLst>
          </p:cNvPr>
          <p:cNvPicPr>
            <a:picLocks noChangeAspect="1"/>
          </p:cNvPicPr>
          <p:nvPr/>
        </p:nvPicPr>
        <p:blipFill>
          <a:blip r:embed="rId3"/>
          <a:stretch>
            <a:fillRect/>
          </a:stretch>
        </p:blipFill>
        <p:spPr>
          <a:xfrm>
            <a:off x="6227372" y="1641944"/>
            <a:ext cx="5698140" cy="4170459"/>
          </a:xfrm>
          <a:prstGeom prst="rect">
            <a:avLst/>
          </a:prstGeom>
        </p:spPr>
      </p:pic>
      <p:sp>
        <p:nvSpPr>
          <p:cNvPr id="4" name="TextBox 3">
            <a:extLst>
              <a:ext uri="{FF2B5EF4-FFF2-40B4-BE49-F238E27FC236}">
                <a16:creationId xmlns:a16="http://schemas.microsoft.com/office/drawing/2014/main" id="{D7CC3243-3F0A-4EF3-9F2E-1E91B38B7CD3}"/>
              </a:ext>
            </a:extLst>
          </p:cNvPr>
          <p:cNvSpPr txBox="1"/>
          <p:nvPr/>
        </p:nvSpPr>
        <p:spPr>
          <a:xfrm>
            <a:off x="1296062" y="960120"/>
            <a:ext cx="3193888" cy="523220"/>
          </a:xfrm>
          <a:prstGeom prst="rect">
            <a:avLst/>
          </a:prstGeom>
          <a:noFill/>
        </p:spPr>
        <p:txBody>
          <a:bodyPr wrap="none" rtlCol="0">
            <a:spAutoFit/>
          </a:bodyPr>
          <a:lstStyle/>
          <a:p>
            <a:r>
              <a:rPr lang="en-US" sz="2800" b="1" dirty="0"/>
              <a:t>Pro Case Flowsheet</a:t>
            </a:r>
          </a:p>
        </p:txBody>
      </p:sp>
      <p:sp>
        <p:nvSpPr>
          <p:cNvPr id="5" name="TextBox 4">
            <a:extLst>
              <a:ext uri="{FF2B5EF4-FFF2-40B4-BE49-F238E27FC236}">
                <a16:creationId xmlns:a16="http://schemas.microsoft.com/office/drawing/2014/main" id="{5C8811F3-B765-4FA2-87B3-216061EE7DC5}"/>
              </a:ext>
            </a:extLst>
          </p:cNvPr>
          <p:cNvSpPr txBox="1"/>
          <p:nvPr/>
        </p:nvSpPr>
        <p:spPr>
          <a:xfrm>
            <a:off x="7348329" y="1012226"/>
            <a:ext cx="3261214" cy="523220"/>
          </a:xfrm>
          <a:prstGeom prst="rect">
            <a:avLst/>
          </a:prstGeom>
          <a:noFill/>
        </p:spPr>
        <p:txBody>
          <a:bodyPr wrap="none" rtlCol="0">
            <a:spAutoFit/>
          </a:bodyPr>
          <a:lstStyle/>
          <a:p>
            <a:r>
              <a:rPr lang="en-US" sz="2800" b="1" dirty="0"/>
              <a:t>Con Case Flowsheet</a:t>
            </a:r>
          </a:p>
        </p:txBody>
      </p:sp>
      <p:sp>
        <p:nvSpPr>
          <p:cNvPr id="6" name="TextBox 5">
            <a:extLst>
              <a:ext uri="{FF2B5EF4-FFF2-40B4-BE49-F238E27FC236}">
                <a16:creationId xmlns:a16="http://schemas.microsoft.com/office/drawing/2014/main" id="{4B1B3CF8-E7FE-4579-A66A-411646898C56}"/>
              </a:ext>
            </a:extLst>
          </p:cNvPr>
          <p:cNvSpPr txBox="1"/>
          <p:nvPr/>
        </p:nvSpPr>
        <p:spPr>
          <a:xfrm>
            <a:off x="3808675" y="230588"/>
            <a:ext cx="4683318" cy="523220"/>
          </a:xfrm>
          <a:prstGeom prst="rect">
            <a:avLst/>
          </a:prstGeom>
          <a:solidFill>
            <a:srgbClr val="0070C0"/>
          </a:solidFill>
        </p:spPr>
        <p:txBody>
          <a:bodyPr wrap="square" rtlCol="0">
            <a:spAutoFit/>
          </a:bodyPr>
          <a:lstStyle/>
          <a:p>
            <a:r>
              <a:rPr lang="en-US" sz="2800" b="1" dirty="0"/>
              <a:t>SET UP YOUR FLOWSHEET!</a:t>
            </a:r>
          </a:p>
        </p:txBody>
      </p:sp>
    </p:spTree>
    <p:extLst>
      <p:ext uri="{BB962C8B-B14F-4D97-AF65-F5344CB8AC3E}">
        <p14:creationId xmlns:p14="http://schemas.microsoft.com/office/powerpoint/2010/main" val="42084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WE WANT YOU TO DEBATE!</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1474533" cy="366254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WE WANT YOU TO ATTEND THE SUN. APRIL 3 TOURNAMENT AT SEATTLE UNIVERSITY</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You’ll debate other middle schoolers</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Meet some great people</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Really improve your speaking and debating!</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714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E69-FE3F-4609-AAFB-59BC105C30E2}"/>
              </a:ext>
            </a:extLst>
          </p:cNvPr>
          <p:cNvSpPr>
            <a:spLocks noGrp="1"/>
          </p:cNvSpPr>
          <p:nvPr>
            <p:ph type="title"/>
          </p:nvPr>
        </p:nvSpPr>
        <p:spPr/>
        <p:txBody>
          <a:bodyPr/>
          <a:lstStyle/>
          <a:p>
            <a:r>
              <a:rPr lang="en-US" b="1" dirty="0"/>
              <a:t>Create temporary teams</a:t>
            </a:r>
          </a:p>
        </p:txBody>
      </p:sp>
      <p:sp>
        <p:nvSpPr>
          <p:cNvPr id="3" name="Content Placeholder 2">
            <a:extLst>
              <a:ext uri="{FF2B5EF4-FFF2-40B4-BE49-F238E27FC236}">
                <a16:creationId xmlns:a16="http://schemas.microsoft.com/office/drawing/2014/main" id="{6466BD22-48E6-41BC-B5A8-9B155E32B837}"/>
              </a:ext>
            </a:extLst>
          </p:cNvPr>
          <p:cNvSpPr>
            <a:spLocks noGrp="1"/>
          </p:cNvSpPr>
          <p:nvPr>
            <p:ph idx="1"/>
          </p:nvPr>
        </p:nvSpPr>
        <p:spPr/>
        <p:txBody>
          <a:bodyPr>
            <a:normAutofit/>
          </a:bodyPr>
          <a:lstStyle/>
          <a:p>
            <a:r>
              <a:rPr lang="en-US" sz="3200" dirty="0"/>
              <a:t>Teams of 2 (can have 3 if needed temporarily).</a:t>
            </a:r>
          </a:p>
        </p:txBody>
      </p:sp>
    </p:spTree>
    <p:extLst>
      <p:ext uri="{BB962C8B-B14F-4D97-AF65-F5344CB8AC3E}">
        <p14:creationId xmlns:p14="http://schemas.microsoft.com/office/powerpoint/2010/main" val="6273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Begin a one contention </a:t>
            </a:r>
            <a:br>
              <a:rPr lang="en-US" b="1" dirty="0"/>
            </a:br>
            <a:r>
              <a:rPr lang="en-US" b="1" dirty="0"/>
              <a:t>Public Forum debate</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815546" y="2011680"/>
            <a:ext cx="11164250" cy="4206240"/>
          </a:xfrm>
        </p:spPr>
        <p:txBody>
          <a:bodyPr>
            <a:normAutofit/>
          </a:bodyPr>
          <a:lstStyle/>
          <a:p>
            <a:r>
              <a:rPr lang="en-US" sz="3200" b="1" dirty="0"/>
              <a:t>Get the Scripts from the Climb Afterschool Web Page</a:t>
            </a:r>
          </a:p>
          <a:p>
            <a:r>
              <a:rPr lang="en-US" sz="3200" b="1"/>
              <a:t>Use them during the Debate</a:t>
            </a:r>
          </a:p>
          <a:p>
            <a:r>
              <a:rPr lang="en-US" sz="3200" b="1"/>
              <a:t>2 </a:t>
            </a:r>
            <a:r>
              <a:rPr lang="en-US" sz="3200" b="1" dirty="0"/>
              <a:t>minute cases and 2 minute rebuttals</a:t>
            </a:r>
          </a:p>
          <a:p>
            <a:r>
              <a:rPr lang="en-US" sz="3200" b="1" dirty="0"/>
              <a:t>1.5 minute summaries and final focuses</a:t>
            </a:r>
          </a:p>
          <a:p>
            <a:r>
              <a:rPr lang="en-US" sz="3200" b="1" dirty="0"/>
              <a:t>1.5 minute crossfires.</a:t>
            </a:r>
            <a:endParaRPr lang="en-US" sz="4000" b="1" dirty="0"/>
          </a:p>
        </p:txBody>
      </p:sp>
    </p:spTree>
    <p:extLst>
      <p:ext uri="{BB962C8B-B14F-4D97-AF65-F5344CB8AC3E}">
        <p14:creationId xmlns:p14="http://schemas.microsoft.com/office/powerpoint/2010/main" val="292573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You will be doing </a:t>
            </a:r>
            <a:br>
              <a:rPr lang="en-US" b="1" dirty="0"/>
            </a:br>
            <a:r>
              <a:rPr lang="en-US" b="1" dirty="0"/>
              <a:t>public forum debate</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normAutofit/>
          </a:bodyPr>
          <a:lstStyle/>
          <a:p>
            <a:r>
              <a:rPr lang="en-US" sz="3200" b="1" dirty="0"/>
              <a:t>This debate format is used throughout the United States</a:t>
            </a:r>
          </a:p>
          <a:p>
            <a:r>
              <a:rPr lang="en-US" sz="3200" b="1" dirty="0"/>
              <a:t>It focuses on well researched arguments</a:t>
            </a:r>
          </a:p>
          <a:p>
            <a:r>
              <a:rPr lang="en-US" sz="3200" b="1" dirty="0"/>
              <a:t>And . . . </a:t>
            </a:r>
          </a:p>
        </p:txBody>
      </p:sp>
    </p:spTree>
    <p:extLst>
      <p:ext uri="{BB962C8B-B14F-4D97-AF65-F5344CB8AC3E}">
        <p14:creationId xmlns:p14="http://schemas.microsoft.com/office/powerpoint/2010/main" val="343392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Public forum debate is similar</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a:bodyPr>
          <a:lstStyle/>
          <a:p>
            <a:r>
              <a:rPr lang="en-US" sz="3200" b="1" dirty="0"/>
              <a:t>Sides in a Debate? Pro and Con</a:t>
            </a:r>
          </a:p>
          <a:p>
            <a:r>
              <a:rPr lang="en-US" sz="3200" b="1" dirty="0"/>
              <a:t>Flowing? Yes</a:t>
            </a:r>
          </a:p>
          <a:p>
            <a:r>
              <a:rPr lang="en-US" sz="3200" b="1" dirty="0"/>
              <a:t>Contentions? Yes</a:t>
            </a:r>
          </a:p>
          <a:p>
            <a:r>
              <a:rPr lang="en-US" sz="3200" b="1" dirty="0"/>
              <a:t>Weighing? Yes</a:t>
            </a:r>
          </a:p>
          <a:p>
            <a:r>
              <a:rPr lang="en-US" sz="3200" b="1" dirty="0"/>
              <a:t>So . . . </a:t>
            </a:r>
          </a:p>
        </p:txBody>
      </p:sp>
    </p:spTree>
    <p:extLst>
      <p:ext uri="{BB962C8B-B14F-4D97-AF65-F5344CB8AC3E}">
        <p14:creationId xmlns:p14="http://schemas.microsoft.com/office/powerpoint/2010/main" val="15920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What is different about </a:t>
            </a:r>
            <a:br>
              <a:rPr lang="en-US" b="1" dirty="0"/>
            </a:br>
            <a:r>
              <a:rPr lang="en-US" b="1" dirty="0"/>
              <a:t>PUBLIC FORUM DEBATE?</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a:bodyPr>
          <a:lstStyle/>
          <a:p>
            <a:r>
              <a:rPr lang="en-US" sz="3200" b="1" dirty="0"/>
              <a:t>1. Teams of 2</a:t>
            </a:r>
          </a:p>
          <a:p>
            <a:r>
              <a:rPr lang="en-US" sz="3200" b="1" dirty="0"/>
              <a:t>2. Speaking Order is different</a:t>
            </a:r>
          </a:p>
          <a:p>
            <a:r>
              <a:rPr lang="en-US" sz="3200" b="1" dirty="0"/>
              <a:t>3. Debate Arguments—no more AREI</a:t>
            </a:r>
          </a:p>
          <a:p>
            <a:r>
              <a:rPr lang="en-US" sz="3200" b="1" dirty="0"/>
              <a:t>4. The Topic</a:t>
            </a:r>
          </a:p>
          <a:p>
            <a:r>
              <a:rPr lang="en-US" sz="3200" b="1" dirty="0"/>
              <a:t>5. Crossfire instead of POIs.</a:t>
            </a:r>
          </a:p>
        </p:txBody>
      </p:sp>
    </p:spTree>
    <p:extLst>
      <p:ext uri="{BB962C8B-B14F-4D97-AF65-F5344CB8AC3E}">
        <p14:creationId xmlns:p14="http://schemas.microsoft.com/office/powerpoint/2010/main" val="37855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1. Two person teams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a:bodyPr>
          <a:lstStyle/>
          <a:p>
            <a:r>
              <a:rPr lang="en-US" sz="3200" b="1" dirty="0"/>
              <a:t>You will be in teams of 2 students</a:t>
            </a:r>
          </a:p>
          <a:p>
            <a:r>
              <a:rPr lang="en-US" sz="3200" b="1" dirty="0"/>
              <a:t>Each student gives 2 speeches.</a:t>
            </a:r>
          </a:p>
        </p:txBody>
      </p:sp>
      <p:pic>
        <p:nvPicPr>
          <p:cNvPr id="4" name="Picture 3">
            <a:extLst>
              <a:ext uri="{FF2B5EF4-FFF2-40B4-BE49-F238E27FC236}">
                <a16:creationId xmlns:a16="http://schemas.microsoft.com/office/drawing/2014/main" id="{7FFC60CC-67AD-4C97-93E2-A39B58E5C2FD}"/>
              </a:ext>
            </a:extLst>
          </p:cNvPr>
          <p:cNvPicPr>
            <a:picLocks noChangeAspect="1"/>
          </p:cNvPicPr>
          <p:nvPr/>
        </p:nvPicPr>
        <p:blipFill>
          <a:blip r:embed="rId2"/>
          <a:stretch>
            <a:fillRect/>
          </a:stretch>
        </p:blipFill>
        <p:spPr>
          <a:xfrm>
            <a:off x="8699285" y="2091510"/>
            <a:ext cx="3174673" cy="3821152"/>
          </a:xfrm>
          <a:prstGeom prst="rect">
            <a:avLst/>
          </a:prstGeom>
        </p:spPr>
      </p:pic>
    </p:spTree>
    <p:extLst>
      <p:ext uri="{BB962C8B-B14F-4D97-AF65-F5344CB8AC3E}">
        <p14:creationId xmlns:p14="http://schemas.microsoft.com/office/powerpoint/2010/main" val="21079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2. Public forum speaking order</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79"/>
            <a:ext cx="10387719" cy="4650377"/>
          </a:xfrm>
        </p:spPr>
        <p:txBody>
          <a:bodyPr>
            <a:normAutofit fontScale="77500" lnSpcReduction="20000"/>
          </a:bodyPr>
          <a:lstStyle/>
          <a:p>
            <a:r>
              <a:rPr lang="en-US" sz="2800" b="1" dirty="0"/>
              <a:t>1 Pro Case: Present Pro Contentions</a:t>
            </a:r>
          </a:p>
          <a:p>
            <a:r>
              <a:rPr lang="en-US" sz="2800" b="1" dirty="0"/>
              <a:t>1 Con Case: Present Con Contentions</a:t>
            </a:r>
          </a:p>
          <a:p>
            <a:r>
              <a:rPr lang="en-US" sz="2800" b="1" dirty="0">
                <a:solidFill>
                  <a:schemeClr val="accent1">
                    <a:lumMod val="20000"/>
                    <a:lumOff val="80000"/>
                  </a:schemeClr>
                </a:solidFill>
              </a:rPr>
              <a:t>Crossfire between 1s</a:t>
            </a:r>
          </a:p>
          <a:p>
            <a:r>
              <a:rPr lang="en-US" sz="2800" b="1" dirty="0"/>
              <a:t>2 Pro Rebuttal: Respond to Con Case Contentions</a:t>
            </a:r>
          </a:p>
          <a:p>
            <a:r>
              <a:rPr lang="en-US" sz="2800" b="1" dirty="0"/>
              <a:t>2 Con Rebuttal: Respond to Pro Case Contentions</a:t>
            </a:r>
          </a:p>
          <a:p>
            <a:r>
              <a:rPr lang="en-US" sz="2800" b="1" dirty="0">
                <a:solidFill>
                  <a:schemeClr val="accent1">
                    <a:lumMod val="20000"/>
                    <a:lumOff val="80000"/>
                  </a:schemeClr>
                </a:solidFill>
              </a:rPr>
              <a:t>Crossfire between 2s</a:t>
            </a:r>
          </a:p>
          <a:p>
            <a:r>
              <a:rPr lang="en-US" sz="2800" b="1" dirty="0"/>
              <a:t>1 Pro Summary: Defend Pro Case</a:t>
            </a:r>
          </a:p>
          <a:p>
            <a:r>
              <a:rPr lang="en-US" sz="2800" b="1" dirty="0"/>
              <a:t>1 Con Summary: Defend Con Case</a:t>
            </a:r>
          </a:p>
          <a:p>
            <a:r>
              <a:rPr lang="en-US" sz="2800" b="1" dirty="0">
                <a:solidFill>
                  <a:schemeClr val="accent1">
                    <a:lumMod val="20000"/>
                    <a:lumOff val="80000"/>
                  </a:schemeClr>
                </a:solidFill>
              </a:rPr>
              <a:t>Grand Crossfire for all debaters</a:t>
            </a:r>
          </a:p>
          <a:p>
            <a:r>
              <a:rPr lang="en-US" sz="2800" b="1" dirty="0"/>
              <a:t>2 Pro Final Focus: We win pro and con contentions and weigh the </a:t>
            </a:r>
            <a:r>
              <a:rPr lang="en-US" sz="2800" b="1" dirty="0" err="1"/>
              <a:t>args</a:t>
            </a:r>
            <a:endParaRPr lang="en-US" sz="2800" b="1" dirty="0"/>
          </a:p>
          <a:p>
            <a:r>
              <a:rPr lang="en-US" sz="2800" b="1" dirty="0"/>
              <a:t>2 Con Final Focus: We win pro and con contentions and weigh the </a:t>
            </a:r>
            <a:r>
              <a:rPr lang="en-US" sz="2800" b="1" dirty="0" err="1"/>
              <a:t>args</a:t>
            </a:r>
            <a:endParaRPr lang="en-US" sz="2800" b="1" dirty="0"/>
          </a:p>
        </p:txBody>
      </p:sp>
      <p:sp>
        <p:nvSpPr>
          <p:cNvPr id="4" name="TextBox 3">
            <a:extLst>
              <a:ext uri="{FF2B5EF4-FFF2-40B4-BE49-F238E27FC236}">
                <a16:creationId xmlns:a16="http://schemas.microsoft.com/office/drawing/2014/main" id="{60911089-D780-4C37-A8BE-3B949930D3B8}"/>
              </a:ext>
            </a:extLst>
          </p:cNvPr>
          <p:cNvSpPr txBox="1"/>
          <p:nvPr/>
        </p:nvSpPr>
        <p:spPr>
          <a:xfrm>
            <a:off x="9310977" y="2886323"/>
            <a:ext cx="2417197" cy="1384995"/>
          </a:xfrm>
          <a:prstGeom prst="rect">
            <a:avLst/>
          </a:prstGeom>
          <a:noFill/>
        </p:spPr>
        <p:txBody>
          <a:bodyPr wrap="square" rtlCol="0">
            <a:spAutoFit/>
          </a:bodyPr>
          <a:lstStyle/>
          <a:p>
            <a:r>
              <a:rPr lang="en-US" sz="2800" b="1" dirty="0"/>
              <a:t>Yes—each speaker gives two speeches!</a:t>
            </a:r>
          </a:p>
        </p:txBody>
      </p:sp>
    </p:spTree>
    <p:extLst>
      <p:ext uri="{BB962C8B-B14F-4D97-AF65-F5344CB8AC3E}">
        <p14:creationId xmlns:p14="http://schemas.microsoft.com/office/powerpoint/2010/main" val="40707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3. Public forum arguments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a:bodyPr>
          <a:lstStyle/>
          <a:p>
            <a:r>
              <a:rPr lang="en-US" sz="3200" b="1" dirty="0"/>
              <a:t>AREI is still used but it isn’t called that</a:t>
            </a:r>
          </a:p>
          <a:p>
            <a:r>
              <a:rPr lang="en-US" sz="3200" b="1" dirty="0"/>
              <a:t>Two kinds of Public Forum Arguments</a:t>
            </a:r>
          </a:p>
          <a:p>
            <a:r>
              <a:rPr lang="en-US" sz="3200" b="1" dirty="0"/>
              <a:t>Documented Arguments </a:t>
            </a:r>
            <a:br>
              <a:rPr lang="en-US" sz="3200" b="1" dirty="0"/>
            </a:br>
            <a:r>
              <a:rPr lang="en-US" sz="2400" b="1" dirty="0"/>
              <a:t>(used mostly in the speeches in the first half of the debate)</a:t>
            </a:r>
          </a:p>
          <a:p>
            <a:r>
              <a:rPr lang="en-US" sz="3200" b="1" dirty="0"/>
              <a:t>Analysis Arguments </a:t>
            </a:r>
            <a:br>
              <a:rPr lang="en-US" sz="3200" b="1" dirty="0"/>
            </a:br>
            <a:r>
              <a:rPr lang="en-US" sz="2400" b="1" dirty="0"/>
              <a:t>(used mostly in the speeches in the second half of the debate)</a:t>
            </a:r>
          </a:p>
        </p:txBody>
      </p:sp>
    </p:spTree>
    <p:extLst>
      <p:ext uri="{BB962C8B-B14F-4D97-AF65-F5344CB8AC3E}">
        <p14:creationId xmlns:p14="http://schemas.microsoft.com/office/powerpoint/2010/main" val="9940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Documented Arguments in public forum debate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3200" b="1" dirty="0"/>
              <a:t>Tag</a:t>
            </a:r>
            <a:r>
              <a:rPr lang="en-US" sz="2800" b="1" dirty="0"/>
              <a:t> </a:t>
            </a:r>
            <a:r>
              <a:rPr lang="en-US" sz="2400" b="1" dirty="0"/>
              <a:t>(Claim)</a:t>
            </a:r>
          </a:p>
          <a:p>
            <a:r>
              <a:rPr lang="en-US" sz="3200" b="1" dirty="0"/>
              <a:t>Source</a:t>
            </a:r>
            <a:r>
              <a:rPr lang="en-US" sz="2800" b="1" dirty="0"/>
              <a:t> </a:t>
            </a:r>
            <a:r>
              <a:rPr lang="en-US" sz="2400" b="1" dirty="0"/>
              <a:t>(Citation)</a:t>
            </a:r>
          </a:p>
          <a:p>
            <a:br>
              <a:rPr lang="en-US" sz="2800" b="1" dirty="0"/>
            </a:br>
            <a:r>
              <a:rPr lang="en-US" sz="3200" b="1" dirty="0"/>
              <a:t>Evidence</a:t>
            </a:r>
            <a:r>
              <a:rPr lang="en-US" sz="2800" b="1" dirty="0"/>
              <a:t> </a:t>
            </a:r>
            <a:r>
              <a:rPr lang="en-US" sz="2400" b="1" dirty="0"/>
              <a:t>(Quotation)</a:t>
            </a:r>
          </a:p>
          <a:p>
            <a:br>
              <a:rPr lang="en-US" sz="2800" b="1" dirty="0"/>
            </a:br>
            <a:r>
              <a:rPr lang="en-US" sz="3200" b="1" dirty="0"/>
              <a:t>Importance</a:t>
            </a:r>
            <a:r>
              <a:rPr lang="en-US" sz="2800" b="1" dirty="0"/>
              <a:t> </a:t>
            </a:r>
            <a:r>
              <a:rPr lang="en-US" sz="2400" b="1" dirty="0"/>
              <a:t>(Impact)</a:t>
            </a:r>
            <a:endParaRPr lang="en-US" sz="2800" b="1" dirty="0"/>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80"/>
            <a:ext cx="7965130"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400" dirty="0"/>
              <a:t>Student don’t forget lessons with Year Round Schools</a:t>
            </a:r>
          </a:p>
          <a:p>
            <a:r>
              <a:rPr lang="en-US" sz="2400" dirty="0"/>
              <a:t>Grace Chen, educator and researcher, April 06, 2018</a:t>
            </a:r>
          </a:p>
          <a:p>
            <a:r>
              <a:rPr lang="en-US" sz="2400" dirty="0"/>
              <a:t>Students forget knowledge and skills they acquired during the previous academic year. Several studies support this notion, as children show losses in math and language arts knowledge over the long summer break.  . . . (Y)ear-round school increases retention rates, as students in year-round schools have demonstrated higher scores on some standardized tests.</a:t>
            </a:r>
          </a:p>
          <a:p>
            <a:r>
              <a:rPr lang="en-US" sz="2400" dirty="0"/>
              <a:t>So, year round school helps learning.</a:t>
            </a:r>
          </a:p>
        </p:txBody>
      </p:sp>
    </p:spTree>
    <p:extLst>
      <p:ext uri="{BB962C8B-B14F-4D97-AF65-F5344CB8AC3E}">
        <p14:creationId xmlns:p14="http://schemas.microsoft.com/office/powerpoint/2010/main" val="23578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653</TotalTime>
  <Words>1135</Words>
  <Application>Microsoft Office PowerPoint</Application>
  <PresentationFormat>Widescreen</PresentationFormat>
  <Paragraphs>174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Corbel</vt:lpstr>
      <vt:lpstr>Tahoma</vt:lpstr>
      <vt:lpstr>Verdana</vt:lpstr>
      <vt:lpstr>Wingdings</vt:lpstr>
      <vt:lpstr>Banded</vt:lpstr>
      <vt:lpstr>Let’s debate!</vt:lpstr>
      <vt:lpstr>WE ARE STILL A TEAM!</vt:lpstr>
      <vt:lpstr>You will be doing  public forum debate</vt:lpstr>
      <vt:lpstr>Public forum debate is similar</vt:lpstr>
      <vt:lpstr>What is different about  PUBLIC FORUM DEBATE?</vt:lpstr>
      <vt:lpstr>1. Two person teams</vt:lpstr>
      <vt:lpstr>2. Public forum speaking order</vt:lpstr>
      <vt:lpstr>3. Public forum arguments</vt:lpstr>
      <vt:lpstr>Documented Arguments in public forum debate</vt:lpstr>
      <vt:lpstr>TRY IT!</vt:lpstr>
      <vt:lpstr>TRY IT!</vt:lpstr>
      <vt:lpstr>Analysis Arguments in public forum debate</vt:lpstr>
      <vt:lpstr>4. The topic</vt:lpstr>
      <vt:lpstr>5. crossfire</vt:lpstr>
      <vt:lpstr>PowerPoint Presentation</vt:lpstr>
      <vt:lpstr>You need CONTENTIONS</vt:lpstr>
      <vt:lpstr>pro CONTENTIONS</vt:lpstr>
      <vt:lpstr>con CONTENTIONS</vt:lpstr>
      <vt:lpstr>Check out the evidence packet</vt:lpstr>
      <vt:lpstr>You need rebuttals</vt:lpstr>
      <vt:lpstr>FLOWSHEETS</vt:lpstr>
      <vt:lpstr>You flow . . . </vt:lpstr>
      <vt:lpstr>PowerPoint Presentation</vt:lpstr>
      <vt:lpstr>PowerPoint Presentation</vt:lpstr>
      <vt:lpstr>PowerPoint Presentation</vt:lpstr>
      <vt:lpstr>WE WANT YOU TO DEBATE!</vt:lpstr>
      <vt:lpstr>Create temporary teams</vt:lpstr>
      <vt:lpstr>Begin a one contention  Public Forum debate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debate!</dc:title>
  <dc:creator>Jim Climb the Mountain</dc:creator>
  <cp:lastModifiedBy>Jim Climb the Mountain</cp:lastModifiedBy>
  <cp:revision>191</cp:revision>
  <dcterms:created xsi:type="dcterms:W3CDTF">2019-10-15T19:44:54Z</dcterms:created>
  <dcterms:modified xsi:type="dcterms:W3CDTF">2022-03-12T18:48:47Z</dcterms:modified>
</cp:coreProperties>
</file>