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68" r:id="rId3"/>
    <p:sldId id="382" r:id="rId4"/>
    <p:sldId id="393" r:id="rId5"/>
    <p:sldId id="443" r:id="rId6"/>
    <p:sldId id="394" r:id="rId7"/>
    <p:sldId id="395" r:id="rId8"/>
    <p:sldId id="322" r:id="rId9"/>
    <p:sldId id="323" r:id="rId10"/>
    <p:sldId id="415" r:id="rId11"/>
    <p:sldId id="441" r:id="rId12"/>
    <p:sldId id="325" r:id="rId13"/>
    <p:sldId id="396" r:id="rId14"/>
    <p:sldId id="398" r:id="rId15"/>
    <p:sldId id="397" r:id="rId16"/>
    <p:sldId id="417" r:id="rId17"/>
    <p:sldId id="418" r:id="rId18"/>
    <p:sldId id="419" r:id="rId19"/>
    <p:sldId id="412" r:id="rId20"/>
    <p:sldId id="383" r:id="rId21"/>
    <p:sldId id="384" r:id="rId22"/>
    <p:sldId id="399" r:id="rId23"/>
    <p:sldId id="401" r:id="rId24"/>
    <p:sldId id="400" r:id="rId25"/>
    <p:sldId id="402" r:id="rId26"/>
    <p:sldId id="407" r:id="rId27"/>
    <p:sldId id="409" r:id="rId28"/>
    <p:sldId id="408" r:id="rId29"/>
    <p:sldId id="266" r:id="rId30"/>
    <p:sldId id="403" r:id="rId31"/>
    <p:sldId id="442" r:id="rId32"/>
    <p:sldId id="410" r:id="rId33"/>
    <p:sldId id="414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471" autoAdjust="0"/>
    <p:restoredTop sz="94660"/>
  </p:normalViewPr>
  <p:slideViewPr>
    <p:cSldViewPr snapToGrid="0">
      <p:cViewPr varScale="1">
        <p:scale>
          <a:sx n="81" d="100"/>
          <a:sy n="81" d="100"/>
        </p:scale>
        <p:origin x="64" y="8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8/10/2024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PREPARE PUBLIC FORUM </a:t>
            </a:r>
            <a:r>
              <a:rPr lang="en-US" b="1" dirty="0"/>
              <a:t>CASES AND RESPONSES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Hanson</a:t>
            </a:r>
          </a:p>
        </p:txBody>
      </p:sp>
    </p:spTree>
    <p:extLst>
      <p:ext uri="{BB962C8B-B14F-4D97-AF65-F5344CB8AC3E}">
        <p14:creationId xmlns:p14="http://schemas.microsoft.com/office/powerpoint/2010/main" val="215232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USE QUALITY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87719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Use reputable sources! (Time, CNN, academic studies, etc.)</a:t>
            </a:r>
          </a:p>
          <a:p>
            <a:r>
              <a:rPr lang="en-US" sz="3200" b="1" dirty="0"/>
              <a:t>DO NOT use social media (Facebook, Instagram, TikTok, X, etc.) – this information isn’t fact checked; so it is not reliable.</a:t>
            </a:r>
          </a:p>
          <a:p>
            <a:r>
              <a:rPr lang="en-US" sz="3200" b="1" dirty="0"/>
              <a:t>In most cases, try to use recent information (usually no older than 4 or 5 years old).</a:t>
            </a:r>
          </a:p>
        </p:txBody>
      </p:sp>
    </p:spTree>
    <p:extLst>
      <p:ext uri="{BB962C8B-B14F-4D97-AF65-F5344CB8AC3E}">
        <p14:creationId xmlns:p14="http://schemas.microsoft.com/office/powerpoint/2010/main" val="408349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57BA3-A06A-7638-F470-9EF22312A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Get your scripts!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58AE46-D3A7-46A6-37E9-CB65D3BCC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63" y="2851620"/>
            <a:ext cx="5381296" cy="27916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56796A2-A969-F83D-D688-C3622F8C45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4720" y="2851620"/>
            <a:ext cx="5804568" cy="279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453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USING WHAT YOU FIND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540847" cy="4206240"/>
          </a:xfrm>
        </p:spPr>
        <p:txBody>
          <a:bodyPr>
            <a:normAutofit/>
          </a:bodyPr>
          <a:lstStyle/>
          <a:p>
            <a:r>
              <a:rPr lang="en-US" sz="2800" b="1" dirty="0"/>
              <a:t>On your script, Make your argument</a:t>
            </a:r>
          </a:p>
          <a:p>
            <a:r>
              <a:rPr lang="en-US" sz="2800" b="1" dirty="0"/>
              <a:t>Then, include a citation/source</a:t>
            </a:r>
          </a:p>
          <a:p>
            <a:r>
              <a:rPr lang="en-US" sz="2800" b="1" dirty="0"/>
              <a:t>Author, qualifications, Date</a:t>
            </a:r>
          </a:p>
          <a:p>
            <a:r>
              <a:rPr lang="en-US" sz="2800" b="1" dirty="0"/>
              <a:t>Followed by the reasons/facts provided in the article.</a:t>
            </a:r>
          </a:p>
          <a:p>
            <a:endParaRPr lang="en-US" sz="32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F313CF-12BD-EA63-0181-05DFD883CE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853" y="4220821"/>
            <a:ext cx="6211167" cy="235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10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 YOU DO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19" y="2033195"/>
            <a:ext cx="5170988" cy="4649096"/>
          </a:xfrm>
        </p:spPr>
        <p:txBody>
          <a:bodyPr>
            <a:normAutofit/>
          </a:bodyPr>
          <a:lstStyle/>
          <a:p>
            <a:r>
              <a:rPr lang="en-US" sz="2800" b="1" dirty="0"/>
              <a:t>PRO DEBATERS</a:t>
            </a:r>
          </a:p>
          <a:p>
            <a:r>
              <a:rPr lang="en-US" sz="2800" b="1" dirty="0"/>
              <a:t>Look up “China smuggles drugs southern border”</a:t>
            </a:r>
          </a:p>
          <a:p>
            <a:r>
              <a:rPr lang="en-US" sz="2800" b="1" dirty="0"/>
              <a:t>Look up “Increased surveillance on southern border stops fentanyl entering US”</a:t>
            </a:r>
          </a:p>
          <a:p>
            <a:r>
              <a:rPr lang="en-US" sz="2800" b="1" dirty="0"/>
              <a:t>Look up “fentanyl kills many people every year.”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4DACE24-3FF9-5438-89A5-E7887F605017}"/>
              </a:ext>
            </a:extLst>
          </p:cNvPr>
          <p:cNvSpPr txBox="1">
            <a:spLocks/>
          </p:cNvSpPr>
          <p:nvPr/>
        </p:nvSpPr>
        <p:spPr>
          <a:xfrm>
            <a:off x="6024282" y="2011680"/>
            <a:ext cx="5943601" cy="4649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/>
              <a:t>CON DEBATERS</a:t>
            </a:r>
          </a:p>
          <a:p>
            <a:r>
              <a:rPr lang="en-US" sz="2800" b="1" dirty="0"/>
              <a:t>Look up “Surveillance make migrants use dangerous routes ”</a:t>
            </a:r>
          </a:p>
          <a:p>
            <a:r>
              <a:rPr lang="en-US" sz="2800" b="1" dirty="0"/>
              <a:t>Look up “Migrants die taking dangerous routes into the US”</a:t>
            </a:r>
          </a:p>
          <a:p>
            <a:r>
              <a:rPr lang="en-US" sz="2800" b="1" dirty="0"/>
              <a:t>Look up “Surveillance infrastructure increases structural violence.”</a:t>
            </a:r>
          </a:p>
          <a:p>
            <a:endParaRPr lang="en-US" sz="1300" b="1" dirty="0"/>
          </a:p>
          <a:p>
            <a:r>
              <a:rPr lang="en-US" sz="2800" b="1" dirty="0"/>
              <a:t>WHAT DID YOU GET? (each student should provide one source citation support)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9372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Public FORM DEBATE RELIES ON RESPONSES WITH EVIDENCE!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540847" cy="4470400"/>
          </a:xfrm>
        </p:spPr>
        <p:txBody>
          <a:bodyPr>
            <a:normAutofit fontScale="92500" lnSpcReduction="10000"/>
          </a:bodyPr>
          <a:lstStyle/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IF YOU DON’T HAVE CITED INFORMATION AS A BASIS OF ARGUMENT—YOU LIKELY HAVE A WEAK ARGUMENT.</a:t>
            </a:r>
          </a:p>
          <a:p>
            <a:endParaRPr lang="en-US" sz="2800" b="1" dirty="0"/>
          </a:p>
          <a:p>
            <a:endParaRPr lang="en-US" sz="32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64ABAB-4033-F245-5359-940E84575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179" y="2074742"/>
            <a:ext cx="9726432" cy="2915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43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46" y="284176"/>
            <a:ext cx="11332028" cy="1508760"/>
          </a:xfrm>
        </p:spPr>
        <p:txBody>
          <a:bodyPr/>
          <a:lstStyle/>
          <a:p>
            <a:r>
              <a:rPr lang="en-US" b="1" dirty="0"/>
              <a:t>EACH PRO DEBATER CHOOSES A PRO CONTENTION THEY WANT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62144"/>
          </a:xfrm>
        </p:spPr>
        <p:txBody>
          <a:bodyPr>
            <a:normAutofit lnSpcReduction="10000"/>
          </a:bodyPr>
          <a:lstStyle/>
          <a:p>
            <a:r>
              <a:rPr lang="en-US" sz="2600" b="1" dirty="0"/>
              <a:t>Open up the Case Helper File on the Public Forum Student Prep Page AND have your Script ready to fill out.</a:t>
            </a:r>
          </a:p>
          <a:p>
            <a:endParaRPr lang="en-US" sz="2600" b="1" dirty="0"/>
          </a:p>
          <a:p>
            <a:r>
              <a:rPr lang="en-US" sz="2600" b="1" dirty="0"/>
              <a:t>We need a Pro Debater to do a Pro Contention on . .  </a:t>
            </a:r>
          </a:p>
          <a:p>
            <a:r>
              <a:rPr lang="en-US" sz="2600" b="1" dirty="0"/>
              <a:t>Fentanyl</a:t>
            </a:r>
          </a:p>
          <a:p>
            <a:r>
              <a:rPr lang="en-US" sz="2600" b="1" dirty="0"/>
              <a:t>Elections</a:t>
            </a:r>
          </a:p>
          <a:p>
            <a:r>
              <a:rPr lang="en-US" sz="2600" b="1" dirty="0"/>
              <a:t>Overwhelmed social services</a:t>
            </a:r>
          </a:p>
          <a:p>
            <a:endParaRPr lang="en-US" sz="2600" b="1" dirty="0"/>
          </a:p>
          <a:p>
            <a:r>
              <a:rPr lang="en-US" sz="2600" b="1" dirty="0"/>
              <a:t>Who is doing which?</a:t>
            </a:r>
          </a:p>
          <a:p>
            <a:endParaRPr lang="en-US" sz="2600" b="1" dirty="0"/>
          </a:p>
          <a:p>
            <a:endParaRPr lang="en-US" sz="2600" b="1" dirty="0"/>
          </a:p>
          <a:p>
            <a:endParaRPr lang="en-US" sz="2600" b="1" dirty="0"/>
          </a:p>
          <a:p>
            <a:endParaRPr lang="en-US" sz="2600" b="1" dirty="0"/>
          </a:p>
          <a:p>
            <a:pPr lvl="1"/>
            <a:endParaRPr lang="en-US" sz="2600" b="1" dirty="0"/>
          </a:p>
          <a:p>
            <a:pPr lvl="1"/>
            <a:endParaRPr lang="en-US" sz="26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13443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46" y="284176"/>
            <a:ext cx="11332028" cy="1508760"/>
          </a:xfrm>
        </p:spPr>
        <p:txBody>
          <a:bodyPr/>
          <a:lstStyle/>
          <a:p>
            <a:r>
              <a:rPr lang="en-US" b="1" dirty="0"/>
              <a:t>NOW—PREPARE YOUR PRO CONTENTION!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62144"/>
          </a:xfrm>
        </p:spPr>
        <p:txBody>
          <a:bodyPr>
            <a:normAutofit lnSpcReduction="10000"/>
          </a:bodyPr>
          <a:lstStyle/>
          <a:p>
            <a:r>
              <a:rPr lang="en-US" sz="2600" b="1" dirty="0"/>
              <a:t>USE YOUR SCRIPT AND INCLUDE</a:t>
            </a:r>
          </a:p>
          <a:p>
            <a:pPr lvl="1"/>
            <a:r>
              <a:rPr lang="en-US" sz="2400" b="1" dirty="0"/>
              <a:t>Problem</a:t>
            </a:r>
          </a:p>
          <a:p>
            <a:pPr lvl="1"/>
            <a:r>
              <a:rPr lang="en-US" sz="2400" b="1" dirty="0"/>
              <a:t>Topic Solves Problem</a:t>
            </a:r>
          </a:p>
          <a:p>
            <a:pPr lvl="1"/>
            <a:r>
              <a:rPr lang="en-US" sz="2400" b="1" dirty="0"/>
              <a:t>Impact of the Problem</a:t>
            </a:r>
          </a:p>
          <a:p>
            <a:endParaRPr lang="en-US" sz="2600" b="1" dirty="0"/>
          </a:p>
          <a:p>
            <a:r>
              <a:rPr lang="en-US" sz="2600" b="1" dirty="0"/>
              <a:t>Use Sources</a:t>
            </a:r>
          </a:p>
          <a:p>
            <a:r>
              <a:rPr lang="en-US" sz="2600" b="1" dirty="0"/>
              <a:t>Use your own Reasons</a:t>
            </a:r>
          </a:p>
          <a:p>
            <a:endParaRPr lang="en-US" sz="2600" b="1" dirty="0"/>
          </a:p>
          <a:p>
            <a:r>
              <a:rPr lang="en-US" sz="2600" b="1" dirty="0"/>
              <a:t>We will work to get our cases done! I am here to help you, and we are here to help each other!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30747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46" y="284176"/>
            <a:ext cx="11332028" cy="1508760"/>
          </a:xfrm>
        </p:spPr>
        <p:txBody>
          <a:bodyPr/>
          <a:lstStyle/>
          <a:p>
            <a:r>
              <a:rPr lang="en-US" b="1" dirty="0"/>
              <a:t>EACH CON DEBATER CHOOSES an CON CONTENTION THEY WANT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62144"/>
          </a:xfrm>
        </p:spPr>
        <p:txBody>
          <a:bodyPr>
            <a:normAutofit lnSpcReduction="10000"/>
          </a:bodyPr>
          <a:lstStyle/>
          <a:p>
            <a:r>
              <a:rPr lang="en-US" sz="2600" b="1" dirty="0"/>
              <a:t>Open up the Case Helper File on the Public Forum Student Prep Page AND have your Script ready to fill out.</a:t>
            </a:r>
          </a:p>
          <a:p>
            <a:endParaRPr lang="en-US" sz="2600" b="1" dirty="0"/>
          </a:p>
          <a:p>
            <a:r>
              <a:rPr lang="en-US" sz="2600" b="1" dirty="0"/>
              <a:t>We need a Con Debater to do 1 Con Contention on . .  </a:t>
            </a:r>
          </a:p>
          <a:p>
            <a:r>
              <a:rPr lang="en-US" sz="2600" b="1" dirty="0"/>
              <a:t>Funneling</a:t>
            </a:r>
          </a:p>
          <a:p>
            <a:r>
              <a:rPr lang="en-US" sz="2600" b="1" dirty="0"/>
              <a:t>Privacy</a:t>
            </a:r>
          </a:p>
          <a:p>
            <a:r>
              <a:rPr lang="en-US" sz="2600" b="1" dirty="0"/>
              <a:t>High cost</a:t>
            </a:r>
          </a:p>
          <a:p>
            <a:endParaRPr lang="en-US" sz="2600" b="1" dirty="0"/>
          </a:p>
          <a:p>
            <a:r>
              <a:rPr lang="en-US" sz="2600" b="1" dirty="0"/>
              <a:t>Who is doing which?</a:t>
            </a:r>
          </a:p>
          <a:p>
            <a:endParaRPr lang="en-US" sz="2600" b="1" dirty="0"/>
          </a:p>
          <a:p>
            <a:endParaRPr lang="en-US" sz="2600" b="1" dirty="0"/>
          </a:p>
          <a:p>
            <a:endParaRPr lang="en-US" sz="2600" b="1" dirty="0"/>
          </a:p>
          <a:p>
            <a:endParaRPr lang="en-US" sz="2600" b="1" dirty="0"/>
          </a:p>
          <a:p>
            <a:pPr lvl="1"/>
            <a:endParaRPr lang="en-US" sz="2600" b="1" dirty="0"/>
          </a:p>
          <a:p>
            <a:pPr lvl="1"/>
            <a:endParaRPr lang="en-US" sz="26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62686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46" y="284176"/>
            <a:ext cx="11332028" cy="1508760"/>
          </a:xfrm>
        </p:spPr>
        <p:txBody>
          <a:bodyPr/>
          <a:lstStyle/>
          <a:p>
            <a:r>
              <a:rPr lang="en-US" b="1" dirty="0"/>
              <a:t>NOW—PREPARE YOUR CON CONTENTION!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62144"/>
          </a:xfrm>
        </p:spPr>
        <p:txBody>
          <a:bodyPr>
            <a:normAutofit lnSpcReduction="10000"/>
          </a:bodyPr>
          <a:lstStyle/>
          <a:p>
            <a:r>
              <a:rPr lang="en-US" sz="2600" b="1" dirty="0"/>
              <a:t>USE YOUR SCRIPT AND INCLUDE</a:t>
            </a:r>
          </a:p>
          <a:p>
            <a:pPr lvl="1"/>
            <a:r>
              <a:rPr lang="en-US" sz="2400" b="1" dirty="0"/>
              <a:t>Problem currently is okay/fine</a:t>
            </a:r>
          </a:p>
          <a:p>
            <a:pPr lvl="1"/>
            <a:r>
              <a:rPr lang="en-US" sz="2400" b="1" dirty="0"/>
              <a:t>Topic Causes/Increases Problem</a:t>
            </a:r>
          </a:p>
          <a:p>
            <a:pPr lvl="1"/>
            <a:r>
              <a:rPr lang="en-US" sz="2400" b="1" dirty="0"/>
              <a:t>Impact of the Problem</a:t>
            </a:r>
          </a:p>
          <a:p>
            <a:endParaRPr lang="en-US" sz="2600" b="1" dirty="0"/>
          </a:p>
          <a:p>
            <a:r>
              <a:rPr lang="en-US" sz="2600" b="1" dirty="0"/>
              <a:t>Use Sources</a:t>
            </a:r>
          </a:p>
          <a:p>
            <a:r>
              <a:rPr lang="en-US" sz="2600" b="1" dirty="0"/>
              <a:t>Use your own Reasons</a:t>
            </a:r>
          </a:p>
          <a:p>
            <a:endParaRPr lang="en-US" sz="2600" b="1" dirty="0"/>
          </a:p>
          <a:p>
            <a:r>
              <a:rPr lang="en-US" sz="2600" b="1" dirty="0"/>
              <a:t>We will work to get our cases done! I am here to help you, and we are here to help each other!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49377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46" y="284176"/>
            <a:ext cx="11332028" cy="1508760"/>
          </a:xfrm>
        </p:spPr>
        <p:txBody>
          <a:bodyPr/>
          <a:lstStyle/>
          <a:p>
            <a:r>
              <a:rPr lang="en-US" b="1" dirty="0"/>
              <a:t>LET’S HEAR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62144"/>
          </a:xfrm>
        </p:spPr>
        <p:txBody>
          <a:bodyPr>
            <a:normAutofit/>
          </a:bodyPr>
          <a:lstStyle/>
          <a:p>
            <a:endParaRPr lang="en-US" sz="2600" b="1" dirty="0"/>
          </a:p>
          <a:p>
            <a:pPr lvl="1"/>
            <a:endParaRPr lang="en-US" sz="2600" b="1" dirty="0"/>
          </a:p>
          <a:p>
            <a:r>
              <a:rPr lang="en-US" sz="2800" b="1" dirty="0"/>
              <a:t>ONE PRO CONTENTION</a:t>
            </a:r>
          </a:p>
          <a:p>
            <a:endParaRPr lang="en-US" sz="2800" b="1" dirty="0"/>
          </a:p>
          <a:p>
            <a:r>
              <a:rPr lang="en-US" sz="2800" b="1" dirty="0"/>
              <a:t>ONE CON CONTENTION.</a:t>
            </a:r>
          </a:p>
        </p:txBody>
      </p:sp>
    </p:spTree>
    <p:extLst>
      <p:ext uri="{BB962C8B-B14F-4D97-AF65-F5344CB8AC3E}">
        <p14:creationId xmlns:p14="http://schemas.microsoft.com/office/powerpoint/2010/main" val="96307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Instructor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460" y="2011680"/>
            <a:ext cx="11429336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PREPARE CASES 20 MINUTES</a:t>
            </a:r>
          </a:p>
          <a:p>
            <a:r>
              <a:rPr lang="en-US" sz="3200" b="1" dirty="0"/>
              <a:t>PREPARE RESPONSES 20 MINUTES</a:t>
            </a:r>
          </a:p>
          <a:p>
            <a:r>
              <a:rPr lang="en-US" sz="3200" b="1" dirty="0"/>
              <a:t>FINISH UP 5 MINUTES.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142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Preparing RESPONSES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Starting with . . . </a:t>
            </a:r>
          </a:p>
        </p:txBody>
      </p:sp>
    </p:spTree>
    <p:extLst>
      <p:ext uri="{BB962C8B-B14F-4D97-AF65-F5344CB8AC3E}">
        <p14:creationId xmlns:p14="http://schemas.microsoft.com/office/powerpoint/2010/main" val="2676119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389813" cy="1508760"/>
          </a:xfrm>
        </p:spPr>
        <p:txBody>
          <a:bodyPr>
            <a:normAutofit/>
          </a:bodyPr>
          <a:lstStyle/>
          <a:p>
            <a:r>
              <a:rPr lang="en-US" sz="4400" b="1" dirty="0"/>
              <a:t>You can and should prepare responses before you debate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92F7-2C48-40EC-8897-F63AEDCF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75" y="2011679"/>
            <a:ext cx="11284300" cy="4419265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If you are Con-what Pro Arguments will they make?</a:t>
            </a:r>
          </a:p>
          <a:p>
            <a:r>
              <a:rPr lang="en-US" sz="3200" b="1" dirty="0"/>
              <a:t>--Funneling in the status quo/happens now</a:t>
            </a:r>
          </a:p>
          <a:p>
            <a:r>
              <a:rPr lang="en-US" sz="3200" b="1" dirty="0"/>
              <a:t>--Surveillance does not use facial recognition</a:t>
            </a:r>
          </a:p>
          <a:p>
            <a:r>
              <a:rPr lang="en-US" sz="3200" b="1" dirty="0"/>
              <a:t>--Others?</a:t>
            </a:r>
          </a:p>
          <a:p>
            <a:endParaRPr lang="en-US" sz="3200" b="1" dirty="0"/>
          </a:p>
          <a:p>
            <a:r>
              <a:rPr lang="en-US" sz="3200" b="1" dirty="0"/>
              <a:t>FOR MOST DEBATES, YOU SHOULD HAVE 2 OR 3 RESPONSES READY FOR EACH OF THESE ARGUMENTS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1978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389813" cy="1508760"/>
          </a:xfrm>
        </p:spPr>
        <p:txBody>
          <a:bodyPr>
            <a:normAutofit/>
          </a:bodyPr>
          <a:lstStyle/>
          <a:p>
            <a:r>
              <a:rPr lang="en-US" sz="4400" b="1" dirty="0"/>
              <a:t>AVOID WEAK responses!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92F7-2C48-40EC-8897-F63AEDCF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75" y="2011679"/>
            <a:ext cx="11284300" cy="4419265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“Surveillance technology is bad.” </a:t>
            </a:r>
            <a:r>
              <a:rPr lang="en-US" sz="3200" b="1" dirty="0"/>
              <a:t>(debater stops and moves on to a different argument)</a:t>
            </a:r>
          </a:p>
          <a:p>
            <a:r>
              <a:rPr lang="en-US" sz="3200" b="1" dirty="0"/>
              <a:t>WHAT IS WRONG WITH THIS ARGUMENT?</a:t>
            </a:r>
          </a:p>
          <a:p>
            <a:r>
              <a:rPr lang="en-US" sz="3200" b="1" dirty="0"/>
              <a:t>--No reason or evidence support.</a:t>
            </a:r>
          </a:p>
          <a:p>
            <a:endParaRPr lang="en-US" sz="3200" b="1" dirty="0"/>
          </a:p>
          <a:p>
            <a:r>
              <a:rPr lang="en-US" sz="3200" b="1" dirty="0">
                <a:solidFill>
                  <a:srgbClr val="FF0000"/>
                </a:solidFill>
              </a:rPr>
              <a:t>“All borders should be open.” </a:t>
            </a:r>
          </a:p>
          <a:p>
            <a:r>
              <a:rPr lang="en-US" sz="3200" b="1" dirty="0"/>
              <a:t>WHAT IS WRONG WITH THAT AS A RESPONSE?</a:t>
            </a:r>
          </a:p>
          <a:p>
            <a:r>
              <a:rPr lang="en-US" sz="3200" b="1" dirty="0"/>
              <a:t>That isn’t a response—that is shifting to another issue.</a:t>
            </a:r>
          </a:p>
          <a:p>
            <a:pPr marL="0" indent="0">
              <a:buNone/>
            </a:pPr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7498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389813" cy="1508760"/>
          </a:xfrm>
        </p:spPr>
        <p:txBody>
          <a:bodyPr>
            <a:normAutofit/>
          </a:bodyPr>
          <a:lstStyle/>
          <a:p>
            <a:r>
              <a:rPr lang="en-US" sz="4400" b="1" dirty="0"/>
              <a:t>AVOID WEAK responses!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92F7-2C48-40EC-8897-F63AEDCF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75" y="2011679"/>
            <a:ext cx="11284300" cy="4419265"/>
          </a:xfrm>
        </p:spPr>
        <p:txBody>
          <a:bodyPr>
            <a:normAutofit/>
          </a:bodyPr>
          <a:lstStyle/>
          <a:p>
            <a:r>
              <a:rPr lang="en-US" sz="3200" b="1" dirty="0"/>
              <a:t>“</a:t>
            </a:r>
            <a:r>
              <a:rPr lang="en-US" sz="3200" b="1" dirty="0">
                <a:solidFill>
                  <a:srgbClr val="FF0000"/>
                </a:solidFill>
              </a:rPr>
              <a:t>Surveillance technology won’t catch all smugglers, only a few</a:t>
            </a:r>
            <a:r>
              <a:rPr lang="en-US" sz="3200" b="1" dirty="0"/>
              <a:t>.” </a:t>
            </a:r>
          </a:p>
          <a:p>
            <a:r>
              <a:rPr lang="en-US" sz="3200" b="1" dirty="0"/>
              <a:t>WHAT IS WRONG WITH THIS ARGUMENT?</a:t>
            </a:r>
          </a:p>
          <a:p>
            <a:r>
              <a:rPr lang="en-US" sz="3200" b="1" dirty="0"/>
              <a:t>--You have mostly admitted they do help research.</a:t>
            </a:r>
          </a:p>
          <a:p>
            <a:endParaRPr lang="en-US" sz="3200" b="1" dirty="0"/>
          </a:p>
          <a:p>
            <a:r>
              <a:rPr lang="en-US" sz="3200" b="1" dirty="0"/>
              <a:t>INSTEAD . . . </a:t>
            </a:r>
          </a:p>
        </p:txBody>
      </p:sp>
    </p:spTree>
    <p:extLst>
      <p:ext uri="{BB962C8B-B14F-4D97-AF65-F5344CB8AC3E}">
        <p14:creationId xmlns:p14="http://schemas.microsoft.com/office/powerpoint/2010/main" val="55941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389813" cy="1508760"/>
          </a:xfrm>
        </p:spPr>
        <p:txBody>
          <a:bodyPr>
            <a:normAutofit/>
          </a:bodyPr>
          <a:lstStyle/>
          <a:p>
            <a:r>
              <a:rPr lang="en-US" sz="4400" b="1" dirty="0"/>
              <a:t>Have good responses!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92F7-2C48-40EC-8897-F63AEDCF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75" y="2011679"/>
            <a:ext cx="11284300" cy="4419265"/>
          </a:xfrm>
        </p:spPr>
        <p:txBody>
          <a:bodyPr>
            <a:normAutofit/>
          </a:bodyPr>
          <a:lstStyle/>
          <a:p>
            <a:r>
              <a:rPr lang="en-US" sz="3200" b="1" dirty="0"/>
              <a:t>THE BEST WAY TO RESPOND TO MOST ARGUMENTS IS TO SAY THE OPPOSITE</a:t>
            </a:r>
          </a:p>
          <a:p>
            <a:r>
              <a:rPr lang="en-US" sz="3200" b="1" dirty="0"/>
              <a:t>“</a:t>
            </a:r>
            <a:r>
              <a:rPr lang="en-US" sz="3200" b="1" dirty="0">
                <a:solidFill>
                  <a:srgbClr val="002060"/>
                </a:solidFill>
              </a:rPr>
              <a:t>Funneling happens now so increased surveillance won’t stop it.</a:t>
            </a:r>
            <a:r>
              <a:rPr lang="en-US" sz="3200" b="1" dirty="0"/>
              <a:t>” followed by reasons/evidence.</a:t>
            </a:r>
          </a:p>
          <a:p>
            <a:endParaRPr lang="en-US" sz="3200" b="1" dirty="0"/>
          </a:p>
          <a:p>
            <a:r>
              <a:rPr lang="en-US" sz="3200" b="1" dirty="0"/>
              <a:t>YOU CAN ALSO POINT OUT A BETTER WAY . . . </a:t>
            </a:r>
          </a:p>
          <a:p>
            <a:r>
              <a:rPr lang="en-US" sz="3200" b="1" dirty="0"/>
              <a:t>“</a:t>
            </a:r>
            <a:r>
              <a:rPr lang="en-US" sz="3200" b="1" dirty="0">
                <a:solidFill>
                  <a:srgbClr val="002060"/>
                </a:solidFill>
              </a:rPr>
              <a:t>The US &amp; China should work together to stop fentanyl smuggle.</a:t>
            </a:r>
            <a:r>
              <a:rPr lang="en-US" sz="3200" b="1" dirty="0"/>
              <a:t>” followed by reasons/evidence.</a:t>
            </a:r>
          </a:p>
          <a:p>
            <a:pPr marL="0" indent="0">
              <a:buNone/>
            </a:pPr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9364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389813" cy="1508760"/>
          </a:xfrm>
        </p:spPr>
        <p:txBody>
          <a:bodyPr>
            <a:normAutofit/>
          </a:bodyPr>
          <a:lstStyle/>
          <a:p>
            <a:r>
              <a:rPr lang="en-US" sz="4400" b="1" dirty="0"/>
              <a:t>Have good responses!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92F7-2C48-40EC-8897-F63AEDCF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75" y="2011679"/>
            <a:ext cx="11284300" cy="4419265"/>
          </a:xfrm>
        </p:spPr>
        <p:txBody>
          <a:bodyPr>
            <a:normAutofit/>
          </a:bodyPr>
          <a:lstStyle/>
          <a:p>
            <a:r>
              <a:rPr lang="en-US" sz="3200" b="1" dirty="0"/>
              <a:t>YOU CAN ALSO MINIMIZE THE ARGUMENT</a:t>
            </a:r>
          </a:p>
          <a:p>
            <a:r>
              <a:rPr lang="en-US" sz="3200" b="1" dirty="0"/>
              <a:t>“</a:t>
            </a:r>
            <a:r>
              <a:rPr lang="en-US" sz="3200" b="1" dirty="0">
                <a:solidFill>
                  <a:srgbClr val="002060"/>
                </a:solidFill>
              </a:rPr>
              <a:t>Surveillance technology is only increased at the southern border, not across the entire country.</a:t>
            </a:r>
            <a:r>
              <a:rPr lang="en-US" sz="3200" b="1" dirty="0"/>
              <a:t>” followed by reasons/evidence.</a:t>
            </a:r>
          </a:p>
          <a:p>
            <a:endParaRPr lang="en-US" sz="3200" b="1" dirty="0"/>
          </a:p>
          <a:p>
            <a:r>
              <a:rPr lang="en-US" sz="3200" b="1" dirty="0"/>
              <a:t>PREPARE RESPONSES LIKE THAT.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2430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389813" cy="1508760"/>
          </a:xfrm>
        </p:spPr>
        <p:txBody>
          <a:bodyPr>
            <a:normAutofit/>
          </a:bodyPr>
          <a:lstStyle/>
          <a:p>
            <a:r>
              <a:rPr lang="en-US" sz="4400" b="1" dirty="0"/>
              <a:t>LET’S HEAR THE CONTENTIONS THAT YOU WILL RESPOND TO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92F7-2C48-40EC-8897-F63AEDCF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75" y="2011679"/>
            <a:ext cx="11284300" cy="4419265"/>
          </a:xfrm>
        </p:spPr>
        <p:txBody>
          <a:bodyPr>
            <a:normAutofit/>
          </a:bodyPr>
          <a:lstStyle/>
          <a:p>
            <a:r>
              <a:rPr lang="en-US" sz="3200" b="1" dirty="0"/>
              <a:t>PRO DEBATERS: WHAT ARE YOUR CONTENTIONS?</a:t>
            </a:r>
          </a:p>
          <a:p>
            <a:r>
              <a:rPr lang="en-US" sz="3200" b="1" dirty="0"/>
              <a:t>--Instructor assign each CON debater to respond to a different contention</a:t>
            </a:r>
          </a:p>
          <a:p>
            <a:endParaRPr lang="en-US" sz="3200" b="1" dirty="0"/>
          </a:p>
          <a:p>
            <a:r>
              <a:rPr lang="en-US" sz="3200" b="1" dirty="0"/>
              <a:t>CON DEBATERS: WHAT ARE YOUR CONTENTIONS?</a:t>
            </a:r>
          </a:p>
          <a:p>
            <a:r>
              <a:rPr lang="en-US" sz="3200" b="1" dirty="0"/>
              <a:t>--Instructor assign each PRO debater to respond to a different contention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3939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389813" cy="1508760"/>
          </a:xfrm>
        </p:spPr>
        <p:txBody>
          <a:bodyPr>
            <a:normAutofit/>
          </a:bodyPr>
          <a:lstStyle/>
          <a:p>
            <a:r>
              <a:rPr lang="en-US" sz="4400" b="1" dirty="0"/>
              <a:t>What responses did you come up with?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92F7-2C48-40EC-8897-F63AEDCF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75" y="2011679"/>
            <a:ext cx="11284300" cy="4419265"/>
          </a:xfrm>
        </p:spPr>
        <p:txBody>
          <a:bodyPr>
            <a:normAutofit/>
          </a:bodyPr>
          <a:lstStyle/>
          <a:p>
            <a:r>
              <a:rPr lang="en-US" sz="3200" b="1" dirty="0"/>
              <a:t>Each debater—share one response (in 1-2 sentences).</a:t>
            </a:r>
          </a:p>
          <a:p>
            <a:r>
              <a:rPr lang="en-US" sz="3200" b="1" dirty="0"/>
              <a:t>Make sure your </a:t>
            </a:r>
            <a:r>
              <a:rPr lang="en-US" sz="3200" b="1" dirty="0" err="1"/>
              <a:t>reponse</a:t>
            </a:r>
            <a:r>
              <a:rPr lang="en-US" sz="3200" b="1" dirty="0"/>
              <a:t> cites evidence.</a:t>
            </a:r>
          </a:p>
          <a:p>
            <a:r>
              <a:rPr lang="en-US" sz="3200" b="1" dirty="0"/>
              <a:t>Instructor—give feedback on the quality of the response.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946671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389813" cy="1508760"/>
          </a:xfrm>
        </p:spPr>
        <p:txBody>
          <a:bodyPr>
            <a:normAutofit/>
          </a:bodyPr>
          <a:lstStyle/>
          <a:p>
            <a:r>
              <a:rPr lang="en-US" sz="4400" b="1" dirty="0"/>
              <a:t>DURING A DEBATE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92F7-2C48-40EC-8897-F63AEDCF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75" y="2011679"/>
            <a:ext cx="11284300" cy="4419265"/>
          </a:xfrm>
        </p:spPr>
        <p:txBody>
          <a:bodyPr>
            <a:normAutofit/>
          </a:bodyPr>
          <a:lstStyle/>
          <a:p>
            <a:r>
              <a:rPr lang="en-US" sz="3200" b="1" dirty="0"/>
              <a:t>You have to use and present your responses along with any you can think of on the spot . . . 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690459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415041" cy="1508760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When you hear their contention, write it on your FLOWSHEET!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CA9F9B-AB48-F270-8E25-173C841859C0}"/>
              </a:ext>
            </a:extLst>
          </p:cNvPr>
          <p:cNvSpPr txBox="1"/>
          <p:nvPr/>
        </p:nvSpPr>
        <p:spPr>
          <a:xfrm>
            <a:off x="1285240" y="4805680"/>
            <a:ext cx="10099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Remember to abbreviate and shorthand what they say</a:t>
            </a:r>
          </a:p>
          <a:p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. . . </a:t>
            </a:r>
          </a:p>
          <a:p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Spend 90% of your time writing out your responses.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7496D02-6AD8-1E55-2E8A-441028E002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2997" y="1966901"/>
            <a:ext cx="9783763" cy="2924197"/>
          </a:xfrm>
        </p:spPr>
      </p:pic>
    </p:spTree>
    <p:extLst>
      <p:ext uri="{BB962C8B-B14F-4D97-AF65-F5344CB8AC3E}">
        <p14:creationId xmlns:p14="http://schemas.microsoft.com/office/powerpoint/2010/main" val="261182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Preparing CASES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Starting with . . . </a:t>
            </a:r>
          </a:p>
        </p:txBody>
      </p:sp>
    </p:spTree>
    <p:extLst>
      <p:ext uri="{BB962C8B-B14F-4D97-AF65-F5344CB8AC3E}">
        <p14:creationId xmlns:p14="http://schemas.microsoft.com/office/powerpoint/2010/main" val="34175074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415041" cy="1508760"/>
          </a:xfrm>
        </p:spPr>
        <p:txBody>
          <a:bodyPr>
            <a:normAutofit/>
          </a:bodyPr>
          <a:lstStyle/>
          <a:p>
            <a:r>
              <a:rPr lang="en-US" sz="4400" b="1" dirty="0"/>
              <a:t>WRITE OUT YOUR RESPONSES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45AC984-7FA9-1EAD-C436-4E9BF052F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1939" y="3429000"/>
            <a:ext cx="1902117" cy="48162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B3F64BB-8114-8373-A733-82F58F7D07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3935" y="2363619"/>
            <a:ext cx="3258005" cy="3343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66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883AE-5AFE-4AC8-5EDB-2C721EB59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GET YOUR SCRIPT FOR RESPONSES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5198E7-3702-CD3B-DFB6-4FF6073D2855}"/>
              </a:ext>
            </a:extLst>
          </p:cNvPr>
          <p:cNvSpPr txBox="1"/>
          <p:nvPr/>
        </p:nvSpPr>
        <p:spPr>
          <a:xfrm>
            <a:off x="1789289" y="1879600"/>
            <a:ext cx="3330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If you are Pro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CE0999-2198-98BD-2E68-0F11DA117B83}"/>
              </a:ext>
            </a:extLst>
          </p:cNvPr>
          <p:cNvSpPr txBox="1"/>
          <p:nvPr/>
        </p:nvSpPr>
        <p:spPr>
          <a:xfrm>
            <a:off x="1789289" y="4194435"/>
            <a:ext cx="3330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If you are Con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D0986E6E-CF07-BFAA-8816-FA1334EAB1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6514" y="4811867"/>
            <a:ext cx="6868484" cy="1438476"/>
          </a:xfr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45B52D5-66DC-7A53-7DCD-5958DA498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6514" y="2719288"/>
            <a:ext cx="6830378" cy="141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88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415041" cy="1508760"/>
          </a:xfrm>
        </p:spPr>
        <p:txBody>
          <a:bodyPr>
            <a:normAutofit/>
          </a:bodyPr>
          <a:lstStyle/>
          <a:p>
            <a:r>
              <a:rPr lang="en-US" sz="4400" b="1" dirty="0"/>
              <a:t>When you GET UP TO SPEAK—YOU PRESENT . . . 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73CCF9-E718-9C9F-1AE3-C8D833395B85}"/>
              </a:ext>
            </a:extLst>
          </p:cNvPr>
          <p:cNvSpPr txBox="1"/>
          <p:nvPr/>
        </p:nvSpPr>
        <p:spPr>
          <a:xfrm>
            <a:off x="600634" y="2067297"/>
            <a:ext cx="54191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YOUR SCRIPT</a:t>
            </a: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opponent argued surveillance is out of date because it’s done by people, not technology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2CDF46-E0A4-99D1-A56C-14D748E31490}"/>
              </a:ext>
            </a:extLst>
          </p:cNvPr>
          <p:cNvSpPr txBox="1"/>
          <p:nvPr/>
        </p:nvSpPr>
        <p:spPr>
          <a:xfrm>
            <a:off x="918883" y="3744698"/>
            <a:ext cx="4863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response is . . . (use your script)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2CBCE1-5C6D-1C54-2A85-8D67A4D580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4276" y="4406978"/>
            <a:ext cx="6858957" cy="136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3687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415041" cy="1508760"/>
          </a:xfrm>
        </p:spPr>
        <p:txBody>
          <a:bodyPr>
            <a:normAutofit/>
          </a:bodyPr>
          <a:lstStyle/>
          <a:p>
            <a:r>
              <a:rPr lang="en-US" sz="4400" b="1" dirty="0"/>
              <a:t>Let’s do a case and response debate!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73CCF9-E718-9C9F-1AE3-C8D833395B85}"/>
              </a:ext>
            </a:extLst>
          </p:cNvPr>
          <p:cNvSpPr txBox="1"/>
          <p:nvPr/>
        </p:nvSpPr>
        <p:spPr>
          <a:xfrm>
            <a:off x="1202918" y="2165909"/>
            <a:ext cx="1053188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YOUR CASE AND RESPONSE SCRIPTS and the RESPONSES YOU PREPARED</a:t>
            </a:r>
          </a:p>
          <a:p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You’ll present your case, take ONE question, and you’ll ask your opponent ONE question, and you’ll respond to your opponent’s case.</a:t>
            </a:r>
          </a:p>
          <a:p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Hang on to your flows/notes because we will use them in the next part of the class</a:t>
            </a:r>
          </a:p>
          <a:p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97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46" y="284176"/>
            <a:ext cx="11332028" cy="1508760"/>
          </a:xfrm>
        </p:spPr>
        <p:txBody>
          <a:bodyPr/>
          <a:lstStyle/>
          <a:p>
            <a:r>
              <a:rPr lang="en-US" b="1" dirty="0"/>
              <a:t>TODAY, YOU ARE DEBATING THE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United States federal government should substantially expand its surveillance infrastructure along its southern border. </a:t>
            </a:r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4414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46" y="284176"/>
            <a:ext cx="11332028" cy="1508760"/>
          </a:xfrm>
        </p:spPr>
        <p:txBody>
          <a:bodyPr/>
          <a:lstStyle/>
          <a:p>
            <a:r>
              <a:rPr lang="en-US" b="1" dirty="0"/>
              <a:t>WHAT ARE PRO AND Con ARGUMENTS FOR THE TOPIC?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PRO ARGUMENTS</a:t>
            </a:r>
          </a:p>
          <a:p>
            <a:r>
              <a:rPr lang="en-US" sz="2800" b="1" dirty="0"/>
              <a:t>Arg 1</a:t>
            </a:r>
          </a:p>
          <a:p>
            <a:r>
              <a:rPr lang="en-US" sz="2800" b="1" dirty="0"/>
              <a:t>Arg 2</a:t>
            </a:r>
          </a:p>
          <a:p>
            <a:endParaRPr lang="en-US" sz="2800" b="1" dirty="0"/>
          </a:p>
          <a:p>
            <a:r>
              <a:rPr lang="en-US" sz="2800" b="1" dirty="0"/>
              <a:t>CON ARGUMENTS</a:t>
            </a:r>
          </a:p>
          <a:p>
            <a:r>
              <a:rPr lang="en-US" sz="2800" b="1" dirty="0"/>
              <a:t>Arg 1</a:t>
            </a:r>
          </a:p>
          <a:p>
            <a:r>
              <a:rPr lang="en-US" sz="2800" b="1" dirty="0"/>
              <a:t>Arg 2</a:t>
            </a:r>
          </a:p>
          <a:p>
            <a:endParaRPr lang="en-US" sz="2800" b="1" dirty="0"/>
          </a:p>
          <a:p>
            <a:endParaRPr lang="en-US" sz="28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2772F4-8BAA-BAB0-8F4B-07C9AA21D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7931" y="1358343"/>
            <a:ext cx="3549832" cy="66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2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46" y="284176"/>
            <a:ext cx="11332028" cy="1508760"/>
          </a:xfrm>
        </p:spPr>
        <p:txBody>
          <a:bodyPr/>
          <a:lstStyle/>
          <a:p>
            <a:r>
              <a:rPr lang="en-US" b="1" dirty="0"/>
              <a:t>LET’S DEVELOP A PRO ARGUMENT AND MAKE IT A CONTENTION!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62144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As you hopefully remember . . . </a:t>
            </a:r>
          </a:p>
          <a:p>
            <a:r>
              <a:rPr lang="en-US" sz="2800" b="1" dirty="0"/>
              <a:t>PRO Contentions make these three arguments:</a:t>
            </a:r>
          </a:p>
          <a:p>
            <a:r>
              <a:rPr lang="en-US" sz="2800" b="1" dirty="0"/>
              <a:t>Show there is a Problem</a:t>
            </a:r>
          </a:p>
          <a:p>
            <a:pPr lvl="1"/>
            <a:r>
              <a:rPr lang="en-US" sz="2600" b="1" dirty="0"/>
              <a:t>China is smuggling lethal amounts of fentanyl through the southern border. </a:t>
            </a:r>
          </a:p>
          <a:p>
            <a:r>
              <a:rPr lang="en-US" sz="2800" b="1" dirty="0"/>
              <a:t>Show the Topic Solves the Problem</a:t>
            </a:r>
          </a:p>
          <a:p>
            <a:pPr lvl="1"/>
            <a:r>
              <a:rPr lang="en-US" sz="2600" b="1" dirty="0"/>
              <a:t>Enhanced surveillance tech would disrupt the trafficking of illegal goods.</a:t>
            </a:r>
          </a:p>
          <a:p>
            <a:r>
              <a:rPr lang="en-US" sz="2800" b="1" dirty="0"/>
              <a:t>Show the harms/impact of the Problem</a:t>
            </a:r>
          </a:p>
          <a:p>
            <a:pPr lvl="1"/>
            <a:r>
              <a:rPr lang="en-US" sz="2600" b="1" dirty="0"/>
              <a:t>Fentanyl kills tens of thousands of people every year.</a:t>
            </a:r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1618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46" y="284176"/>
            <a:ext cx="11332028" cy="1508760"/>
          </a:xfrm>
        </p:spPr>
        <p:txBody>
          <a:bodyPr/>
          <a:lstStyle/>
          <a:p>
            <a:r>
              <a:rPr lang="en-US" b="1" dirty="0"/>
              <a:t>WE NEED MORE TO MAKE A GOOD CONTENTION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THIS IS A GOOD PRO CONTENTION:</a:t>
            </a:r>
          </a:p>
          <a:p>
            <a:pPr lvl="1"/>
            <a:r>
              <a:rPr lang="en-US" sz="2600" b="1" dirty="0"/>
              <a:t>--China is smuggling fentanyl through the southern border.</a:t>
            </a:r>
          </a:p>
          <a:p>
            <a:pPr lvl="1"/>
            <a:r>
              <a:rPr lang="en-US" sz="2600" b="1" dirty="0"/>
              <a:t>--Enhanced surveillance tech would interrupt the flow.</a:t>
            </a:r>
          </a:p>
          <a:p>
            <a:pPr lvl="1"/>
            <a:r>
              <a:rPr lang="en-US" sz="2600" b="1" dirty="0"/>
              <a:t>--Fentanyl kills tens of thousands of people annually.</a:t>
            </a:r>
          </a:p>
          <a:p>
            <a:r>
              <a:rPr lang="en-US" sz="2800" b="1" dirty="0"/>
              <a:t>BUT IT LACKS EVIDENCE AND SUPPORT</a:t>
            </a:r>
          </a:p>
          <a:p>
            <a:pPr lvl="1"/>
            <a:r>
              <a:rPr lang="en-US" sz="2600" b="1" dirty="0"/>
              <a:t>We need to give evidence and reasons!</a:t>
            </a:r>
          </a:p>
          <a:p>
            <a:pPr lvl="1"/>
            <a:endParaRPr lang="en-US" sz="2600" b="1" dirty="0"/>
          </a:p>
          <a:p>
            <a:r>
              <a:rPr lang="en-US" sz="2800" b="1" dirty="0"/>
              <a:t>WE NEED TO DO SOME RESEARCH!</a:t>
            </a: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0778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RESEARCHING IS NOT EASY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87719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Over time, you will get better and better</a:t>
            </a:r>
          </a:p>
          <a:p>
            <a:r>
              <a:rPr lang="en-US" sz="3200" b="1" dirty="0"/>
              <a:t>And have an amazing skill that will give you a HUGE heads up over others</a:t>
            </a:r>
          </a:p>
          <a:p>
            <a:r>
              <a:rPr lang="en-US" sz="3200" b="1" dirty="0"/>
              <a:t>This will help you whether you are Pro or Con</a:t>
            </a:r>
          </a:p>
          <a:p>
            <a:r>
              <a:rPr lang="en-US" sz="3200" b="1" dirty="0"/>
              <a:t>Here’s how to do it . . . </a:t>
            </a:r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4816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SEARCH FOR AN 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87719" cy="420624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Go to Google (or Bing etc.)</a:t>
            </a:r>
          </a:p>
          <a:p>
            <a:r>
              <a:rPr lang="en-US" sz="3200" b="1" dirty="0"/>
              <a:t>Don’t just type in the topic e.g. “Surveillance Infrastructure”</a:t>
            </a:r>
          </a:p>
          <a:p>
            <a:r>
              <a:rPr lang="en-US" sz="3200" b="1" dirty="0"/>
              <a:t>Instead type in words from your argument</a:t>
            </a:r>
          </a:p>
          <a:p>
            <a:r>
              <a:rPr lang="en-US" sz="3200" b="1" dirty="0"/>
              <a:t>Example: You are looking for “Surveillance Infrastructure stops Smuggling”</a:t>
            </a:r>
          </a:p>
          <a:p>
            <a:r>
              <a:rPr lang="en-US" sz="3200" b="1" dirty="0"/>
              <a:t>Type in: Surveillance Infrastructure stops Smuggling Southern Border</a:t>
            </a:r>
          </a:p>
          <a:p>
            <a:r>
              <a:rPr lang="en-US" sz="3200" b="1" dirty="0"/>
              <a:t>What did you find?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9465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2091</TotalTime>
  <Words>1311</Words>
  <Application>Microsoft Office PowerPoint</Application>
  <PresentationFormat>Widescreen</PresentationFormat>
  <Paragraphs>198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Tahoma</vt:lpstr>
      <vt:lpstr>Wingdings</vt:lpstr>
      <vt:lpstr>Banded</vt:lpstr>
      <vt:lpstr>PREPARE PUBLIC FORUM CASES AND RESPONSES</vt:lpstr>
      <vt:lpstr>Instructor timeline</vt:lpstr>
      <vt:lpstr>Preparing CASES</vt:lpstr>
      <vt:lpstr>TODAY, YOU ARE DEBATING THE TOPIC</vt:lpstr>
      <vt:lpstr>WHAT ARE PRO AND Con ARGUMENTS FOR THE TOPIC?</vt:lpstr>
      <vt:lpstr>LET’S DEVELOP A PRO ARGUMENT AND MAKE IT A CONTENTION!</vt:lpstr>
      <vt:lpstr>WE NEED MORE TO MAKE A GOOD CONTENTION . . . </vt:lpstr>
      <vt:lpstr>RESEARCHING IS NOT EASY</vt:lpstr>
      <vt:lpstr>SEARCH FOR AN ARGUMENT</vt:lpstr>
      <vt:lpstr>USE QUALITY SOURCES</vt:lpstr>
      <vt:lpstr>Get your scripts!</vt:lpstr>
      <vt:lpstr>USING WHAT YOU FIND</vt:lpstr>
      <vt:lpstr>NOW YOU DO IT!</vt:lpstr>
      <vt:lpstr>Public FORM DEBATE RELIES ON RESPONSES WITH EVIDENCE!</vt:lpstr>
      <vt:lpstr>EACH PRO DEBATER CHOOSES A PRO CONTENTION THEY WANT TO DO</vt:lpstr>
      <vt:lpstr>NOW—PREPARE YOUR PRO CONTENTION!</vt:lpstr>
      <vt:lpstr>EACH CON DEBATER CHOOSES an CON CONTENTION THEY WANT TO DO</vt:lpstr>
      <vt:lpstr>NOW—PREPARE YOUR CON CONTENTION!</vt:lpstr>
      <vt:lpstr>LET’S HEAR . . . </vt:lpstr>
      <vt:lpstr>Preparing RESPONSES</vt:lpstr>
      <vt:lpstr>You can and should prepare responses before you debate</vt:lpstr>
      <vt:lpstr>AVOID WEAK responses!</vt:lpstr>
      <vt:lpstr>AVOID WEAK responses!</vt:lpstr>
      <vt:lpstr>Have good responses!</vt:lpstr>
      <vt:lpstr>Have good responses!</vt:lpstr>
      <vt:lpstr>LET’S HEAR THE CONTENTIONS THAT YOU WILL RESPOND TO . . . </vt:lpstr>
      <vt:lpstr>What responses did you come up with?</vt:lpstr>
      <vt:lpstr>DURING A DEBATE</vt:lpstr>
      <vt:lpstr>When you hear their contention, write it on your FLOWSHEET!</vt:lpstr>
      <vt:lpstr>WRITE OUT YOUR RESPONSES</vt:lpstr>
      <vt:lpstr>GET YOUR SCRIPT FOR RESPONSES</vt:lpstr>
      <vt:lpstr>When you GET UP TO SPEAK—YOU PRESENT . . . . </vt:lpstr>
      <vt:lpstr>Let’s do a case and response debate!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Jim Climb the Mountain</cp:lastModifiedBy>
  <cp:revision>338</cp:revision>
  <dcterms:created xsi:type="dcterms:W3CDTF">2019-10-15T19:44:54Z</dcterms:created>
  <dcterms:modified xsi:type="dcterms:W3CDTF">2024-08-10T22:17:55Z</dcterms:modified>
</cp:coreProperties>
</file>