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381" r:id="rId3"/>
    <p:sldId id="318" r:id="rId4"/>
    <p:sldId id="320" r:id="rId5"/>
    <p:sldId id="319" r:id="rId6"/>
    <p:sldId id="382" r:id="rId7"/>
    <p:sldId id="286" r:id="rId8"/>
    <p:sldId id="274" r:id="rId9"/>
    <p:sldId id="383" r:id="rId10"/>
    <p:sldId id="287" r:id="rId11"/>
    <p:sldId id="384" r:id="rId12"/>
    <p:sldId id="285" r:id="rId13"/>
    <p:sldId id="314" r:id="rId14"/>
    <p:sldId id="366" r:id="rId15"/>
    <p:sldId id="367" r:id="rId16"/>
    <p:sldId id="368" r:id="rId17"/>
    <p:sldId id="375" r:id="rId18"/>
    <p:sldId id="355" r:id="rId19"/>
    <p:sldId id="356" r:id="rId20"/>
    <p:sldId id="376" r:id="rId21"/>
    <p:sldId id="377" r:id="rId22"/>
    <p:sldId id="310" r:id="rId23"/>
    <p:sldId id="378" r:id="rId24"/>
    <p:sldId id="379" r:id="rId25"/>
    <p:sldId id="369" r:id="rId26"/>
    <p:sldId id="374" r:id="rId27"/>
    <p:sldId id="371" r:id="rId28"/>
    <p:sldId id="372" r:id="rId29"/>
    <p:sldId id="380" r:id="rId3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945" autoAdjust="0"/>
    <p:restoredTop sz="94660"/>
  </p:normalViewPr>
  <p:slideViewPr>
    <p:cSldViewPr snapToGrid="0">
      <p:cViewPr varScale="1">
        <p:scale>
          <a:sx n="113" d="100"/>
          <a:sy n="113" d="100"/>
        </p:scale>
        <p:origin x="106" y="461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4/26/2021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4/26/2021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hyperlink" Target="https://tinyurl.com/x46w6mze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Let’s debate!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Jim Hanson</a:t>
            </a:r>
          </a:p>
        </p:txBody>
      </p:sp>
    </p:spTree>
    <p:extLst>
      <p:ext uri="{BB962C8B-B14F-4D97-AF65-F5344CB8AC3E}">
        <p14:creationId xmlns:p14="http://schemas.microsoft.com/office/powerpoint/2010/main" val="2152324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10462212" cy="1508760"/>
          </a:xfrm>
        </p:spPr>
        <p:txBody>
          <a:bodyPr>
            <a:normAutofit/>
          </a:bodyPr>
          <a:lstStyle/>
          <a:p>
            <a:r>
              <a:rPr lang="en-US" b="1" dirty="0"/>
              <a:t>PREPARING FOR DEBATES!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9939698" cy="4206240"/>
          </a:xfrm>
        </p:spPr>
        <p:txBody>
          <a:bodyPr>
            <a:normAutofit/>
          </a:bodyPr>
          <a:lstStyle/>
          <a:p>
            <a:r>
              <a:rPr lang="en-US" sz="3600" dirty="0"/>
              <a:t>It is important for you to do the left column on the Climb web page</a:t>
            </a:r>
          </a:p>
          <a:p>
            <a:r>
              <a:rPr lang="en-US" sz="3600" dirty="0"/>
              <a:t>Before each class.</a:t>
            </a:r>
          </a:p>
          <a:p>
            <a:endParaRPr lang="en-US" sz="3600" dirty="0"/>
          </a:p>
          <a:p>
            <a:r>
              <a:rPr lang="en-US" sz="3600" dirty="0"/>
              <a:t>Who is the 1 and who is the 2?</a:t>
            </a:r>
          </a:p>
        </p:txBody>
      </p:sp>
    </p:spTree>
    <p:extLst>
      <p:ext uri="{BB962C8B-B14F-4D97-AF65-F5344CB8AC3E}">
        <p14:creationId xmlns:p14="http://schemas.microsoft.com/office/powerpoint/2010/main" val="14266964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D7CC3243-3F0A-4EF3-9F2E-1E91B38B7CD3}"/>
              </a:ext>
            </a:extLst>
          </p:cNvPr>
          <p:cNvSpPr txBox="1"/>
          <p:nvPr/>
        </p:nvSpPr>
        <p:spPr>
          <a:xfrm>
            <a:off x="1296062" y="960120"/>
            <a:ext cx="319388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/>
              <a:t>Pro Case Flowsheet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C8811F3-B765-4FA2-87B3-216061EE7DC5}"/>
              </a:ext>
            </a:extLst>
          </p:cNvPr>
          <p:cNvSpPr txBox="1"/>
          <p:nvPr/>
        </p:nvSpPr>
        <p:spPr>
          <a:xfrm>
            <a:off x="7348329" y="1012226"/>
            <a:ext cx="326121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/>
              <a:t>Con Case Flowsheet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B1B3CF8-E7FE-4579-A66A-411646898C56}"/>
              </a:ext>
            </a:extLst>
          </p:cNvPr>
          <p:cNvSpPr txBox="1"/>
          <p:nvPr/>
        </p:nvSpPr>
        <p:spPr>
          <a:xfrm>
            <a:off x="3252158" y="230587"/>
            <a:ext cx="6789464" cy="584775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1. SHOW YOUR FLOWSHEET!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D166CB80-86A1-4747-BCBC-7E160DF4968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8031" y="1587552"/>
            <a:ext cx="10895938" cy="4165518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9A88CE3C-73DA-4806-8B72-2AFAE03E499A}"/>
              </a:ext>
            </a:extLst>
          </p:cNvPr>
          <p:cNvSpPr txBox="1"/>
          <p:nvPr/>
        </p:nvSpPr>
        <p:spPr>
          <a:xfrm>
            <a:off x="3620743" y="5753070"/>
            <a:ext cx="495051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Note: No Margins. Try to use Print Paper (with no lines, no holes).</a:t>
            </a:r>
          </a:p>
        </p:txBody>
      </p:sp>
    </p:spTree>
    <p:extLst>
      <p:ext uri="{BB962C8B-B14F-4D97-AF65-F5344CB8AC3E}">
        <p14:creationId xmlns:p14="http://schemas.microsoft.com/office/powerpoint/2010/main" val="33958065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6" grpId="0" animBg="1"/>
      <p:bldP spid="9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4B1B3CF8-E7FE-4579-A66A-411646898C56}"/>
              </a:ext>
            </a:extLst>
          </p:cNvPr>
          <p:cNvSpPr txBox="1"/>
          <p:nvPr/>
        </p:nvSpPr>
        <p:spPr>
          <a:xfrm>
            <a:off x="2357306" y="230587"/>
            <a:ext cx="8727637" cy="584775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2. SHOW YOUR CASES AND REBUTTALS!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77824CD4-A9E1-49DD-8DDA-BC10A1793D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748706" y="1052929"/>
            <a:ext cx="4937561" cy="5574484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E89378F4-289B-4031-B57F-36542F91B21D}"/>
              </a:ext>
            </a:extLst>
          </p:cNvPr>
          <p:cNvSpPr txBox="1"/>
          <p:nvPr/>
        </p:nvSpPr>
        <p:spPr>
          <a:xfrm>
            <a:off x="7894040" y="1727200"/>
            <a:ext cx="3967993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/>
              <a:t>Not done?</a:t>
            </a:r>
          </a:p>
          <a:p>
            <a:endParaRPr lang="en-US" sz="3200" b="1" dirty="0"/>
          </a:p>
          <a:p>
            <a:r>
              <a:rPr lang="en-US" sz="3200" b="1" dirty="0"/>
              <a:t>Get the Short File—you are hereby using the Contentions and Rebuttals in that file.</a:t>
            </a:r>
          </a:p>
        </p:txBody>
      </p:sp>
    </p:spTree>
    <p:extLst>
      <p:ext uri="{BB962C8B-B14F-4D97-AF65-F5344CB8AC3E}">
        <p14:creationId xmlns:p14="http://schemas.microsoft.com/office/powerpoint/2010/main" val="14074824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4B1B3CF8-E7FE-4579-A66A-411646898C56}"/>
              </a:ext>
            </a:extLst>
          </p:cNvPr>
          <p:cNvSpPr txBox="1"/>
          <p:nvPr/>
        </p:nvSpPr>
        <p:spPr>
          <a:xfrm>
            <a:off x="3252158" y="230587"/>
            <a:ext cx="6047117" cy="584775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3. SHOW YOUR SCRIPT!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C610C37-DE36-479A-AF48-3B9811748FA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29654" y="943228"/>
            <a:ext cx="4732691" cy="56841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7314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10462212" cy="1508760"/>
          </a:xfrm>
        </p:spPr>
        <p:txBody>
          <a:bodyPr>
            <a:normAutofit/>
          </a:bodyPr>
          <a:lstStyle/>
          <a:p>
            <a:r>
              <a:rPr lang="en-US" b="1" dirty="0"/>
              <a:t>BEFORE WE START THE FOLLOW THE FLOW DEBATES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9939698" cy="4206240"/>
          </a:xfrm>
        </p:spPr>
        <p:txBody>
          <a:bodyPr>
            <a:normAutofit/>
          </a:bodyPr>
          <a:lstStyle/>
          <a:p>
            <a:r>
              <a:rPr lang="en-US" sz="4000" b="1" dirty="0"/>
              <a:t>WE ARE GOING TO LEARN HOW DEBATES ARE JUDGED</a:t>
            </a:r>
          </a:p>
          <a:p>
            <a:r>
              <a:rPr lang="en-US" sz="4000" b="1" dirty="0"/>
              <a:t>Knowing how judging works helps your own debating.</a:t>
            </a:r>
            <a:endParaRPr lang="en-US" sz="2800" b="1" dirty="0"/>
          </a:p>
        </p:txBody>
      </p:sp>
    </p:spTree>
    <p:extLst>
      <p:ext uri="{BB962C8B-B14F-4D97-AF65-F5344CB8AC3E}">
        <p14:creationId xmlns:p14="http://schemas.microsoft.com/office/powerpoint/2010/main" val="1248457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86EF63F-EF18-4311-AE01-C40A6034E14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9744" y="365125"/>
            <a:ext cx="10964056" cy="1325563"/>
          </a:xfrm>
        </p:spPr>
        <p:txBody>
          <a:bodyPr/>
          <a:lstStyle/>
          <a:p>
            <a:r>
              <a:rPr lang="en-US" b="1" dirty="0" err="1"/>
              <a:t>WatchING</a:t>
            </a:r>
            <a:r>
              <a:rPr lang="en-US" b="1" dirty="0"/>
              <a:t> the Debate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460750-8CB7-4FEC-BB25-1B349B262D1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9744" y="2075772"/>
            <a:ext cx="11398603" cy="4351338"/>
          </a:xfrm>
        </p:spPr>
        <p:txBody>
          <a:bodyPr/>
          <a:lstStyle/>
          <a:p>
            <a:r>
              <a:rPr lang="en-US" sz="2800" dirty="0"/>
              <a:t>Listen and take notes—USE TWO FLOWSHEETS!</a:t>
            </a:r>
          </a:p>
          <a:p>
            <a:r>
              <a:rPr lang="en-US" sz="2800" dirty="0"/>
              <a:t>Be thinking which specific arguments convince you most</a:t>
            </a:r>
          </a:p>
          <a:p>
            <a:r>
              <a:rPr lang="en-US" sz="2800" dirty="0"/>
              <a:t>Be thinking which specific responses against arguments convince you most</a:t>
            </a:r>
          </a:p>
          <a:p>
            <a:r>
              <a:rPr lang="en-US" sz="2800" dirty="0"/>
              <a:t>Keep your own ideas and arguments to yourself—you aren’t judging your own thoughts—YOU ARE JUDGING THE DEBATER’S ARGUMENTS</a:t>
            </a:r>
          </a:p>
          <a:p>
            <a:r>
              <a:rPr lang="en-US" sz="2800" dirty="0"/>
              <a:t>Be thinking what is each debaters doing well</a:t>
            </a:r>
          </a:p>
          <a:p>
            <a:r>
              <a:rPr lang="en-US" sz="2800" dirty="0"/>
              <a:t>Be thinking what could each debater do to improve.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656293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F0E798-9834-4603-B592-53EC18EC7C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71766" y="365125"/>
            <a:ext cx="6269992" cy="1325563"/>
          </a:xfrm>
        </p:spPr>
        <p:txBody>
          <a:bodyPr>
            <a:normAutofit fontScale="90000"/>
          </a:bodyPr>
          <a:lstStyle/>
          <a:p>
            <a:r>
              <a:rPr lang="en-US" b="1" dirty="0"/>
              <a:t>AFTER THE LAST SPEECH IN THE DEBATE: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A9CB8CF-0213-4981-9328-2E4C6AD68BA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1446" y="1825625"/>
            <a:ext cx="6269992" cy="4351338"/>
          </a:xfrm>
        </p:spPr>
        <p:txBody>
          <a:bodyPr>
            <a:normAutofit/>
          </a:bodyPr>
          <a:lstStyle/>
          <a:p>
            <a:r>
              <a:rPr lang="en-US" sz="2800" dirty="0"/>
              <a:t>Fill out the Peer Judge Comments Form</a:t>
            </a:r>
          </a:p>
          <a:p>
            <a:r>
              <a:rPr lang="en-US" sz="2800" dirty="0"/>
              <a:t>Your comments are HIGHLY PRIZED and really wanted</a:t>
            </a:r>
          </a:p>
          <a:p>
            <a:r>
              <a:rPr lang="en-US" sz="2800" dirty="0"/>
              <a:t>Please provide specific, detailed but concise feedback</a:t>
            </a:r>
          </a:p>
          <a:p>
            <a:r>
              <a:rPr lang="en-US" sz="2800" dirty="0"/>
              <a:t>You can also win an award for Best Peer Judging.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EA75904-CB37-4048-8376-C3075922C9E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518214" y="222308"/>
            <a:ext cx="5302020" cy="64133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82262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F0E798-9834-4603-B592-53EC18EC7C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71766" y="365125"/>
            <a:ext cx="6269992" cy="1325563"/>
          </a:xfrm>
        </p:spPr>
        <p:txBody>
          <a:bodyPr>
            <a:normAutofit/>
          </a:bodyPr>
          <a:lstStyle/>
          <a:p>
            <a:r>
              <a:rPr lang="en-US" b="1" dirty="0"/>
              <a:t>Making a decision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A9CB8CF-0213-4981-9328-2E4C6AD68BA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1445" y="1825625"/>
            <a:ext cx="11109193" cy="4351338"/>
          </a:xfrm>
        </p:spPr>
        <p:txBody>
          <a:bodyPr>
            <a:normAutofit/>
          </a:bodyPr>
          <a:lstStyle/>
          <a:p>
            <a:r>
              <a:rPr lang="en-US" sz="3200" b="1" dirty="0"/>
              <a:t>What topic specific argument convinced you to vote?</a:t>
            </a:r>
          </a:p>
          <a:p>
            <a:r>
              <a:rPr lang="en-US" sz="2800" dirty="0"/>
              <a:t>Pro wins better access for people with serious illnesses who need drugs--by having price caps. </a:t>
            </a:r>
          </a:p>
          <a:p>
            <a:r>
              <a:rPr lang="en-US" sz="3200" b="1" dirty="0"/>
              <a:t>What response convinced you to not vote for the losing team’s best arguments?</a:t>
            </a:r>
          </a:p>
          <a:p>
            <a:r>
              <a:rPr lang="en-US" sz="2800" dirty="0"/>
              <a:t>Con tried to say price caps reduce development of new drugs. Pro showed the caps would just stop high profits-not new drugs-and even if fewer drugs are developed--at least they are affordable.</a:t>
            </a:r>
          </a:p>
        </p:txBody>
      </p:sp>
    </p:spTree>
    <p:extLst>
      <p:ext uri="{BB962C8B-B14F-4D97-AF65-F5344CB8AC3E}">
        <p14:creationId xmlns:p14="http://schemas.microsoft.com/office/powerpoint/2010/main" val="37967739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F0E798-9834-4603-B592-53EC18EC7C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03343"/>
            <a:ext cx="10515600" cy="691378"/>
          </a:xfrm>
        </p:spPr>
        <p:txBody>
          <a:bodyPr>
            <a:noAutofit/>
          </a:bodyPr>
          <a:lstStyle/>
          <a:p>
            <a:r>
              <a:rPr lang="en-US" sz="4000" b="1" dirty="0">
                <a:highlight>
                  <a:srgbClr val="FFFF00"/>
                </a:highlight>
              </a:rPr>
              <a:t>EXAMPLES OF NOT SO GOOD/GOOD DECISIONS</a:t>
            </a:r>
            <a:endParaRPr lang="en-US" sz="2400" b="1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A9CB8CF-0213-4981-9328-2E4C6AD68BA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39811" y="2004969"/>
            <a:ext cx="11013989" cy="4500863"/>
          </a:xfrm>
        </p:spPr>
        <p:txBody>
          <a:bodyPr>
            <a:normAutofit/>
          </a:bodyPr>
          <a:lstStyle/>
          <a:p>
            <a:r>
              <a:rPr lang="en-US" sz="2800" dirty="0"/>
              <a:t>NOT SO GOOD: “I voted pro because they had more arguments that were stronger.”</a:t>
            </a:r>
          </a:p>
          <a:p>
            <a:pPr lvl="1"/>
            <a:r>
              <a:rPr lang="en-US" sz="2400" dirty="0"/>
              <a:t>--which specific arguments? In what way were they stronger? Which responses convinced you to not vote for the losing team’s best argument?</a:t>
            </a:r>
          </a:p>
          <a:p>
            <a:r>
              <a:rPr lang="en-US" sz="2800" dirty="0"/>
              <a:t>GOOD JOB: “The pro showed drug prices would drop because of competition—that means more access for poor people and thus less disease. The con did have a good point on companies hurt by the price caps—but as the pro responded—they can handle the reduced profits and the companies are in some cases abusing the prices. So I voted pro.”</a:t>
            </a:r>
          </a:p>
        </p:txBody>
      </p:sp>
    </p:spTree>
    <p:extLst>
      <p:ext uri="{BB962C8B-B14F-4D97-AF65-F5344CB8AC3E}">
        <p14:creationId xmlns:p14="http://schemas.microsoft.com/office/powerpoint/2010/main" val="17540986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F0E798-9834-4603-B592-53EC18EC7C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71765" y="365125"/>
            <a:ext cx="9980249" cy="1325563"/>
          </a:xfrm>
        </p:spPr>
        <p:txBody>
          <a:bodyPr>
            <a:normAutofit/>
          </a:bodyPr>
          <a:lstStyle/>
          <a:p>
            <a:r>
              <a:rPr lang="en-US" b="1" dirty="0"/>
              <a:t>GIVING FEEDBACK TO DEBATERS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A9CB8CF-0213-4981-9328-2E4C6AD68BA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1445" y="1825625"/>
            <a:ext cx="11109193" cy="4351338"/>
          </a:xfrm>
        </p:spPr>
        <p:txBody>
          <a:bodyPr>
            <a:normAutofit/>
          </a:bodyPr>
          <a:lstStyle/>
          <a:p>
            <a:r>
              <a:rPr lang="en-US" sz="3200" b="1" dirty="0"/>
              <a:t>Give them Compliments!</a:t>
            </a:r>
          </a:p>
          <a:p>
            <a:r>
              <a:rPr lang="en-US" sz="2800" dirty="0"/>
              <a:t>You have a great voice!</a:t>
            </a:r>
          </a:p>
          <a:p>
            <a:r>
              <a:rPr lang="en-US" sz="2800" dirty="0"/>
              <a:t>Your response to the access contention was strong.</a:t>
            </a:r>
          </a:p>
          <a:p>
            <a:r>
              <a:rPr lang="en-US" sz="3200" b="1" dirty="0"/>
              <a:t>Give them Improvement Suggestions!</a:t>
            </a:r>
          </a:p>
          <a:p>
            <a:r>
              <a:rPr lang="en-US" sz="2800" dirty="0"/>
              <a:t>Practice reading more so you say it more fluently.</a:t>
            </a:r>
          </a:p>
          <a:p>
            <a:r>
              <a:rPr lang="en-US" sz="2800" dirty="0"/>
              <a:t>You should practice better responses in question and answer.</a:t>
            </a:r>
          </a:p>
          <a:p>
            <a:r>
              <a:rPr lang="en-US" sz="2800" b="1" dirty="0"/>
              <a:t>Improvement Comments show you care about the speaker!</a:t>
            </a:r>
          </a:p>
        </p:txBody>
      </p:sp>
    </p:spTree>
    <p:extLst>
      <p:ext uri="{BB962C8B-B14F-4D97-AF65-F5344CB8AC3E}">
        <p14:creationId xmlns:p14="http://schemas.microsoft.com/office/powerpoint/2010/main" val="19661706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F0E798-9834-4603-B592-53EC18EC7C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03343"/>
            <a:ext cx="10515600" cy="691378"/>
          </a:xfrm>
        </p:spPr>
        <p:txBody>
          <a:bodyPr>
            <a:noAutofit/>
          </a:bodyPr>
          <a:lstStyle/>
          <a:p>
            <a:r>
              <a:rPr lang="en-US" sz="4000" b="1" dirty="0">
                <a:highlight>
                  <a:srgbClr val="FFFF00"/>
                </a:highlight>
              </a:rPr>
              <a:t>EXAMPLES OF NOT SO GOOD/GOOD COMMENTS</a:t>
            </a:r>
            <a:endParaRPr lang="en-US" sz="2400" b="1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A9CB8CF-0213-4981-9328-2E4C6AD68BA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39811" y="1954635"/>
            <a:ext cx="11460892" cy="4952792"/>
          </a:xfrm>
        </p:spPr>
        <p:txBody>
          <a:bodyPr>
            <a:normAutofit/>
          </a:bodyPr>
          <a:lstStyle/>
          <a:p>
            <a:r>
              <a:rPr lang="en-US" sz="2800" dirty="0"/>
              <a:t>NOT SO GOOD: “You were good but need to speak better.”</a:t>
            </a:r>
          </a:p>
          <a:p>
            <a:pPr lvl="1"/>
            <a:r>
              <a:rPr lang="en-US" sz="2400" dirty="0"/>
              <a:t>--what specifically was good? what aspect of speaking needs to be better? What should the debater do to speak better?</a:t>
            </a:r>
          </a:p>
          <a:p>
            <a:r>
              <a:rPr lang="en-US" sz="2800" dirty="0"/>
              <a:t>GOOD IMPROVE: “You have excellent rebuttals—directly answering each of their contention with evidence.”</a:t>
            </a:r>
          </a:p>
          <a:p>
            <a:r>
              <a:rPr lang="en-US" sz="2800" dirty="0"/>
              <a:t>GOOD IMPROVE: “You need to speak louder—push your voice to do that.”</a:t>
            </a:r>
          </a:p>
          <a:p>
            <a:r>
              <a:rPr lang="en-US" sz="2800" dirty="0"/>
              <a:t>GOOD IMPROVE: “You need a stronger impact to your price caps hurt companies argument. Show how that will affect employment, company’s ability to produce new drugs that can help people, etc.”</a:t>
            </a:r>
          </a:p>
        </p:txBody>
      </p:sp>
    </p:spTree>
    <p:extLst>
      <p:ext uri="{BB962C8B-B14F-4D97-AF65-F5344CB8AC3E}">
        <p14:creationId xmlns:p14="http://schemas.microsoft.com/office/powerpoint/2010/main" val="36708126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Begin a one contention </a:t>
            </a:r>
            <a:br>
              <a:rPr lang="en-US" b="1" dirty="0"/>
            </a:br>
            <a:r>
              <a:rPr lang="en-US" b="1" dirty="0"/>
              <a:t>Public Forum debate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5546" y="2011680"/>
            <a:ext cx="11164250" cy="4206240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2 minute cases and 2 minute rebuttals</a:t>
            </a:r>
          </a:p>
          <a:p>
            <a:r>
              <a:rPr lang="en-US" sz="3200" b="1" dirty="0"/>
              <a:t>1.5 minute crossfires</a:t>
            </a:r>
          </a:p>
          <a:p>
            <a:r>
              <a:rPr lang="en-US" sz="3200" b="1" dirty="0"/>
              <a:t>1.5 minute summaries and final focuses</a:t>
            </a:r>
          </a:p>
          <a:p>
            <a:endParaRPr lang="en-US" sz="3200" b="1" dirty="0"/>
          </a:p>
          <a:p>
            <a:r>
              <a:rPr lang="en-US" sz="3200" b="1" dirty="0"/>
              <a:t>Who is Debating First?</a:t>
            </a:r>
          </a:p>
          <a:p>
            <a:r>
              <a:rPr lang="en-US" sz="3200" b="1" dirty="0"/>
              <a:t>Okay—the other debaters are peer judging</a:t>
            </a:r>
          </a:p>
          <a:p>
            <a:r>
              <a:rPr lang="en-US" sz="3200" b="1" dirty="0"/>
              <a:t>EVERYONE FLOWS!!!</a:t>
            </a: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29257363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367998" y="298170"/>
            <a:ext cx="11633501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/>
              <a:t>1 PRO AND 1 CON: PRE-FLOW YOUR CONTENTION</a:t>
            </a:r>
          </a:p>
          <a:p>
            <a:r>
              <a:rPr lang="en-US" sz="3200" b="1" dirty="0"/>
              <a:t>YOU’VE GOT 2 MINUTES TO SHOW ME YOUR FLOWSHEET!</a:t>
            </a:r>
          </a:p>
          <a:p>
            <a:r>
              <a:rPr lang="en-US" sz="3200" b="1" dirty="0"/>
              <a:t>2 PRO AND 2 CON—FIND AND BE READY WITH REBUTTALS</a:t>
            </a:r>
            <a:endParaRPr lang="en-US" sz="3600" b="1" dirty="0"/>
          </a:p>
        </p:txBody>
      </p:sp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673395" y="2148113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Arrow: Down 2">
            <a:extLst>
              <a:ext uri="{FF2B5EF4-FFF2-40B4-BE49-F238E27FC236}">
                <a16:creationId xmlns:a16="http://schemas.microsoft.com/office/drawing/2014/main" id="{EE965390-9356-45AA-8795-486A3A1429F7}"/>
              </a:ext>
            </a:extLst>
          </p:cNvPr>
          <p:cNvSpPr/>
          <p:nvPr/>
        </p:nvSpPr>
        <p:spPr>
          <a:xfrm>
            <a:off x="6542730" y="2088681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B7AA741A-D140-4A01-A48F-A6EB1CDACCE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73946" y="3045405"/>
            <a:ext cx="5927553" cy="3258871"/>
          </a:xfrm>
          <a:prstGeom prst="rect">
            <a:avLst/>
          </a:prstGeom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63996C3C-61B6-4D8B-ACE5-7585A5E94863}"/>
              </a:ext>
            </a:extLst>
          </p:cNvPr>
          <p:cNvSpPr txBox="1"/>
          <p:nvPr/>
        </p:nvSpPr>
        <p:spPr>
          <a:xfrm>
            <a:off x="8472881" y="3045405"/>
            <a:ext cx="176169" cy="276999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1200" b="1" dirty="0">
                <a:solidFill>
                  <a:schemeClr val="bg1"/>
                </a:solidFill>
              </a:rPr>
              <a:t>1</a:t>
            </a:r>
          </a:p>
        </p:txBody>
      </p:sp>
      <p:pic>
        <p:nvPicPr>
          <p:cNvPr id="28" name="Picture 27">
            <a:extLst>
              <a:ext uri="{FF2B5EF4-FFF2-40B4-BE49-F238E27FC236}">
                <a16:creationId xmlns:a16="http://schemas.microsoft.com/office/drawing/2014/main" id="{899577FD-D312-4649-A882-D1E3C55BED8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1" y="3045405"/>
            <a:ext cx="5844664" cy="3212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76344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1 PRO PRESENT YOUR PRO CONTENTION</a:t>
            </a:r>
          </a:p>
          <a:p>
            <a:r>
              <a:rPr lang="en-US" sz="4000" b="1" dirty="0"/>
              <a:t>while 2 CON—FLOW YOUR RESPONSES: 90%!</a:t>
            </a:r>
          </a:p>
        </p:txBody>
      </p:sp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1705241" y="2039209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616241" y="2039210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0E59C41-22BF-4570-8FE5-1552F360B84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86042" y="3049403"/>
            <a:ext cx="5885558" cy="3166596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6BB63E9D-7854-4C92-B6BA-43F6531A18E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1" y="3045405"/>
            <a:ext cx="5844664" cy="3212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588449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/>
              <a:t>1 CON PRESENT YOUR CON CONTENTION</a:t>
            </a:r>
          </a:p>
          <a:p>
            <a:r>
              <a:rPr lang="en-US" sz="4000" b="1" dirty="0"/>
              <a:t>While 2 PROP—FLOW YOUR RESPONSES: 90%!</a:t>
            </a:r>
          </a:p>
        </p:txBody>
      </p:sp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7737510" y="1875372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6711222" y="1891104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D90B306C-9300-4F93-9A7F-4E1FAA45E66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86042" y="3049403"/>
            <a:ext cx="5885558" cy="3166596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D92D64B9-D212-4E93-A7BB-1151660038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1" y="3045405"/>
            <a:ext cx="5844664" cy="3212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826722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/>
              <a:t>CROSSFIRE!</a:t>
            </a:r>
          </a:p>
          <a:p>
            <a:r>
              <a:rPr lang="en-US" sz="4400" b="1" dirty="0"/>
              <a:t>1 PRO AND 1 CON</a:t>
            </a:r>
          </a:p>
          <a:p>
            <a:r>
              <a:rPr lang="en-US" sz="4400" b="1" dirty="0"/>
              <a:t>“May I have the first question?”</a:t>
            </a:r>
          </a:p>
          <a:p>
            <a:r>
              <a:rPr lang="en-US" sz="4400" b="1" dirty="0"/>
              <a:t>“You can have the first question.”</a:t>
            </a: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23453328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1387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2 PRO RESPOND TO CON CONTENTION</a:t>
            </a:r>
          </a:p>
          <a:p>
            <a:r>
              <a:rPr lang="en-US" sz="2800" b="1" dirty="0"/>
              <a:t>While 1 CON PREP RESPONSES TO DEFEND CONTENTION: 90%!</a:t>
            </a:r>
          </a:p>
        </p:txBody>
      </p:sp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8840304" y="2098081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7575434" y="2115711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292B815-7B46-49A1-873F-15A7BF2EA49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6000" y="3045405"/>
            <a:ext cx="5885558" cy="3166596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F21C7872-8A21-4DC7-A73B-051914279DD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1" y="3045405"/>
            <a:ext cx="5844664" cy="3212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88137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0" y="464883"/>
            <a:ext cx="11210943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2 CON RESPOND TO PRO CONTENTION</a:t>
            </a:r>
          </a:p>
          <a:p>
            <a:r>
              <a:rPr lang="en-US" sz="3200" b="1" dirty="0"/>
              <a:t>1 PRO—PREP RESPONSES TO DEFEND CONTENTION: 90%!</a:t>
            </a:r>
          </a:p>
        </p:txBody>
      </p:sp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2824164" y="2103543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1781263" y="2103544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52D8A111-5CCE-465A-929B-43766F69342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86042" y="3049403"/>
            <a:ext cx="5885558" cy="3166596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098B14BE-70D6-477E-AA13-419F17A7FF1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1" y="3045405"/>
            <a:ext cx="5844664" cy="3212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08917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/>
              <a:t>CROSSFIRE!</a:t>
            </a:r>
          </a:p>
          <a:p>
            <a:r>
              <a:rPr lang="en-US" sz="4400" b="1" dirty="0"/>
              <a:t>2 PRO AND 2 CON</a:t>
            </a:r>
          </a:p>
          <a:p>
            <a:r>
              <a:rPr lang="en-US" sz="4400" b="1" dirty="0"/>
              <a:t>“May I have the first question?”</a:t>
            </a:r>
          </a:p>
          <a:p>
            <a:r>
              <a:rPr lang="en-US" sz="4400" b="1" dirty="0"/>
              <a:t>“You can have the first question.”</a:t>
            </a: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9367586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10462212" cy="1508760"/>
          </a:xfrm>
        </p:spPr>
        <p:txBody>
          <a:bodyPr/>
          <a:lstStyle/>
          <a:p>
            <a:r>
              <a:rPr lang="en-US" b="1" dirty="0"/>
              <a:t>After the crossfire of the 2’s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67512" y="2011680"/>
            <a:ext cx="11419687" cy="4746630"/>
          </a:xfrm>
        </p:spPr>
        <p:txBody>
          <a:bodyPr>
            <a:normAutofit/>
          </a:bodyPr>
          <a:lstStyle/>
          <a:p>
            <a:r>
              <a:rPr lang="en-US" sz="2800" b="1" dirty="0"/>
              <a:t>We’re now going to talk about doing the summary and final focus speeches in the debate</a:t>
            </a:r>
          </a:p>
          <a:p>
            <a:r>
              <a:rPr lang="en-US" sz="2800" b="1" dirty="0"/>
              <a:t>They are the toughest speeches to give in Public Forum Debate</a:t>
            </a:r>
          </a:p>
          <a:p>
            <a:r>
              <a:rPr lang="en-US" sz="2800" b="1" dirty="0"/>
              <a:t>Especially to do them right.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28889860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10462212" cy="1508760"/>
          </a:xfrm>
        </p:spPr>
        <p:txBody>
          <a:bodyPr/>
          <a:lstStyle/>
          <a:p>
            <a:r>
              <a:rPr lang="en-US" b="1" dirty="0"/>
              <a:t>Summary—look at your script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67512" y="2011680"/>
            <a:ext cx="11419687" cy="4746630"/>
          </a:xfrm>
        </p:spPr>
        <p:txBody>
          <a:bodyPr>
            <a:normAutofit/>
          </a:bodyPr>
          <a:lstStyle/>
          <a:p>
            <a:r>
              <a:rPr lang="en-US" sz="2400" b="1" dirty="0"/>
              <a:t>In our first contention ____________ (name your contention in 2 to 5 words)</a:t>
            </a:r>
            <a:endParaRPr lang="en-US" sz="2400" dirty="0"/>
          </a:p>
          <a:p>
            <a:r>
              <a:rPr lang="en-US" sz="2400" b="1" dirty="0"/>
              <a:t>We showed </a:t>
            </a:r>
            <a:r>
              <a:rPr lang="en-US" sz="2400" b="1" i="1" dirty="0"/>
              <a:t>(concisely list off reasons/experts/studies/stats you presented in your contention)</a:t>
            </a:r>
            <a:r>
              <a:rPr lang="en-US" sz="2400" b="1" dirty="0"/>
              <a:t>: ________________(Use your flowsheet to write the reasons)____________</a:t>
            </a:r>
            <a:endParaRPr lang="en-US" sz="2400" dirty="0"/>
          </a:p>
          <a:p>
            <a:r>
              <a:rPr lang="en-US" sz="2400" b="1" dirty="0"/>
              <a:t>They tried to argue ________________. That’s wrong __________. </a:t>
            </a:r>
          </a:p>
          <a:p>
            <a:r>
              <a:rPr lang="en-US" sz="2400" b="1" dirty="0"/>
              <a:t>Then, they tried to argue ______________. That’s not true ___________. </a:t>
            </a:r>
          </a:p>
          <a:p>
            <a:pPr lvl="1"/>
            <a:r>
              <a:rPr lang="en-US" sz="2400" b="1" dirty="0"/>
              <a:t>Use your flowsheet, read _short_ evidence from your file.</a:t>
            </a:r>
            <a:endParaRPr lang="en-US" sz="2400" dirty="0"/>
          </a:p>
          <a:p>
            <a:r>
              <a:rPr lang="en-US" sz="2400" b="1" dirty="0"/>
              <a:t>So, ___________ (sum up this contention/arguments).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7795049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10462212" cy="1508760"/>
          </a:xfrm>
        </p:spPr>
        <p:txBody>
          <a:bodyPr/>
          <a:lstStyle/>
          <a:p>
            <a:r>
              <a:rPr lang="en-US" b="1" dirty="0"/>
              <a:t>FINAL FOCUS—look at your script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67512" y="2011680"/>
            <a:ext cx="11419687" cy="4746630"/>
          </a:xfrm>
        </p:spPr>
        <p:txBody>
          <a:bodyPr>
            <a:normAutofit/>
          </a:bodyPr>
          <a:lstStyle/>
          <a:p>
            <a:r>
              <a:rPr lang="en-US" b="1" dirty="0"/>
              <a:t>We win our first contention ________ (name your contention in 2 to 5 words)</a:t>
            </a:r>
            <a:endParaRPr lang="en-US" dirty="0"/>
          </a:p>
          <a:p>
            <a:r>
              <a:rPr lang="en-US" b="1" dirty="0"/>
              <a:t>We showed </a:t>
            </a:r>
            <a:r>
              <a:rPr lang="en-US" b="1" i="1" dirty="0"/>
              <a:t>(concisely list off reasons/experts/studies/stats you presented in your contention)</a:t>
            </a:r>
            <a:r>
              <a:rPr lang="en-US" b="1" dirty="0"/>
              <a:t>: _____________________________(Use your flowsheet to write the reasons)     As you do this—show you beat their best responses. Keep it short so you have time to weigh!</a:t>
            </a:r>
            <a:endParaRPr lang="en-US" dirty="0"/>
          </a:p>
          <a:p>
            <a:r>
              <a:rPr lang="en-US" b="1" dirty="0"/>
              <a:t>We defeated their first contention ___ (name their contention in 2 to 5 words)</a:t>
            </a:r>
            <a:endParaRPr lang="en-US" dirty="0"/>
          </a:p>
          <a:p>
            <a:r>
              <a:rPr lang="en-US" b="1" dirty="0"/>
              <a:t>We showed </a:t>
            </a:r>
            <a:r>
              <a:rPr lang="en-US" b="1" i="1" dirty="0"/>
              <a:t>(concisely list off your best response(s) to the contention including with reasons/ experts/studies/stats you presented in your contention)</a:t>
            </a:r>
            <a:r>
              <a:rPr lang="en-US" b="1" dirty="0"/>
              <a:t>: ________________________(Use your flowsheet to write the reasons) As you do this—show you beat their arguments.</a:t>
            </a:r>
            <a:endParaRPr lang="en-US" dirty="0"/>
          </a:p>
          <a:p>
            <a:r>
              <a:rPr lang="en-US" b="1" dirty="0"/>
              <a:t>Weigh: “Even if they win _______ (their best argument), we still win because __________ (explain </a:t>
            </a:r>
            <a:r>
              <a:rPr lang="en-US" b="1" u="sng" dirty="0"/>
              <a:t>why </a:t>
            </a:r>
            <a:r>
              <a:rPr lang="en-US" b="1" dirty="0"/>
              <a:t>your argument has more impact or is stronger).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630122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 BACK TO THE DEBATE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9365C7B4-2248-41EE-84E2-D26CB271757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191264290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1 PRO DEFEND YOUR PRO CONTENTION</a:t>
            </a:r>
          </a:p>
          <a:p>
            <a:r>
              <a:rPr lang="en-US" sz="3600" b="1" dirty="0"/>
              <a:t>2’S—FLOW  SO YOU CAN RESPOND</a:t>
            </a:r>
          </a:p>
        </p:txBody>
      </p:sp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2914358" y="2024931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4057130" y="2024931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4CDD0A84-10F4-49D0-9EA9-B351BFF4648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86042" y="3049403"/>
            <a:ext cx="5885558" cy="3166596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6CFB2744-D0DD-4F9E-B313-656EC72B18C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1" y="3045405"/>
            <a:ext cx="5844664" cy="3212856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B2580C96-36E7-4C52-A4E2-13705B548507}"/>
              </a:ext>
            </a:extLst>
          </p:cNvPr>
          <p:cNvSpPr txBox="1"/>
          <p:nvPr/>
        </p:nvSpPr>
        <p:spPr>
          <a:xfrm>
            <a:off x="5199902" y="1855062"/>
            <a:ext cx="6469183" cy="954107"/>
          </a:xfrm>
          <a:prstGeom prst="rect">
            <a:avLst/>
          </a:prstGeom>
          <a:solidFill>
            <a:srgbClr val="002060"/>
          </a:solidFill>
        </p:spPr>
        <p:txBody>
          <a:bodyPr wrap="square" rtlCol="0">
            <a:spAutoFit/>
          </a:bodyPr>
          <a:lstStyle/>
          <a:p>
            <a:r>
              <a:rPr lang="en-US" sz="2800" b="1" dirty="0"/>
              <a:t>Note Everyone should continue to flow all of the speeches to the very end!</a:t>
            </a:r>
          </a:p>
        </p:txBody>
      </p:sp>
    </p:spTree>
    <p:extLst>
      <p:ext uri="{BB962C8B-B14F-4D97-AF65-F5344CB8AC3E}">
        <p14:creationId xmlns:p14="http://schemas.microsoft.com/office/powerpoint/2010/main" val="42443229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/>
              <a:t>1 CON DEFEND YOUR CON CONTENTION</a:t>
            </a:r>
          </a:p>
          <a:p>
            <a:r>
              <a:rPr lang="en-US" sz="3600" b="1" dirty="0"/>
              <a:t>2’S—FLOW SO YOU CAN RESPOND</a:t>
            </a:r>
          </a:p>
        </p:txBody>
      </p:sp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10021918" y="1946980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8830346" y="1986779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B199FE4-3152-412F-B8CC-B845A9CECC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86042" y="3049403"/>
            <a:ext cx="5885558" cy="3166596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85131839-21BD-4467-9077-910C80BBB9D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1" y="3045405"/>
            <a:ext cx="5844664" cy="3212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56541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501507" y="227968"/>
            <a:ext cx="10788026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2 PRO SHOW YOUR PREVIOUS ARGUMENTS WIN EACH CONTENTION (avoid new arguments)</a:t>
            </a:r>
          </a:p>
          <a:p>
            <a:r>
              <a:rPr lang="en-US" sz="3600" b="1" dirty="0"/>
              <a:t>2 CON—FLOW SO YOU CAN RESPOND</a:t>
            </a:r>
          </a:p>
        </p:txBody>
      </p:sp>
      <p:sp>
        <p:nvSpPr>
          <p:cNvPr id="2" name="Arrow: Down 1">
            <a:extLst>
              <a:ext uri="{FF2B5EF4-FFF2-40B4-BE49-F238E27FC236}">
                <a16:creationId xmlns:a16="http://schemas.microsoft.com/office/drawing/2014/main" id="{E7DDBD4A-4C98-484E-862F-4C26A6F42FE5}"/>
              </a:ext>
            </a:extLst>
          </p:cNvPr>
          <p:cNvSpPr/>
          <p:nvPr/>
        </p:nvSpPr>
        <p:spPr>
          <a:xfrm>
            <a:off x="5099921" y="2190184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4006796" y="2154878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5F38A18B-A599-48B4-AB55-E3D46E2EEC8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86042" y="3049403"/>
            <a:ext cx="5885558" cy="3166596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6FED994B-EB8E-4FBB-9B41-CD5B5355251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1" y="3045405"/>
            <a:ext cx="5844664" cy="3212856"/>
          </a:xfrm>
          <a:prstGeom prst="rect">
            <a:avLst/>
          </a:prstGeom>
        </p:spPr>
      </p:pic>
      <p:sp>
        <p:nvSpPr>
          <p:cNvPr id="11" name="Arrow: Down 10">
            <a:extLst>
              <a:ext uri="{FF2B5EF4-FFF2-40B4-BE49-F238E27FC236}">
                <a16:creationId xmlns:a16="http://schemas.microsoft.com/office/drawing/2014/main" id="{64AF7794-8B3E-42E0-9D23-7E82F687EB4F}"/>
              </a:ext>
            </a:extLst>
          </p:cNvPr>
          <p:cNvSpPr/>
          <p:nvPr/>
        </p:nvSpPr>
        <p:spPr>
          <a:xfrm>
            <a:off x="9997934" y="2090546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Arrow: Down 11">
            <a:extLst>
              <a:ext uri="{FF2B5EF4-FFF2-40B4-BE49-F238E27FC236}">
                <a16:creationId xmlns:a16="http://schemas.microsoft.com/office/drawing/2014/main" id="{64601DD4-CBD5-4BEB-94D0-D2E7D2A7EF59}"/>
              </a:ext>
            </a:extLst>
          </p:cNvPr>
          <p:cNvSpPr/>
          <p:nvPr/>
        </p:nvSpPr>
        <p:spPr>
          <a:xfrm>
            <a:off x="11091059" y="2090546"/>
            <a:ext cx="396949" cy="85060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74396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3213BAAE-1B01-425D-A338-A1A676BEBE75}"/>
              </a:ext>
            </a:extLst>
          </p:cNvPr>
          <p:cNvSpPr txBox="1"/>
          <p:nvPr/>
        </p:nvSpPr>
        <p:spPr>
          <a:xfrm>
            <a:off x="474921" y="464883"/>
            <a:ext cx="10788026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/>
              <a:t>2 CON SHOW YOUR PREVIOUS ARGUMENTS WIN EACH CONTENTION (avoid new arguments)</a:t>
            </a:r>
          </a:p>
        </p:txBody>
      </p:sp>
      <p:sp>
        <p:nvSpPr>
          <p:cNvPr id="4" name="Arrow: Down 3">
            <a:extLst>
              <a:ext uri="{FF2B5EF4-FFF2-40B4-BE49-F238E27FC236}">
                <a16:creationId xmlns:a16="http://schemas.microsoft.com/office/drawing/2014/main" id="{253C2338-1F45-420D-A3A3-BB694FF848E5}"/>
              </a:ext>
            </a:extLst>
          </p:cNvPr>
          <p:cNvSpPr/>
          <p:nvPr/>
        </p:nvSpPr>
        <p:spPr>
          <a:xfrm>
            <a:off x="5129795" y="2006062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EBC087C-2D8E-4FA5-ACEE-1513617B263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86042" y="3049403"/>
            <a:ext cx="5885558" cy="3166596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1304165-B7AD-40E3-8A17-DBB85EA5893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0501" y="3045405"/>
            <a:ext cx="5844664" cy="3212856"/>
          </a:xfrm>
          <a:prstGeom prst="rect">
            <a:avLst/>
          </a:prstGeom>
        </p:spPr>
      </p:pic>
      <p:sp>
        <p:nvSpPr>
          <p:cNvPr id="11" name="Arrow: Down 10">
            <a:extLst>
              <a:ext uri="{FF2B5EF4-FFF2-40B4-BE49-F238E27FC236}">
                <a16:creationId xmlns:a16="http://schemas.microsoft.com/office/drawing/2014/main" id="{BB1B079B-DC35-4449-BABE-5673097AA554}"/>
              </a:ext>
            </a:extLst>
          </p:cNvPr>
          <p:cNvSpPr/>
          <p:nvPr/>
        </p:nvSpPr>
        <p:spPr>
          <a:xfrm>
            <a:off x="11064472" y="2063342"/>
            <a:ext cx="396949" cy="850605"/>
          </a:xfrm>
          <a:prstGeom prst="downArrow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10752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2919" y="284176"/>
            <a:ext cx="10462212" cy="1508760"/>
          </a:xfrm>
        </p:spPr>
        <p:txBody>
          <a:bodyPr/>
          <a:lstStyle/>
          <a:p>
            <a:r>
              <a:rPr lang="en-US" b="1" dirty="0"/>
              <a:t>TIME FOR </a:t>
            </a:r>
            <a:r>
              <a:rPr lang="en-US" b="1" dirty="0" err="1"/>
              <a:t>FEEDBACk</a:t>
            </a:r>
            <a:r>
              <a:rPr lang="en-US" b="1" dirty="0"/>
              <a:t>!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BBE131F-56EC-433A-AA1E-B99FD85AAC2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3200" b="1" dirty="0"/>
              <a:t>Instructor/Judge give feedback</a:t>
            </a:r>
          </a:p>
          <a:p>
            <a:r>
              <a:rPr lang="en-US" sz="3200" b="1"/>
              <a:t>Then, During </a:t>
            </a:r>
            <a:r>
              <a:rPr lang="en-US" sz="3200" b="1" dirty="0"/>
              <a:t>SHORT </a:t>
            </a:r>
            <a:r>
              <a:rPr lang="en-US" sz="3200" b="1" dirty="0" err="1"/>
              <a:t>redos</a:t>
            </a:r>
            <a:r>
              <a:rPr lang="en-US" sz="3200" b="1" dirty="0"/>
              <a:t> . . . Peer Judges: </a:t>
            </a:r>
            <a:r>
              <a:rPr lang="en-US" sz="3200" b="1" dirty="0"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https://tinyurl.com/x46w6mze</a:t>
            </a:r>
            <a:endParaRPr lang="en-US" sz="3200" b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7443121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709</TotalTime>
  <Words>1212</Words>
  <Application>Microsoft Office PowerPoint</Application>
  <PresentationFormat>Widescreen</PresentationFormat>
  <Paragraphs>111</Paragraphs>
  <Slides>29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29</vt:i4>
      </vt:variant>
    </vt:vector>
  </HeadingPairs>
  <TitlesOfParts>
    <vt:vector size="33" baseType="lpstr">
      <vt:lpstr>Corbel</vt:lpstr>
      <vt:lpstr>Tahoma</vt:lpstr>
      <vt:lpstr>Wingdings</vt:lpstr>
      <vt:lpstr>Banded</vt:lpstr>
      <vt:lpstr>Let’s debate!</vt:lpstr>
      <vt:lpstr>PREPARING FOR DEBATES!</vt:lpstr>
      <vt:lpstr>PowerPoint Presentation</vt:lpstr>
      <vt:lpstr>PowerPoint Presentation</vt:lpstr>
      <vt:lpstr>PowerPoint Presentation</vt:lpstr>
      <vt:lpstr>BEFORE WE START THE FOLLOW THE FLOW DEBATES . . . </vt:lpstr>
      <vt:lpstr>WatchING the Debate</vt:lpstr>
      <vt:lpstr>AFTER THE LAST SPEECH IN THE DEBATE:</vt:lpstr>
      <vt:lpstr>Making a decision</vt:lpstr>
      <vt:lpstr>EXAMPLES OF NOT SO GOOD/GOOD DECISIONS</vt:lpstr>
      <vt:lpstr>GIVING FEEDBACK TO DEBATERS</vt:lpstr>
      <vt:lpstr>EXAMPLES OF NOT SO GOOD/GOOD COMMENTS</vt:lpstr>
      <vt:lpstr>Begin a one contention  Public Forum debate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After the crossfire of the 2’s</vt:lpstr>
      <vt:lpstr>Summary—look at your script</vt:lpstr>
      <vt:lpstr>FINAL FOCUS—look at your script</vt:lpstr>
      <vt:lpstr>NOW BACK TO THE DEBATE</vt:lpstr>
      <vt:lpstr>PowerPoint Presentation</vt:lpstr>
      <vt:lpstr>PowerPoint Presentation</vt:lpstr>
      <vt:lpstr>PowerPoint Presentation</vt:lpstr>
      <vt:lpstr>PowerPoint Presentation</vt:lpstr>
      <vt:lpstr>TIME FOR FEEDBACk!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256</cp:revision>
  <dcterms:created xsi:type="dcterms:W3CDTF">2019-10-15T19:44:54Z</dcterms:created>
  <dcterms:modified xsi:type="dcterms:W3CDTF">2021-04-26T07:54:44Z</dcterms:modified>
</cp:coreProperties>
</file>