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81" r:id="rId3"/>
    <p:sldId id="318" r:id="rId4"/>
    <p:sldId id="320" r:id="rId5"/>
    <p:sldId id="319" r:id="rId6"/>
    <p:sldId id="382" r:id="rId7"/>
    <p:sldId id="301" r:id="rId8"/>
    <p:sldId id="298" r:id="rId9"/>
    <p:sldId id="305" r:id="rId10"/>
    <p:sldId id="306" r:id="rId11"/>
    <p:sldId id="302" r:id="rId12"/>
    <p:sldId id="303" r:id="rId13"/>
    <p:sldId id="304" r:id="rId14"/>
    <p:sldId id="314" r:id="rId15"/>
    <p:sldId id="366" r:id="rId16"/>
    <p:sldId id="367" r:id="rId17"/>
    <p:sldId id="368" r:id="rId18"/>
    <p:sldId id="375" r:id="rId19"/>
    <p:sldId id="355" r:id="rId20"/>
    <p:sldId id="356" r:id="rId21"/>
    <p:sldId id="376" r:id="rId22"/>
    <p:sldId id="377" r:id="rId23"/>
    <p:sldId id="310" r:id="rId24"/>
    <p:sldId id="378" r:id="rId25"/>
    <p:sldId id="379" r:id="rId26"/>
    <p:sldId id="369" r:id="rId27"/>
    <p:sldId id="374" r:id="rId28"/>
    <p:sldId id="371" r:id="rId29"/>
    <p:sldId id="372" r:id="rId30"/>
    <p:sldId id="380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06" y="461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841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230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6D9B3381-2194-4062-AAD9-F170AA55D06C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570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832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9B3381-2194-4062-AAD9-F170AA55D06C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2540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312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808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584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383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015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561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  <a:latin typeface="Tahoma" panose="020B0604030504040204" pitchFamily="34" charset="0"/>
              </a:defRPr>
            </a:lvl1pPr>
          </a:lstStyle>
          <a:p>
            <a:fld id="{6D9B3381-2194-4062-AAD9-F170AA55D06C}" type="datetimeFigureOut">
              <a:rPr lang="en-US" smtClean="0"/>
              <a:pPr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Tahoma" panose="020B060403050404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  <a:latin typeface="Tahoma" panose="020B0604030504040204" pitchFamily="34" charset="0"/>
              </a:defRPr>
            </a:lvl1pPr>
          </a:lstStyle>
          <a:p>
            <a:fld id="{FC1BF5B3-6797-48E0-97A5-3923418683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9498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Tahoma" panose="020B0604030504040204" pitchFamily="34" charset="0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2E971-5924-4354-9A12-863B3667C7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Let’s debate!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943E55-B08D-4B35-AD74-21B1824549A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Jim Hanson</a:t>
            </a:r>
          </a:p>
        </p:txBody>
      </p:sp>
    </p:spTree>
    <p:extLst>
      <p:ext uri="{BB962C8B-B14F-4D97-AF65-F5344CB8AC3E}">
        <p14:creationId xmlns:p14="http://schemas.microsoft.com/office/powerpoint/2010/main" val="2152324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Now--DO IT!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5091" y="2083525"/>
            <a:ext cx="11134950" cy="4206240"/>
          </a:xfrm>
        </p:spPr>
        <p:txBody>
          <a:bodyPr>
            <a:normAutofit/>
          </a:bodyPr>
          <a:lstStyle/>
          <a:p>
            <a:r>
              <a:rPr lang="en-US" sz="3600" dirty="0"/>
              <a:t>“May I ask the first question?”</a:t>
            </a:r>
          </a:p>
        </p:txBody>
      </p:sp>
    </p:spTree>
    <p:extLst>
      <p:ext uri="{BB962C8B-B14F-4D97-AF65-F5344CB8AC3E}">
        <p14:creationId xmlns:p14="http://schemas.microsoft.com/office/powerpoint/2010/main" val="1677604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EAF8A-086D-4C81-8B91-9F60A7B8E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TIPS FOR ASKING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4E369-FE2C-4DD6-988A-DB98E8E7C5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200" dirty="0"/>
              <a:t>Ask about weaknesses/missing things in their argument</a:t>
            </a:r>
          </a:p>
          <a:p>
            <a:r>
              <a:rPr lang="en-US" sz="3200" dirty="0"/>
              <a:t>“You don’t have proof testing harms students in your speech do you?”</a:t>
            </a:r>
          </a:p>
          <a:p>
            <a:r>
              <a:rPr lang="en-US" sz="3200" dirty="0"/>
              <a:t>Avoid asking questions that let your opponent give long, good answers</a:t>
            </a:r>
          </a:p>
          <a:p>
            <a:r>
              <a:rPr lang="en-US" sz="3200" dirty="0"/>
              <a:t>NO: “Why is testing a good idea.”</a:t>
            </a:r>
          </a:p>
          <a:p>
            <a:r>
              <a:rPr lang="en-US" sz="3200" dirty="0"/>
              <a:t>Best way to ask “Where in your speech did you prove __________?”</a:t>
            </a:r>
          </a:p>
        </p:txBody>
      </p:sp>
    </p:spTree>
    <p:extLst>
      <p:ext uri="{BB962C8B-B14F-4D97-AF65-F5344CB8AC3E}">
        <p14:creationId xmlns:p14="http://schemas.microsoft.com/office/powerpoint/2010/main" val="28234798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EAF8A-086D-4C81-8B91-9F60A7B8E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TIPS FOR answering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4E369-FE2C-4DD6-988A-DB98E8E7C5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/>
              <a:t>Answer as soon as possible (long pauses often imply lack of knowledge or hesitancy)</a:t>
            </a:r>
          </a:p>
          <a:p>
            <a:r>
              <a:rPr lang="en-US" sz="3200" dirty="0"/>
              <a:t>Use arguments in your speech to answer questions</a:t>
            </a:r>
          </a:p>
          <a:p>
            <a:r>
              <a:rPr lang="en-US" sz="3200" dirty="0"/>
              <a:t>“Yes, Deena Jones in our first contention showed ______”</a:t>
            </a:r>
          </a:p>
          <a:p>
            <a:r>
              <a:rPr lang="en-US" sz="3200" dirty="0"/>
              <a:t>Tough Question? Answer quickly—then talk about good arguments for your side</a:t>
            </a:r>
          </a:p>
          <a:p>
            <a:r>
              <a:rPr lang="en-US" sz="3200" dirty="0"/>
              <a:t>“I don’t think so. What I do know is our second contention showed ______________.”</a:t>
            </a:r>
          </a:p>
        </p:txBody>
      </p:sp>
    </p:spTree>
    <p:extLst>
      <p:ext uri="{BB962C8B-B14F-4D97-AF65-F5344CB8AC3E}">
        <p14:creationId xmlns:p14="http://schemas.microsoft.com/office/powerpoint/2010/main" val="8697130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Do it again!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5091" y="2083525"/>
            <a:ext cx="11134950" cy="4206240"/>
          </a:xfrm>
        </p:spPr>
        <p:txBody>
          <a:bodyPr>
            <a:normAutofit/>
          </a:bodyPr>
          <a:lstStyle/>
          <a:p>
            <a:r>
              <a:rPr lang="en-US" sz="3600" dirty="0"/>
              <a:t>Second speakers—rebuttal </a:t>
            </a:r>
            <a:r>
              <a:rPr lang="en-US" sz="3600"/>
              <a:t>the arguments </a:t>
            </a:r>
            <a:r>
              <a:rPr lang="en-US" sz="3600" dirty="0"/>
              <a:t>you heard with ONE analysis, ONE quotation</a:t>
            </a:r>
          </a:p>
          <a:p>
            <a:r>
              <a:rPr lang="en-US" sz="3600" dirty="0"/>
              <a:t>Then Grand Crossfire</a:t>
            </a:r>
          </a:p>
          <a:p>
            <a:r>
              <a:rPr lang="en-US" sz="3600" dirty="0"/>
              <a:t>Using the Tips.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07112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Begin a one contention </a:t>
            </a:r>
            <a:br>
              <a:rPr lang="en-US" b="1" dirty="0"/>
            </a:br>
            <a:r>
              <a:rPr lang="en-US" b="1" dirty="0"/>
              <a:t>Public Forum debate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5546" y="2011680"/>
            <a:ext cx="11164250" cy="4206240"/>
          </a:xfrm>
        </p:spPr>
        <p:txBody>
          <a:bodyPr>
            <a:normAutofit/>
          </a:bodyPr>
          <a:lstStyle/>
          <a:p>
            <a:r>
              <a:rPr lang="en-US" sz="3200" b="1" dirty="0"/>
              <a:t>2 minute cases and 2 minute rebuttals</a:t>
            </a:r>
          </a:p>
          <a:p>
            <a:r>
              <a:rPr lang="en-US" sz="3200" b="1" dirty="0"/>
              <a:t>1.5 minute crossfires</a:t>
            </a:r>
          </a:p>
          <a:p>
            <a:r>
              <a:rPr lang="en-US" sz="3200" b="1" dirty="0"/>
              <a:t>1.5 minute summaries and final focuses.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925736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3213BAAE-1B01-425D-A338-A1A676BEBE75}"/>
              </a:ext>
            </a:extLst>
          </p:cNvPr>
          <p:cNvSpPr txBox="1"/>
          <p:nvPr/>
        </p:nvSpPr>
        <p:spPr>
          <a:xfrm>
            <a:off x="367998" y="298170"/>
            <a:ext cx="1163350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1 PRO AND 1 CON: PRE-FLOW YOUR CONTENTION</a:t>
            </a:r>
          </a:p>
          <a:p>
            <a:r>
              <a:rPr lang="en-US" sz="3200" b="1" dirty="0"/>
              <a:t>YOU’VE GOT 2 MINUTES TO SHOW ME YOUR FLOWSHEET!</a:t>
            </a:r>
          </a:p>
          <a:p>
            <a:r>
              <a:rPr lang="en-US" sz="3200" b="1" dirty="0"/>
              <a:t>2 PRO AND 2 CON—FIND AND BE READY WITH REBUTTALS</a:t>
            </a:r>
            <a:endParaRPr lang="en-US" sz="3600" b="1" dirty="0"/>
          </a:p>
        </p:txBody>
      </p:sp>
      <p:sp>
        <p:nvSpPr>
          <p:cNvPr id="2" name="Arrow: Down 1">
            <a:extLst>
              <a:ext uri="{FF2B5EF4-FFF2-40B4-BE49-F238E27FC236}">
                <a16:creationId xmlns:a16="http://schemas.microsoft.com/office/drawing/2014/main" id="{E7DDBD4A-4C98-484E-862F-4C26A6F42FE5}"/>
              </a:ext>
            </a:extLst>
          </p:cNvPr>
          <p:cNvSpPr/>
          <p:nvPr/>
        </p:nvSpPr>
        <p:spPr>
          <a:xfrm>
            <a:off x="673395" y="2148113"/>
            <a:ext cx="396949" cy="85060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Arrow: Down 2">
            <a:extLst>
              <a:ext uri="{FF2B5EF4-FFF2-40B4-BE49-F238E27FC236}">
                <a16:creationId xmlns:a16="http://schemas.microsoft.com/office/drawing/2014/main" id="{EE965390-9356-45AA-8795-486A3A1429F7}"/>
              </a:ext>
            </a:extLst>
          </p:cNvPr>
          <p:cNvSpPr/>
          <p:nvPr/>
        </p:nvSpPr>
        <p:spPr>
          <a:xfrm>
            <a:off x="6542730" y="2088681"/>
            <a:ext cx="396949" cy="85060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B7AA741A-D140-4A01-A48F-A6EB1CDACC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3946" y="3045405"/>
            <a:ext cx="5927553" cy="3258871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63996C3C-61B6-4D8B-ACE5-7585A5E94863}"/>
              </a:ext>
            </a:extLst>
          </p:cNvPr>
          <p:cNvSpPr txBox="1"/>
          <p:nvPr/>
        </p:nvSpPr>
        <p:spPr>
          <a:xfrm>
            <a:off x="8472881" y="3045405"/>
            <a:ext cx="176169" cy="27699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1</a:t>
            </a: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899577FD-D312-4649-A882-D1E3C55BED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1" y="3045405"/>
            <a:ext cx="5844664" cy="3212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634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3213BAAE-1B01-425D-A338-A1A676BEBE75}"/>
              </a:ext>
            </a:extLst>
          </p:cNvPr>
          <p:cNvSpPr txBox="1"/>
          <p:nvPr/>
        </p:nvSpPr>
        <p:spPr>
          <a:xfrm>
            <a:off x="474921" y="464883"/>
            <a:ext cx="1078802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1 PRO PRESENT YOUR PRO CONTENTION</a:t>
            </a:r>
          </a:p>
          <a:p>
            <a:r>
              <a:rPr lang="en-US" sz="4000" b="1" dirty="0"/>
              <a:t>while 2 CON—FLOW YOUR RESPONSES: 90%!</a:t>
            </a:r>
          </a:p>
        </p:txBody>
      </p:sp>
      <p:sp>
        <p:nvSpPr>
          <p:cNvPr id="2" name="Arrow: Down 1">
            <a:extLst>
              <a:ext uri="{FF2B5EF4-FFF2-40B4-BE49-F238E27FC236}">
                <a16:creationId xmlns:a16="http://schemas.microsoft.com/office/drawing/2014/main" id="{E7DDBD4A-4C98-484E-862F-4C26A6F42FE5}"/>
              </a:ext>
            </a:extLst>
          </p:cNvPr>
          <p:cNvSpPr/>
          <p:nvPr/>
        </p:nvSpPr>
        <p:spPr>
          <a:xfrm>
            <a:off x="1705241" y="2039209"/>
            <a:ext cx="396949" cy="8506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253C2338-1F45-420D-A3A3-BB694FF848E5}"/>
              </a:ext>
            </a:extLst>
          </p:cNvPr>
          <p:cNvSpPr/>
          <p:nvPr/>
        </p:nvSpPr>
        <p:spPr>
          <a:xfrm>
            <a:off x="616241" y="2039210"/>
            <a:ext cx="396949" cy="85060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0E59C41-22BF-4570-8FE5-1552F360B8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6042" y="3049403"/>
            <a:ext cx="5885558" cy="316659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BB63E9D-7854-4C92-B6BA-43F6531A18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1" y="3045405"/>
            <a:ext cx="5844664" cy="3212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8844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3213BAAE-1B01-425D-A338-A1A676BEBE75}"/>
              </a:ext>
            </a:extLst>
          </p:cNvPr>
          <p:cNvSpPr txBox="1"/>
          <p:nvPr/>
        </p:nvSpPr>
        <p:spPr>
          <a:xfrm>
            <a:off x="474921" y="464883"/>
            <a:ext cx="1078802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1 CON PRESENT YOUR CON CONTENTION</a:t>
            </a:r>
          </a:p>
          <a:p>
            <a:r>
              <a:rPr lang="en-US" sz="4000" b="1" dirty="0"/>
              <a:t>While 2 PROP—FLOW YOUR RESPONSES: 90%!</a:t>
            </a:r>
          </a:p>
        </p:txBody>
      </p:sp>
      <p:sp>
        <p:nvSpPr>
          <p:cNvPr id="2" name="Arrow: Down 1">
            <a:extLst>
              <a:ext uri="{FF2B5EF4-FFF2-40B4-BE49-F238E27FC236}">
                <a16:creationId xmlns:a16="http://schemas.microsoft.com/office/drawing/2014/main" id="{E7DDBD4A-4C98-484E-862F-4C26A6F42FE5}"/>
              </a:ext>
            </a:extLst>
          </p:cNvPr>
          <p:cNvSpPr/>
          <p:nvPr/>
        </p:nvSpPr>
        <p:spPr>
          <a:xfrm>
            <a:off x="7737510" y="1875372"/>
            <a:ext cx="396949" cy="8506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253C2338-1F45-420D-A3A3-BB694FF848E5}"/>
              </a:ext>
            </a:extLst>
          </p:cNvPr>
          <p:cNvSpPr/>
          <p:nvPr/>
        </p:nvSpPr>
        <p:spPr>
          <a:xfrm>
            <a:off x="6711222" y="1891104"/>
            <a:ext cx="396949" cy="85060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90B306C-9300-4F93-9A7F-4E1FAA45E6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6042" y="3049403"/>
            <a:ext cx="5885558" cy="316659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92D64B9-D212-4E93-A7BB-1151660038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1" y="3045405"/>
            <a:ext cx="5844664" cy="3212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2672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3213BAAE-1B01-425D-A338-A1A676BEBE75}"/>
              </a:ext>
            </a:extLst>
          </p:cNvPr>
          <p:cNvSpPr txBox="1"/>
          <p:nvPr/>
        </p:nvSpPr>
        <p:spPr>
          <a:xfrm>
            <a:off x="474921" y="464883"/>
            <a:ext cx="1078802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CROSSFIRE!</a:t>
            </a:r>
          </a:p>
          <a:p>
            <a:r>
              <a:rPr lang="en-US" sz="4400" b="1" dirty="0"/>
              <a:t>1 PRO AND 1 CON</a:t>
            </a:r>
          </a:p>
          <a:p>
            <a:r>
              <a:rPr lang="en-US" sz="4400" b="1" dirty="0"/>
              <a:t>“May I have the first question?”</a:t>
            </a:r>
          </a:p>
          <a:p>
            <a:r>
              <a:rPr lang="en-US" sz="4400" b="1" dirty="0"/>
              <a:t>“You can have the first question.”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345332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3213BAAE-1B01-425D-A338-A1A676BEBE75}"/>
              </a:ext>
            </a:extLst>
          </p:cNvPr>
          <p:cNvSpPr txBox="1"/>
          <p:nvPr/>
        </p:nvSpPr>
        <p:spPr>
          <a:xfrm>
            <a:off x="474921" y="464883"/>
            <a:ext cx="1078802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2 PRO RESPOND TO CON CONTENTION</a:t>
            </a:r>
          </a:p>
          <a:p>
            <a:r>
              <a:rPr lang="en-US" sz="2800" b="1" dirty="0"/>
              <a:t>While 1 CON PREP RESPONSES TO DEFEND CONTENTION: 90%!</a:t>
            </a:r>
          </a:p>
        </p:txBody>
      </p:sp>
      <p:sp>
        <p:nvSpPr>
          <p:cNvPr id="2" name="Arrow: Down 1">
            <a:extLst>
              <a:ext uri="{FF2B5EF4-FFF2-40B4-BE49-F238E27FC236}">
                <a16:creationId xmlns:a16="http://schemas.microsoft.com/office/drawing/2014/main" id="{E7DDBD4A-4C98-484E-862F-4C26A6F42FE5}"/>
              </a:ext>
            </a:extLst>
          </p:cNvPr>
          <p:cNvSpPr/>
          <p:nvPr/>
        </p:nvSpPr>
        <p:spPr>
          <a:xfrm>
            <a:off x="8840304" y="2098081"/>
            <a:ext cx="396949" cy="8506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253C2338-1F45-420D-A3A3-BB694FF848E5}"/>
              </a:ext>
            </a:extLst>
          </p:cNvPr>
          <p:cNvSpPr/>
          <p:nvPr/>
        </p:nvSpPr>
        <p:spPr>
          <a:xfrm>
            <a:off x="7575434" y="2115711"/>
            <a:ext cx="396949" cy="85060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292B815-7B46-49A1-873F-15A7BF2EA4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3045405"/>
            <a:ext cx="5885558" cy="316659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21C7872-8A21-4DC7-A73B-051914279D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1" y="3045405"/>
            <a:ext cx="5844664" cy="3212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8813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19" y="284176"/>
            <a:ext cx="10462212" cy="1508760"/>
          </a:xfrm>
        </p:spPr>
        <p:txBody>
          <a:bodyPr>
            <a:normAutofit/>
          </a:bodyPr>
          <a:lstStyle/>
          <a:p>
            <a:r>
              <a:rPr lang="en-US" b="1" dirty="0"/>
              <a:t>PREPARING FOR DEBATES!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2011680"/>
            <a:ext cx="9939698" cy="4206240"/>
          </a:xfrm>
        </p:spPr>
        <p:txBody>
          <a:bodyPr>
            <a:normAutofit/>
          </a:bodyPr>
          <a:lstStyle/>
          <a:p>
            <a:r>
              <a:rPr lang="en-US" sz="3600" dirty="0"/>
              <a:t>It is important for you to do the left column on the Climb web page</a:t>
            </a:r>
          </a:p>
          <a:p>
            <a:r>
              <a:rPr lang="en-US" sz="3600" dirty="0"/>
              <a:t>Before each class.</a:t>
            </a:r>
          </a:p>
          <a:p>
            <a:endParaRPr lang="en-US" sz="3600" dirty="0"/>
          </a:p>
          <a:p>
            <a:r>
              <a:rPr lang="en-US" sz="3600" dirty="0"/>
              <a:t>Who is the 1 and who is the 2?</a:t>
            </a:r>
          </a:p>
        </p:txBody>
      </p:sp>
    </p:spTree>
    <p:extLst>
      <p:ext uri="{BB962C8B-B14F-4D97-AF65-F5344CB8AC3E}">
        <p14:creationId xmlns:p14="http://schemas.microsoft.com/office/powerpoint/2010/main" val="1426696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3213BAAE-1B01-425D-A338-A1A676BEBE75}"/>
              </a:ext>
            </a:extLst>
          </p:cNvPr>
          <p:cNvSpPr txBox="1"/>
          <p:nvPr/>
        </p:nvSpPr>
        <p:spPr>
          <a:xfrm>
            <a:off x="474920" y="464883"/>
            <a:ext cx="112109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2 CON RESPOND TO PRO CONTENTION</a:t>
            </a:r>
          </a:p>
          <a:p>
            <a:r>
              <a:rPr lang="en-US" sz="3200" b="1" dirty="0"/>
              <a:t>1 PRO—PREP RESPONSES TO DEFEND CONTENTION: 90%!</a:t>
            </a:r>
          </a:p>
        </p:txBody>
      </p:sp>
      <p:sp>
        <p:nvSpPr>
          <p:cNvPr id="2" name="Arrow: Down 1">
            <a:extLst>
              <a:ext uri="{FF2B5EF4-FFF2-40B4-BE49-F238E27FC236}">
                <a16:creationId xmlns:a16="http://schemas.microsoft.com/office/drawing/2014/main" id="{E7DDBD4A-4C98-484E-862F-4C26A6F42FE5}"/>
              </a:ext>
            </a:extLst>
          </p:cNvPr>
          <p:cNvSpPr/>
          <p:nvPr/>
        </p:nvSpPr>
        <p:spPr>
          <a:xfrm>
            <a:off x="2824164" y="2103543"/>
            <a:ext cx="396949" cy="8506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253C2338-1F45-420D-A3A3-BB694FF848E5}"/>
              </a:ext>
            </a:extLst>
          </p:cNvPr>
          <p:cNvSpPr/>
          <p:nvPr/>
        </p:nvSpPr>
        <p:spPr>
          <a:xfrm>
            <a:off x="1781263" y="2103544"/>
            <a:ext cx="396949" cy="85060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2D8A111-5CCE-465A-929B-43766F6934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6042" y="3049403"/>
            <a:ext cx="5885558" cy="316659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98B14BE-70D6-477E-AA13-419F17A7FF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1" y="3045405"/>
            <a:ext cx="5844664" cy="3212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0891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3213BAAE-1B01-425D-A338-A1A676BEBE75}"/>
              </a:ext>
            </a:extLst>
          </p:cNvPr>
          <p:cNvSpPr txBox="1"/>
          <p:nvPr/>
        </p:nvSpPr>
        <p:spPr>
          <a:xfrm>
            <a:off x="474921" y="464883"/>
            <a:ext cx="1078802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CROSSFIRE!</a:t>
            </a:r>
          </a:p>
          <a:p>
            <a:r>
              <a:rPr lang="en-US" sz="4400" b="1" dirty="0"/>
              <a:t>2 PRO AND 2 CON</a:t>
            </a:r>
          </a:p>
          <a:p>
            <a:r>
              <a:rPr lang="en-US" sz="4400" b="1" dirty="0"/>
              <a:t>“May I have the first question?”</a:t>
            </a:r>
          </a:p>
          <a:p>
            <a:r>
              <a:rPr lang="en-US" sz="4400" b="1" dirty="0"/>
              <a:t>“You can have the first question.”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936758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19" y="284176"/>
            <a:ext cx="10462212" cy="1508760"/>
          </a:xfrm>
        </p:spPr>
        <p:txBody>
          <a:bodyPr/>
          <a:lstStyle/>
          <a:p>
            <a:r>
              <a:rPr lang="en-US" b="1" dirty="0"/>
              <a:t>After the crossfire of the 2’s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12" y="2011680"/>
            <a:ext cx="11419687" cy="4746630"/>
          </a:xfrm>
        </p:spPr>
        <p:txBody>
          <a:bodyPr>
            <a:normAutofit/>
          </a:bodyPr>
          <a:lstStyle/>
          <a:p>
            <a:r>
              <a:rPr lang="en-US" sz="2800" b="1" dirty="0"/>
              <a:t>We’re now going to talk about doing the summary and final focus speeches in the debate</a:t>
            </a:r>
          </a:p>
          <a:p>
            <a:r>
              <a:rPr lang="en-US" sz="2800" b="1" dirty="0"/>
              <a:t>They are the toughest speeches to give in Public Forum Debate</a:t>
            </a:r>
          </a:p>
          <a:p>
            <a:r>
              <a:rPr lang="en-US" sz="2800" b="1" dirty="0"/>
              <a:t>Especially to do them right.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88986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19" y="284176"/>
            <a:ext cx="10462212" cy="1508760"/>
          </a:xfrm>
        </p:spPr>
        <p:txBody>
          <a:bodyPr/>
          <a:lstStyle/>
          <a:p>
            <a:r>
              <a:rPr lang="en-US" b="1" dirty="0"/>
              <a:t>Summary—look at your script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12" y="2011680"/>
            <a:ext cx="11419687" cy="4746630"/>
          </a:xfrm>
        </p:spPr>
        <p:txBody>
          <a:bodyPr>
            <a:normAutofit/>
          </a:bodyPr>
          <a:lstStyle/>
          <a:p>
            <a:r>
              <a:rPr lang="en-US" sz="2400" b="1" dirty="0"/>
              <a:t>In our first contention ____________ (name your contention in 2 to 5 words)</a:t>
            </a:r>
            <a:endParaRPr lang="en-US" sz="2400" dirty="0"/>
          </a:p>
          <a:p>
            <a:r>
              <a:rPr lang="en-US" sz="2400" b="1" dirty="0"/>
              <a:t>We showed </a:t>
            </a:r>
            <a:r>
              <a:rPr lang="en-US" sz="2400" b="1" i="1" dirty="0"/>
              <a:t>(concisely list off reasons/experts/studies/stats you presented in your contention)</a:t>
            </a:r>
            <a:r>
              <a:rPr lang="en-US" sz="2400" b="1" dirty="0"/>
              <a:t>: ________________(Use your flowsheet to write the reasons)____________</a:t>
            </a:r>
            <a:endParaRPr lang="en-US" sz="2400" dirty="0"/>
          </a:p>
          <a:p>
            <a:r>
              <a:rPr lang="en-US" sz="2400" b="1" dirty="0"/>
              <a:t>They tried to argue ________________. That’s wrong __________. </a:t>
            </a:r>
          </a:p>
          <a:p>
            <a:r>
              <a:rPr lang="en-US" sz="2400" b="1" dirty="0"/>
              <a:t>Then, they tried to argue ______________. That’s not true ___________. </a:t>
            </a:r>
          </a:p>
          <a:p>
            <a:pPr lvl="1"/>
            <a:r>
              <a:rPr lang="en-US" sz="2400" b="1" dirty="0"/>
              <a:t>Use your flowsheet, read _short_ evidence from your file.</a:t>
            </a:r>
            <a:endParaRPr lang="en-US" sz="2400" dirty="0"/>
          </a:p>
          <a:p>
            <a:r>
              <a:rPr lang="en-US" sz="2400" b="1" dirty="0"/>
              <a:t>So, ___________ (sum up this contention/arguments).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79504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19" y="284176"/>
            <a:ext cx="10462212" cy="1508760"/>
          </a:xfrm>
        </p:spPr>
        <p:txBody>
          <a:bodyPr/>
          <a:lstStyle/>
          <a:p>
            <a:r>
              <a:rPr lang="en-US" b="1" dirty="0"/>
              <a:t>FINAL FOCUS—look at your script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12" y="2011680"/>
            <a:ext cx="11419687" cy="4746630"/>
          </a:xfrm>
        </p:spPr>
        <p:txBody>
          <a:bodyPr>
            <a:normAutofit/>
          </a:bodyPr>
          <a:lstStyle/>
          <a:p>
            <a:r>
              <a:rPr lang="en-US" b="1" dirty="0"/>
              <a:t>We win our first contention ________ (name your contention in 2 to 5 words)</a:t>
            </a:r>
            <a:endParaRPr lang="en-US" dirty="0"/>
          </a:p>
          <a:p>
            <a:r>
              <a:rPr lang="en-US" b="1" dirty="0"/>
              <a:t>We showed </a:t>
            </a:r>
            <a:r>
              <a:rPr lang="en-US" b="1" i="1" dirty="0"/>
              <a:t>(concisely list off reasons/experts/studies/stats you presented in your contention)</a:t>
            </a:r>
            <a:r>
              <a:rPr lang="en-US" b="1" dirty="0"/>
              <a:t>: _____________________________(Use your flowsheet to write the reasons)     As you do this—show you beat their best responses. Keep it short so you have time to weigh!</a:t>
            </a:r>
            <a:endParaRPr lang="en-US" dirty="0"/>
          </a:p>
          <a:p>
            <a:r>
              <a:rPr lang="en-US" b="1" dirty="0"/>
              <a:t>We defeated their first contention ___ (name their contention in 2 to 5 words)</a:t>
            </a:r>
            <a:endParaRPr lang="en-US" dirty="0"/>
          </a:p>
          <a:p>
            <a:r>
              <a:rPr lang="en-US" b="1" dirty="0"/>
              <a:t>We showed </a:t>
            </a:r>
            <a:r>
              <a:rPr lang="en-US" b="1" i="1" dirty="0"/>
              <a:t>(concisely list off your best response(s) to the contention including with reasons/ experts/studies/stats you presented in your contention)</a:t>
            </a:r>
            <a:r>
              <a:rPr lang="en-US" b="1" dirty="0"/>
              <a:t>: ________________________(Use your flowsheet to write the reasons) As you do this—show you beat their arguments.</a:t>
            </a:r>
            <a:endParaRPr lang="en-US" dirty="0"/>
          </a:p>
          <a:p>
            <a:r>
              <a:rPr lang="en-US" b="1" dirty="0"/>
              <a:t>Weigh: “Even if they win _______ (their best argument), we still win because __________ (explain </a:t>
            </a:r>
            <a:r>
              <a:rPr lang="en-US" b="1" u="sng" dirty="0"/>
              <a:t>why </a:t>
            </a:r>
            <a:r>
              <a:rPr lang="en-US" b="1" dirty="0"/>
              <a:t>your argument has more impact or is stronger).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012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NOW BACK TO THE DEBATE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365C7B4-2248-41EE-84E2-D26CB27175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126429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3213BAAE-1B01-425D-A338-A1A676BEBE75}"/>
              </a:ext>
            </a:extLst>
          </p:cNvPr>
          <p:cNvSpPr txBox="1"/>
          <p:nvPr/>
        </p:nvSpPr>
        <p:spPr>
          <a:xfrm>
            <a:off x="474921" y="464883"/>
            <a:ext cx="107880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1 PRO DEFEND YOUR PRO CONTENTION</a:t>
            </a:r>
          </a:p>
          <a:p>
            <a:r>
              <a:rPr lang="en-US" sz="3600" b="1" dirty="0"/>
              <a:t>2’S—FLOW  SO YOU CAN RESPOND</a:t>
            </a:r>
          </a:p>
        </p:txBody>
      </p:sp>
      <p:sp>
        <p:nvSpPr>
          <p:cNvPr id="2" name="Arrow: Down 1">
            <a:extLst>
              <a:ext uri="{FF2B5EF4-FFF2-40B4-BE49-F238E27FC236}">
                <a16:creationId xmlns:a16="http://schemas.microsoft.com/office/drawing/2014/main" id="{E7DDBD4A-4C98-484E-862F-4C26A6F42FE5}"/>
              </a:ext>
            </a:extLst>
          </p:cNvPr>
          <p:cNvSpPr/>
          <p:nvPr/>
        </p:nvSpPr>
        <p:spPr>
          <a:xfrm>
            <a:off x="2914358" y="2024931"/>
            <a:ext cx="396949" cy="8506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253C2338-1F45-420D-A3A3-BB694FF848E5}"/>
              </a:ext>
            </a:extLst>
          </p:cNvPr>
          <p:cNvSpPr/>
          <p:nvPr/>
        </p:nvSpPr>
        <p:spPr>
          <a:xfrm>
            <a:off x="4057130" y="2024931"/>
            <a:ext cx="396949" cy="85060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CDD0A84-10F4-49D0-9EA9-B351BFF464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6042" y="3049403"/>
            <a:ext cx="5885558" cy="316659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CFB2744-D0DD-4F9E-B313-656EC72B18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1" y="3045405"/>
            <a:ext cx="5844664" cy="321285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2580C96-36E7-4C52-A4E2-13705B548507}"/>
              </a:ext>
            </a:extLst>
          </p:cNvPr>
          <p:cNvSpPr txBox="1"/>
          <p:nvPr/>
        </p:nvSpPr>
        <p:spPr>
          <a:xfrm>
            <a:off x="5199902" y="1855062"/>
            <a:ext cx="6469183" cy="954107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sz="2800" b="1" dirty="0"/>
              <a:t>Note Everyone should continue to flow all of the speeches to the very end!</a:t>
            </a:r>
          </a:p>
        </p:txBody>
      </p:sp>
    </p:spTree>
    <p:extLst>
      <p:ext uri="{BB962C8B-B14F-4D97-AF65-F5344CB8AC3E}">
        <p14:creationId xmlns:p14="http://schemas.microsoft.com/office/powerpoint/2010/main" val="4244322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3213BAAE-1B01-425D-A338-A1A676BEBE75}"/>
              </a:ext>
            </a:extLst>
          </p:cNvPr>
          <p:cNvSpPr txBox="1"/>
          <p:nvPr/>
        </p:nvSpPr>
        <p:spPr>
          <a:xfrm>
            <a:off x="474921" y="464883"/>
            <a:ext cx="1078802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1 CON DEFEND YOUR CON CONTENTION</a:t>
            </a:r>
          </a:p>
          <a:p>
            <a:r>
              <a:rPr lang="en-US" sz="3600" b="1" dirty="0"/>
              <a:t>2’S—FLOW SO YOU CAN RESPOND</a:t>
            </a:r>
          </a:p>
        </p:txBody>
      </p:sp>
      <p:sp>
        <p:nvSpPr>
          <p:cNvPr id="2" name="Arrow: Down 1">
            <a:extLst>
              <a:ext uri="{FF2B5EF4-FFF2-40B4-BE49-F238E27FC236}">
                <a16:creationId xmlns:a16="http://schemas.microsoft.com/office/drawing/2014/main" id="{E7DDBD4A-4C98-484E-862F-4C26A6F42FE5}"/>
              </a:ext>
            </a:extLst>
          </p:cNvPr>
          <p:cNvSpPr/>
          <p:nvPr/>
        </p:nvSpPr>
        <p:spPr>
          <a:xfrm>
            <a:off x="10021918" y="1946980"/>
            <a:ext cx="396949" cy="8506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253C2338-1F45-420D-A3A3-BB694FF848E5}"/>
              </a:ext>
            </a:extLst>
          </p:cNvPr>
          <p:cNvSpPr/>
          <p:nvPr/>
        </p:nvSpPr>
        <p:spPr>
          <a:xfrm>
            <a:off x="8830346" y="1986779"/>
            <a:ext cx="396949" cy="85060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B199FE4-3152-412F-B8CC-B845A9CECC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6042" y="3049403"/>
            <a:ext cx="5885558" cy="316659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5131839-21BD-4467-9077-910C80BBB9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1" y="3045405"/>
            <a:ext cx="5844664" cy="3212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654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3213BAAE-1B01-425D-A338-A1A676BEBE75}"/>
              </a:ext>
            </a:extLst>
          </p:cNvPr>
          <p:cNvSpPr txBox="1"/>
          <p:nvPr/>
        </p:nvSpPr>
        <p:spPr>
          <a:xfrm>
            <a:off x="501507" y="227968"/>
            <a:ext cx="1078802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2 PRO SHOW YOUR PREVIOUS ARGUMENTS WIN EACH CONTENTION (avoid new arguments)</a:t>
            </a:r>
          </a:p>
          <a:p>
            <a:r>
              <a:rPr lang="en-US" sz="3600" b="1" dirty="0"/>
              <a:t>2 CON—FLOW SO YOU CAN RESPOND</a:t>
            </a:r>
          </a:p>
        </p:txBody>
      </p:sp>
      <p:sp>
        <p:nvSpPr>
          <p:cNvPr id="2" name="Arrow: Down 1">
            <a:extLst>
              <a:ext uri="{FF2B5EF4-FFF2-40B4-BE49-F238E27FC236}">
                <a16:creationId xmlns:a16="http://schemas.microsoft.com/office/drawing/2014/main" id="{E7DDBD4A-4C98-484E-862F-4C26A6F42FE5}"/>
              </a:ext>
            </a:extLst>
          </p:cNvPr>
          <p:cNvSpPr/>
          <p:nvPr/>
        </p:nvSpPr>
        <p:spPr>
          <a:xfrm>
            <a:off x="5099921" y="2190184"/>
            <a:ext cx="396949" cy="8506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253C2338-1F45-420D-A3A3-BB694FF848E5}"/>
              </a:ext>
            </a:extLst>
          </p:cNvPr>
          <p:cNvSpPr/>
          <p:nvPr/>
        </p:nvSpPr>
        <p:spPr>
          <a:xfrm>
            <a:off x="4006796" y="2154878"/>
            <a:ext cx="396949" cy="85060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F38A18B-A599-48B4-AB55-E3D46E2EEC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6042" y="3049403"/>
            <a:ext cx="5885558" cy="316659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FED994B-EB8E-4FBB-9B41-CD5B535525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1" y="3045405"/>
            <a:ext cx="5844664" cy="3212856"/>
          </a:xfrm>
          <a:prstGeom prst="rect">
            <a:avLst/>
          </a:prstGeom>
        </p:spPr>
      </p:pic>
      <p:sp>
        <p:nvSpPr>
          <p:cNvPr id="11" name="Arrow: Down 10">
            <a:extLst>
              <a:ext uri="{FF2B5EF4-FFF2-40B4-BE49-F238E27FC236}">
                <a16:creationId xmlns:a16="http://schemas.microsoft.com/office/drawing/2014/main" id="{64AF7794-8B3E-42E0-9D23-7E82F687EB4F}"/>
              </a:ext>
            </a:extLst>
          </p:cNvPr>
          <p:cNvSpPr/>
          <p:nvPr/>
        </p:nvSpPr>
        <p:spPr>
          <a:xfrm>
            <a:off x="9997934" y="2090546"/>
            <a:ext cx="396949" cy="85060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Down 11">
            <a:extLst>
              <a:ext uri="{FF2B5EF4-FFF2-40B4-BE49-F238E27FC236}">
                <a16:creationId xmlns:a16="http://schemas.microsoft.com/office/drawing/2014/main" id="{64601DD4-CBD5-4BEB-94D0-D2E7D2A7EF59}"/>
              </a:ext>
            </a:extLst>
          </p:cNvPr>
          <p:cNvSpPr/>
          <p:nvPr/>
        </p:nvSpPr>
        <p:spPr>
          <a:xfrm>
            <a:off x="11091059" y="2090546"/>
            <a:ext cx="396949" cy="8506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439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3213BAAE-1B01-425D-A338-A1A676BEBE75}"/>
              </a:ext>
            </a:extLst>
          </p:cNvPr>
          <p:cNvSpPr txBox="1"/>
          <p:nvPr/>
        </p:nvSpPr>
        <p:spPr>
          <a:xfrm>
            <a:off x="474921" y="464883"/>
            <a:ext cx="107880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2 CON SHOW YOUR PREVIOUS ARGUMENTS WIN EACH CONTENTION (avoid new arguments)</a:t>
            </a:r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253C2338-1F45-420D-A3A3-BB694FF848E5}"/>
              </a:ext>
            </a:extLst>
          </p:cNvPr>
          <p:cNvSpPr/>
          <p:nvPr/>
        </p:nvSpPr>
        <p:spPr>
          <a:xfrm>
            <a:off x="5129795" y="2006062"/>
            <a:ext cx="396949" cy="85060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EBC087C-2D8E-4FA5-ACEE-1513617B26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6042" y="3049403"/>
            <a:ext cx="5885558" cy="316659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1304165-B7AD-40E3-8A17-DBB85EA589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1" y="3045405"/>
            <a:ext cx="5844664" cy="3212856"/>
          </a:xfrm>
          <a:prstGeom prst="rect">
            <a:avLst/>
          </a:prstGeom>
        </p:spPr>
      </p:pic>
      <p:sp>
        <p:nvSpPr>
          <p:cNvPr id="11" name="Arrow: Down 10">
            <a:extLst>
              <a:ext uri="{FF2B5EF4-FFF2-40B4-BE49-F238E27FC236}">
                <a16:creationId xmlns:a16="http://schemas.microsoft.com/office/drawing/2014/main" id="{BB1B079B-DC35-4449-BABE-5673097AA554}"/>
              </a:ext>
            </a:extLst>
          </p:cNvPr>
          <p:cNvSpPr/>
          <p:nvPr/>
        </p:nvSpPr>
        <p:spPr>
          <a:xfrm>
            <a:off x="11064472" y="2063342"/>
            <a:ext cx="396949" cy="85060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075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E7037FB-16AC-48F3-A19B-5E1FA92A39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865" y="1590261"/>
            <a:ext cx="5839765" cy="427382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A6974D1-BC08-4B27-B359-EB724EC567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7372" y="1641944"/>
            <a:ext cx="5698140" cy="417045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7CC3243-3F0A-4EF3-9F2E-1E91B38B7CD3}"/>
              </a:ext>
            </a:extLst>
          </p:cNvPr>
          <p:cNvSpPr txBox="1"/>
          <p:nvPr/>
        </p:nvSpPr>
        <p:spPr>
          <a:xfrm>
            <a:off x="1296062" y="960120"/>
            <a:ext cx="31938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Pro Case Flowsheet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C8811F3-B765-4FA2-87B3-216061EE7DC5}"/>
              </a:ext>
            </a:extLst>
          </p:cNvPr>
          <p:cNvSpPr txBox="1"/>
          <p:nvPr/>
        </p:nvSpPr>
        <p:spPr>
          <a:xfrm>
            <a:off x="7348329" y="1012226"/>
            <a:ext cx="32612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Con Case Flowsheet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B1B3CF8-E7FE-4579-A66A-411646898C56}"/>
              </a:ext>
            </a:extLst>
          </p:cNvPr>
          <p:cNvSpPr txBox="1"/>
          <p:nvPr/>
        </p:nvSpPr>
        <p:spPr>
          <a:xfrm>
            <a:off x="3252158" y="230587"/>
            <a:ext cx="6789464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SHOW YOUR FLOWSHEET!</a:t>
            </a:r>
          </a:p>
        </p:txBody>
      </p:sp>
    </p:spTree>
    <p:extLst>
      <p:ext uri="{BB962C8B-B14F-4D97-AF65-F5344CB8AC3E}">
        <p14:creationId xmlns:p14="http://schemas.microsoft.com/office/powerpoint/2010/main" val="3395806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19" y="284176"/>
            <a:ext cx="10462212" cy="1508760"/>
          </a:xfrm>
        </p:spPr>
        <p:txBody>
          <a:bodyPr/>
          <a:lstStyle/>
          <a:p>
            <a:r>
              <a:rPr lang="en-US" b="1" dirty="0"/>
              <a:t>TIME FOR FEEDBACK AND REDOS!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BBE131F-56EC-433A-AA1E-B99FD85AAC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443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4B1B3CF8-E7FE-4579-A66A-411646898C56}"/>
              </a:ext>
            </a:extLst>
          </p:cNvPr>
          <p:cNvSpPr txBox="1"/>
          <p:nvPr/>
        </p:nvSpPr>
        <p:spPr>
          <a:xfrm>
            <a:off x="2357306" y="230587"/>
            <a:ext cx="8727637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SHOW YOUR CASES AND REBUTTALS!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7824CD4-A9E1-49DD-8DDA-BC10A1793D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4541" y="1052929"/>
            <a:ext cx="4937561" cy="557448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89378F4-289B-4031-B57F-36542F91B21D}"/>
              </a:ext>
            </a:extLst>
          </p:cNvPr>
          <p:cNvSpPr txBox="1"/>
          <p:nvPr/>
        </p:nvSpPr>
        <p:spPr>
          <a:xfrm>
            <a:off x="8358293" y="1727200"/>
            <a:ext cx="340698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Not done?</a:t>
            </a:r>
          </a:p>
          <a:p>
            <a:endParaRPr lang="en-US" sz="2400" b="1" dirty="0"/>
          </a:p>
          <a:p>
            <a:r>
              <a:rPr lang="en-US" sz="2400" b="1" dirty="0"/>
              <a:t>Get the Short File—you are hereby using the Contentions and Rebuttals in that file.</a:t>
            </a:r>
          </a:p>
        </p:txBody>
      </p:sp>
    </p:spTree>
    <p:extLst>
      <p:ext uri="{BB962C8B-B14F-4D97-AF65-F5344CB8AC3E}">
        <p14:creationId xmlns:p14="http://schemas.microsoft.com/office/powerpoint/2010/main" val="1407482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4B1B3CF8-E7FE-4579-A66A-411646898C56}"/>
              </a:ext>
            </a:extLst>
          </p:cNvPr>
          <p:cNvSpPr txBox="1"/>
          <p:nvPr/>
        </p:nvSpPr>
        <p:spPr>
          <a:xfrm>
            <a:off x="3252158" y="230587"/>
            <a:ext cx="6047117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SHOW YOUR SCRIPTS!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C610C37-DE36-479A-AF48-3B9811748F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9654" y="943228"/>
            <a:ext cx="4732691" cy="5684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31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19" y="284176"/>
            <a:ext cx="10462212" cy="1508760"/>
          </a:xfrm>
        </p:spPr>
        <p:txBody>
          <a:bodyPr>
            <a:normAutofit/>
          </a:bodyPr>
          <a:lstStyle/>
          <a:p>
            <a:r>
              <a:rPr lang="en-US" b="1" dirty="0"/>
              <a:t>BEFORE WE START THE FOLLOW THE FLOW DEBATES . . 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2011680"/>
            <a:ext cx="9939698" cy="4206240"/>
          </a:xfrm>
        </p:spPr>
        <p:txBody>
          <a:bodyPr>
            <a:normAutofit/>
          </a:bodyPr>
          <a:lstStyle/>
          <a:p>
            <a:r>
              <a:rPr lang="en-US" sz="4800" b="1" dirty="0"/>
              <a:t>WE ARE GOING TO LEARN AND PRACTICE CROSSFIRE.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24845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19" y="284176"/>
            <a:ext cx="10462212" cy="150876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CROSSFIRE IS TIME IN PUBLIC FORUM DEBATE TO Ask and answer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2011680"/>
            <a:ext cx="9939698" cy="4206240"/>
          </a:xfrm>
        </p:spPr>
        <p:txBody>
          <a:bodyPr>
            <a:normAutofit/>
          </a:bodyPr>
          <a:lstStyle/>
          <a:p>
            <a:r>
              <a:rPr lang="en-US" sz="3600" dirty="0"/>
              <a:t>3 minutes where . . . </a:t>
            </a:r>
          </a:p>
          <a:p>
            <a:r>
              <a:rPr lang="en-US" sz="3600" dirty="0"/>
              <a:t>FIRST CROSSFIRE: The 1’s ask and answer each other’s questions</a:t>
            </a:r>
          </a:p>
          <a:p>
            <a:r>
              <a:rPr lang="en-US" sz="3600" dirty="0"/>
              <a:t>SECOND CROSSFIRE: The 2’s ask and answer each other’s questions</a:t>
            </a:r>
          </a:p>
          <a:p>
            <a:r>
              <a:rPr lang="en-US" sz="3600" dirty="0"/>
              <a:t>GRAND CROSSFIRE: Everyone can ask and answer each other’s questions.</a:t>
            </a:r>
          </a:p>
        </p:txBody>
      </p:sp>
    </p:spTree>
    <p:extLst>
      <p:ext uri="{BB962C8B-B14F-4D97-AF65-F5344CB8AC3E}">
        <p14:creationId xmlns:p14="http://schemas.microsoft.com/office/powerpoint/2010/main" val="1481817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YOU’RE GOING TO DO IT!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5091" y="2083525"/>
            <a:ext cx="11134950" cy="4206240"/>
          </a:xfrm>
        </p:spPr>
        <p:txBody>
          <a:bodyPr>
            <a:normAutofit/>
          </a:bodyPr>
          <a:lstStyle/>
          <a:p>
            <a:r>
              <a:rPr lang="en-US" sz="3600" dirty="0"/>
              <a:t>1 Pro—present one argument (not contention) . . . </a:t>
            </a:r>
          </a:p>
          <a:p>
            <a:r>
              <a:rPr lang="en-US" sz="3600" dirty="0"/>
              <a:t>1 Con—present one argument (not contention) . . . </a:t>
            </a:r>
          </a:p>
          <a:p>
            <a:r>
              <a:rPr lang="en-US" sz="3600" dirty="0"/>
              <a:t>FOR THIS EXERCISE—EVERYONE CAN ASK AND ANSWER (KIND OF A GRAND CROSSFIRE).</a:t>
            </a:r>
          </a:p>
        </p:txBody>
      </p:sp>
    </p:spTree>
    <p:extLst>
      <p:ext uri="{BB962C8B-B14F-4D97-AF65-F5344CB8AC3E}">
        <p14:creationId xmlns:p14="http://schemas.microsoft.com/office/powerpoint/2010/main" val="4200507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HOW TO DO IT!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5091" y="2083525"/>
            <a:ext cx="11134950" cy="4206240"/>
          </a:xfrm>
        </p:spPr>
        <p:txBody>
          <a:bodyPr>
            <a:normAutofit fontScale="92500" lnSpcReduction="20000"/>
          </a:bodyPr>
          <a:lstStyle/>
          <a:p>
            <a:r>
              <a:rPr lang="en-US" sz="3600" dirty="0"/>
              <a:t>Debater says </a:t>
            </a:r>
          </a:p>
          <a:p>
            <a:r>
              <a:rPr lang="en-US" sz="3600" dirty="0"/>
              <a:t>“May I ask the first question?”</a:t>
            </a:r>
          </a:p>
          <a:p>
            <a:r>
              <a:rPr lang="en-US" sz="3600" dirty="0"/>
              <a:t>OR “You can have the first question.”</a:t>
            </a:r>
          </a:p>
          <a:p>
            <a:r>
              <a:rPr lang="en-US" sz="3600" dirty="0"/>
              <a:t>Then—ask and the debater answers</a:t>
            </a:r>
          </a:p>
          <a:p>
            <a:r>
              <a:rPr lang="en-US" sz="3600" dirty="0"/>
              <a:t>YES—you can ask a follow-up question</a:t>
            </a:r>
          </a:p>
          <a:p>
            <a:r>
              <a:rPr lang="en-US" sz="3600" dirty="0"/>
              <a:t>After that, the debater that’s been answering says ”May I ask the next question?”</a:t>
            </a:r>
          </a:p>
          <a:p>
            <a:r>
              <a:rPr lang="en-US" sz="3600" dirty="0"/>
              <a:t>Then ask and answer.</a:t>
            </a:r>
          </a:p>
        </p:txBody>
      </p:sp>
    </p:spTree>
    <p:extLst>
      <p:ext uri="{BB962C8B-B14F-4D97-AF65-F5344CB8AC3E}">
        <p14:creationId xmlns:p14="http://schemas.microsoft.com/office/powerpoint/2010/main" val="3860981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670</TotalTime>
  <Words>989</Words>
  <Application>Microsoft Office PowerPoint</Application>
  <PresentationFormat>Widescreen</PresentationFormat>
  <Paragraphs>103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Corbel</vt:lpstr>
      <vt:lpstr>Tahoma</vt:lpstr>
      <vt:lpstr>Wingdings</vt:lpstr>
      <vt:lpstr>Banded</vt:lpstr>
      <vt:lpstr>Let’s debate!</vt:lpstr>
      <vt:lpstr>PREPARING FOR DEBATES!</vt:lpstr>
      <vt:lpstr>PowerPoint Presentation</vt:lpstr>
      <vt:lpstr>PowerPoint Presentation</vt:lpstr>
      <vt:lpstr>PowerPoint Presentation</vt:lpstr>
      <vt:lpstr>BEFORE WE START THE FOLLOW THE FLOW DEBATES . . . </vt:lpstr>
      <vt:lpstr>CROSSFIRE IS TIME IN PUBLIC FORUM DEBATE TO Ask and answer questions</vt:lpstr>
      <vt:lpstr>YOU’RE GOING TO DO IT!</vt:lpstr>
      <vt:lpstr>HOW TO DO IT!</vt:lpstr>
      <vt:lpstr>Now--DO IT!</vt:lpstr>
      <vt:lpstr>TIPS FOR ASKING</vt:lpstr>
      <vt:lpstr>TIPS FOR answering</vt:lpstr>
      <vt:lpstr>Do it again!</vt:lpstr>
      <vt:lpstr>Begin a one contention  Public Forum debate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After the crossfire of the 2’s</vt:lpstr>
      <vt:lpstr>Summary—look at your script</vt:lpstr>
      <vt:lpstr>FINAL FOCUS—look at your script</vt:lpstr>
      <vt:lpstr>NOW BACK TO THE DEBATE</vt:lpstr>
      <vt:lpstr>PowerPoint Presentation</vt:lpstr>
      <vt:lpstr>PowerPoint Presentation</vt:lpstr>
      <vt:lpstr>PowerPoint Presentation</vt:lpstr>
      <vt:lpstr>PowerPoint Presentation</vt:lpstr>
      <vt:lpstr>TIME FOR FEEDBACK AND REDOS!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Let’s debate!</dc:title>
  <dc:creator>Jim Climb the Mountain</dc:creator>
  <cp:lastModifiedBy>Jim Climb the Mountain</cp:lastModifiedBy>
  <cp:revision>224</cp:revision>
  <dcterms:created xsi:type="dcterms:W3CDTF">2019-10-15T19:44:54Z</dcterms:created>
  <dcterms:modified xsi:type="dcterms:W3CDTF">2021-04-21T18:25:40Z</dcterms:modified>
</cp:coreProperties>
</file>