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7" r:id="rId3"/>
    <p:sldId id="321" r:id="rId4"/>
    <p:sldId id="348" r:id="rId5"/>
    <p:sldId id="349" r:id="rId6"/>
    <p:sldId id="350" r:id="rId7"/>
    <p:sldId id="351" r:id="rId8"/>
    <p:sldId id="343" r:id="rId9"/>
    <p:sldId id="352" r:id="rId10"/>
    <p:sldId id="353" r:id="rId11"/>
    <p:sldId id="375" r:id="rId12"/>
    <p:sldId id="298" r:id="rId13"/>
    <p:sldId id="312" r:id="rId14"/>
    <p:sldId id="344" r:id="rId15"/>
    <p:sldId id="345" r:id="rId16"/>
    <p:sldId id="376" r:id="rId17"/>
    <p:sldId id="346" r:id="rId18"/>
    <p:sldId id="299" r:id="rId19"/>
    <p:sldId id="300" r:id="rId20"/>
    <p:sldId id="334" r:id="rId21"/>
    <p:sldId id="377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54" r:id="rId31"/>
    <p:sldId id="296" r:id="rId32"/>
    <p:sldId id="378" r:id="rId33"/>
    <p:sldId id="366" r:id="rId34"/>
    <p:sldId id="318" r:id="rId35"/>
    <p:sldId id="320" r:id="rId36"/>
    <p:sldId id="301" r:id="rId37"/>
    <p:sldId id="367" r:id="rId38"/>
    <p:sldId id="368" r:id="rId39"/>
    <p:sldId id="355" r:id="rId40"/>
    <p:sldId id="356" r:id="rId41"/>
    <p:sldId id="369" r:id="rId42"/>
    <p:sldId id="374" r:id="rId43"/>
    <p:sldId id="371" r:id="rId44"/>
    <p:sldId id="372" r:id="rId45"/>
    <p:sldId id="365" r:id="rId46"/>
    <p:sldId id="37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9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7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5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3381-2194-4062-AAD9-F170AA55D06C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F5B3-6797-48E0-97A5-392341868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6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6D9B3381-2194-4062-AAD9-F170AA55D06C}" type="datetimeFigureOut">
              <a:rPr lang="en-US" smtClean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FC1BF5B3-6797-48E0-97A5-3923418683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49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90599/smiling-face-of-a-child-2-by-knollbaco-190599" TargetMode="External"/><Relationship Id="rId3" Type="http://schemas.openxmlformats.org/officeDocument/2006/relationships/hyperlink" Target="https://pixabay.com/en/cute-girl-cartoon-2579862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hyperlink" Target="http://akaboogawooga2.blogspot.com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z2pm6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E971-5924-4354-9A12-863B3667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Debate!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43E55-B08D-4B35-AD74-21B182454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Hanson</a:t>
            </a:r>
          </a:p>
        </p:txBody>
      </p:sp>
    </p:spTree>
    <p:extLst>
      <p:ext uri="{BB962C8B-B14F-4D97-AF65-F5344CB8AC3E}">
        <p14:creationId xmlns:p14="http://schemas.microsoft.com/office/powerpoint/2010/main" val="215232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766" y="284176"/>
            <a:ext cx="10412233" cy="1508760"/>
          </a:xfrm>
        </p:spPr>
        <p:txBody>
          <a:bodyPr/>
          <a:lstStyle/>
          <a:p>
            <a:r>
              <a:rPr lang="en-US" b="1" dirty="0"/>
              <a:t>BETTER Flowing WHEN RESPONDING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0" y="2011680"/>
            <a:ext cx="6897548" cy="420624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Flow just the tag (claim)</a:t>
            </a:r>
          </a:p>
          <a:p>
            <a:r>
              <a:rPr lang="en-US" sz="3200" b="1" dirty="0"/>
              <a:t>Then spend </a:t>
            </a:r>
            <a:r>
              <a:rPr lang="en-US" sz="4000" b="1" dirty="0"/>
              <a:t>90%</a:t>
            </a:r>
            <a:r>
              <a:rPr lang="en-US" sz="3200" b="1" dirty="0"/>
              <a:t> of your time writing your responses</a:t>
            </a:r>
          </a:p>
          <a:p>
            <a:r>
              <a:rPr lang="en-US" sz="3200" b="1" dirty="0"/>
              <a:t>LET’S TRY IT AGAIN.</a:t>
            </a:r>
          </a:p>
          <a:p>
            <a:r>
              <a:rPr lang="en-US" sz="3200" b="1" dirty="0"/>
              <a:t>I will present an argument—</a:t>
            </a:r>
            <a:r>
              <a:rPr lang="en-US" sz="3600" b="1" dirty="0"/>
              <a:t>WRITE RESPONSES!</a:t>
            </a:r>
          </a:p>
          <a:p>
            <a:r>
              <a:rPr lang="en-US" sz="3200" b="1" dirty="0"/>
              <a:t>Now, how many responses did you write?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9DCED6-697D-4589-B7C7-497D094E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592" y="2033066"/>
            <a:ext cx="4371613" cy="4785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28C1E-66E6-48F7-894F-5A2C0AD3AD84}"/>
              </a:ext>
            </a:extLst>
          </p:cNvPr>
          <p:cNvSpPr txBox="1"/>
          <p:nvPr/>
        </p:nvSpPr>
        <p:spPr>
          <a:xfrm>
            <a:off x="8009681" y="3841173"/>
            <a:ext cx="1331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44C47-EF52-44E9-9069-423EE97923BB}"/>
              </a:ext>
            </a:extLst>
          </p:cNvPr>
          <p:cNvSpPr txBox="1"/>
          <p:nvPr/>
        </p:nvSpPr>
        <p:spPr>
          <a:xfrm>
            <a:off x="9989915" y="3594952"/>
            <a:ext cx="165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35574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483587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NOTE—THIS IS ABOUT TO GET COMPLICATED!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346" y="2275413"/>
            <a:ext cx="114835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Flowing takes time to understand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will probably make more sense after your second or third class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ask questions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do your best to follow . . . </a:t>
            </a:r>
          </a:p>
        </p:txBody>
      </p:sp>
    </p:spTree>
    <p:extLst>
      <p:ext uri="{BB962C8B-B14F-4D97-AF65-F5344CB8AC3E}">
        <p14:creationId xmlns:p14="http://schemas.microsoft.com/office/powerpoint/2010/main" val="333768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FLOWSHEETS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733" y="1887173"/>
            <a:ext cx="1147453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USE FLOWSHEETS for your debates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follow the speakers in the order they present . . 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EE3D4D-FDF9-4A34-91F1-6AF768F09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346" y="3755807"/>
            <a:ext cx="1157570" cy="1819760"/>
          </a:xfrm>
          <a:prstGeom prst="rect">
            <a:avLst/>
          </a:prstGeom>
        </p:spPr>
      </p:pic>
      <p:pic>
        <p:nvPicPr>
          <p:cNvPr id="12" name="Picture 11" descr="A picture containing toy, doll, clock&#10;&#10;Description automatically generated">
            <a:extLst>
              <a:ext uri="{FF2B5EF4-FFF2-40B4-BE49-F238E27FC236}">
                <a16:creationId xmlns:a16="http://schemas.microsoft.com/office/drawing/2014/main" id="{638C09AE-06EE-4F45-8BAC-917B0F5943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5085" b="46457"/>
          <a:stretch/>
        </p:blipFill>
        <p:spPr>
          <a:xfrm>
            <a:off x="1759658" y="3858847"/>
            <a:ext cx="1302746" cy="17255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A81C52-F475-499F-A800-71E68689E0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630" b="44264"/>
          <a:stretch/>
        </p:blipFill>
        <p:spPr>
          <a:xfrm>
            <a:off x="4488260" y="3788744"/>
            <a:ext cx="1433527" cy="1771491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7335773D-D568-44A9-BA01-B75842724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12430" y="4032831"/>
            <a:ext cx="1725524" cy="172552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99086FB-7FFC-4C71-A9FD-2A649566B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93468"/>
              </p:ext>
            </p:extLst>
          </p:nvPr>
        </p:nvGraphicFramePr>
        <p:xfrm>
          <a:off x="255373" y="5709677"/>
          <a:ext cx="1157788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236">
                  <a:extLst>
                    <a:ext uri="{9D8B030D-6E8A-4147-A177-3AD203B41FA5}">
                      <a16:colId xmlns:a16="http://schemas.microsoft.com/office/drawing/2014/main" val="329826773"/>
                    </a:ext>
                  </a:extLst>
                </a:gridCol>
                <a:gridCol w="1447236">
                  <a:extLst>
                    <a:ext uri="{9D8B030D-6E8A-4147-A177-3AD203B41FA5}">
                      <a16:colId xmlns:a16="http://schemas.microsoft.com/office/drawing/2014/main" val="3537919867"/>
                    </a:ext>
                  </a:extLst>
                </a:gridCol>
                <a:gridCol w="1447236">
                  <a:extLst>
                    <a:ext uri="{9D8B030D-6E8A-4147-A177-3AD203B41FA5}">
                      <a16:colId xmlns:a16="http://schemas.microsoft.com/office/drawing/2014/main" val="2638519402"/>
                    </a:ext>
                  </a:extLst>
                </a:gridCol>
                <a:gridCol w="1384269">
                  <a:extLst>
                    <a:ext uri="{9D8B030D-6E8A-4147-A177-3AD203B41FA5}">
                      <a16:colId xmlns:a16="http://schemas.microsoft.com/office/drawing/2014/main" val="3482501478"/>
                    </a:ext>
                  </a:extLst>
                </a:gridCol>
                <a:gridCol w="1515082">
                  <a:extLst>
                    <a:ext uri="{9D8B030D-6E8A-4147-A177-3AD203B41FA5}">
                      <a16:colId xmlns:a16="http://schemas.microsoft.com/office/drawing/2014/main" val="2331863834"/>
                    </a:ext>
                  </a:extLst>
                </a:gridCol>
                <a:gridCol w="1614617">
                  <a:extLst>
                    <a:ext uri="{9D8B030D-6E8A-4147-A177-3AD203B41FA5}">
                      <a16:colId xmlns:a16="http://schemas.microsoft.com/office/drawing/2014/main" val="2462508631"/>
                    </a:ext>
                  </a:extLst>
                </a:gridCol>
                <a:gridCol w="1274976">
                  <a:extLst>
                    <a:ext uri="{9D8B030D-6E8A-4147-A177-3AD203B41FA5}">
                      <a16:colId xmlns:a16="http://schemas.microsoft.com/office/drawing/2014/main" val="749101304"/>
                    </a:ext>
                  </a:extLst>
                </a:gridCol>
                <a:gridCol w="1447236">
                  <a:extLst>
                    <a:ext uri="{9D8B030D-6E8A-4147-A177-3AD203B41FA5}">
                      <a16:colId xmlns:a16="http://schemas.microsoft.com/office/drawing/2014/main" val="1611994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  1 Pro</a:t>
                      </a:r>
                    </a:p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  Case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   1 Con    </a:t>
                      </a:r>
                    </a:p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    Case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2 Pro Rebuttal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2 Con Rebuttal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 Pro Summary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 Con Summary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2 Pro Final Focus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2 Con Final Focus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93531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381B76D-6920-4B62-B961-8C23A0FD46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3781" y="3764610"/>
            <a:ext cx="1158340" cy="1816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6FBC1F-14FE-4817-90D1-920C32E3DC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8789" y="3834917"/>
            <a:ext cx="1304657" cy="1725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D7EF5D-EF21-4E18-BBE4-3D98764A5C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1307" y="3984359"/>
            <a:ext cx="1725318" cy="1725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015F0-6803-41B5-B72B-87BAE05517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7541" y="3673463"/>
            <a:ext cx="1432684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flow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11164250" cy="4206240"/>
          </a:xfrm>
        </p:spPr>
        <p:txBody>
          <a:bodyPr>
            <a:normAutofit/>
          </a:bodyPr>
          <a:lstStyle/>
          <a:p>
            <a:r>
              <a:rPr lang="en-US" sz="3200" b="1" dirty="0"/>
              <a:t>Your speeches</a:t>
            </a:r>
          </a:p>
          <a:p>
            <a:r>
              <a:rPr lang="en-US" sz="3200" b="1" dirty="0"/>
              <a:t>Your partner’s speeches</a:t>
            </a:r>
          </a:p>
          <a:p>
            <a:r>
              <a:rPr lang="en-US" sz="3200" b="1" dirty="0"/>
              <a:t>Your opponent’s speeches</a:t>
            </a:r>
          </a:p>
          <a:p>
            <a:r>
              <a:rPr lang="en-US" sz="3200" b="1" dirty="0"/>
              <a:t>You take notes on ALL the arguments in the debate!</a:t>
            </a:r>
          </a:p>
          <a:p>
            <a:r>
              <a:rPr lang="en-US" sz="3200" b="1" dirty="0"/>
              <a:t>YES—IT IS IRRITATING AT FIRST BUT . . . </a:t>
            </a:r>
          </a:p>
          <a:p>
            <a:r>
              <a:rPr lang="en-US" sz="3200" b="1" dirty="0"/>
              <a:t>YOU GET USED TO IT AND IT IS VERY IMPORTANT TO DOING DEBATE WELL.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238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idea behind flowsheets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3940752" cy="4206240"/>
          </a:xfrm>
        </p:spPr>
        <p:txBody>
          <a:bodyPr>
            <a:normAutofit/>
          </a:bodyPr>
          <a:lstStyle/>
          <a:p>
            <a:r>
              <a:rPr lang="en-US" sz="2800" b="1" dirty="0"/>
              <a:t>You make a column to flow</a:t>
            </a:r>
          </a:p>
          <a:p>
            <a:r>
              <a:rPr lang="en-US" sz="2800" b="1" dirty="0"/>
              <a:t>For each speaker’s arguments</a:t>
            </a:r>
          </a:p>
          <a:p>
            <a:r>
              <a:rPr lang="en-US" sz="2800" b="1" dirty="0"/>
              <a:t>From left to right.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67EBA-D2A4-4E5A-95E1-1B742869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10" y="2011680"/>
            <a:ext cx="4127952" cy="4622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63C39-391E-4E75-A3BE-1671468C4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819"/>
          <a:stretch/>
        </p:blipFill>
        <p:spPr>
          <a:xfrm>
            <a:off x="8903956" y="2011680"/>
            <a:ext cx="3132100" cy="4622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39DCDA-7F5F-440A-B577-C4B2C9FB0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944" y="2944932"/>
            <a:ext cx="975445" cy="548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28C273-13E5-4085-9714-4D691B2A4299}"/>
              </a:ext>
            </a:extLst>
          </p:cNvPr>
          <p:cNvSpPr txBox="1"/>
          <p:nvPr/>
        </p:nvSpPr>
        <p:spPr>
          <a:xfrm>
            <a:off x="9505442" y="2944932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Rebuild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9DEDD0-4015-450F-B3B5-4879B9B27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5374" y="2944932"/>
            <a:ext cx="975445" cy="5486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E079B3-AC14-419A-B306-D4659C2E1CFC}"/>
              </a:ext>
            </a:extLst>
          </p:cNvPr>
          <p:cNvSpPr txBox="1"/>
          <p:nvPr/>
        </p:nvSpPr>
        <p:spPr>
          <a:xfrm>
            <a:off x="11363730" y="2944931"/>
            <a:ext cx="77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186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77" y="284176"/>
            <a:ext cx="10997042" cy="1508760"/>
          </a:xfrm>
        </p:spPr>
        <p:txBody>
          <a:bodyPr/>
          <a:lstStyle/>
          <a:p>
            <a:r>
              <a:rPr lang="en-US" b="1" dirty="0"/>
              <a:t>THE DEBATERS MAKE TWO FLOWSHEETS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546" y="2011680"/>
            <a:ext cx="4373142" cy="1305678"/>
          </a:xfrm>
        </p:spPr>
        <p:txBody>
          <a:bodyPr>
            <a:normAutofit/>
          </a:bodyPr>
          <a:lstStyle/>
          <a:p>
            <a:r>
              <a:rPr lang="en-US" sz="2800" b="1" dirty="0"/>
              <a:t>One for Arguments and Responses about the Pro Case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E4585-037D-4198-9EB4-78721F89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3497249"/>
            <a:ext cx="4838700" cy="307657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5DC44C-9FBA-4DE1-A6BB-5C5A059C3792}"/>
              </a:ext>
            </a:extLst>
          </p:cNvPr>
          <p:cNvSpPr txBox="1">
            <a:spLocks/>
          </p:cNvSpPr>
          <p:nvPr/>
        </p:nvSpPr>
        <p:spPr>
          <a:xfrm>
            <a:off x="6234607" y="2011680"/>
            <a:ext cx="3940752" cy="130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One for Arguments and Responses about the Con Case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6F0CA-F306-4811-88E7-80A4C31C7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115" y="3460035"/>
            <a:ext cx="4840644" cy="30726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0753C6-B28D-45C6-9DA4-6A6F4776C361}"/>
              </a:ext>
            </a:extLst>
          </p:cNvPr>
          <p:cNvSpPr txBox="1"/>
          <p:nvPr/>
        </p:nvSpPr>
        <p:spPr>
          <a:xfrm>
            <a:off x="956930" y="3689211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Pro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4BFE9E-734E-48A0-A4E3-C3338B377995}"/>
              </a:ext>
            </a:extLst>
          </p:cNvPr>
          <p:cNvSpPr txBox="1"/>
          <p:nvPr/>
        </p:nvSpPr>
        <p:spPr>
          <a:xfrm>
            <a:off x="6504843" y="3625416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Con Case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1D8A1-6FCB-4787-B009-81E9ECA67CC1}"/>
              </a:ext>
            </a:extLst>
          </p:cNvPr>
          <p:cNvSpPr txBox="1"/>
          <p:nvPr/>
        </p:nvSpPr>
        <p:spPr>
          <a:xfrm>
            <a:off x="2459665" y="5712942"/>
            <a:ext cx="327001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Pro Case Flowsheet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3E8FE9-BC9E-4742-BAEE-849C0CB4C024}"/>
              </a:ext>
            </a:extLst>
          </p:cNvPr>
          <p:cNvSpPr txBox="1"/>
          <p:nvPr/>
        </p:nvSpPr>
        <p:spPr>
          <a:xfrm>
            <a:off x="8048847" y="5726833"/>
            <a:ext cx="3309911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Con Case Flowsheet</a:t>
            </a:r>
          </a:p>
        </p:txBody>
      </p:sp>
    </p:spTree>
    <p:extLst>
      <p:ext uri="{BB962C8B-B14F-4D97-AF65-F5344CB8AC3E}">
        <p14:creationId xmlns:p14="http://schemas.microsoft.com/office/powerpoint/2010/main" val="4158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483587" cy="1508760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AND THE FLOWSHEETS HAVE A COLUMN FOR EACH SPEECH IN THE DEBATE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346" y="1914686"/>
            <a:ext cx="11483587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PRO CASE: Present a Pro Contention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CON CASE: Present a Con Contention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PRO REBUTTAL: Respond to the Con Contention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CON REBUTTAL: Respond to the Pro Contention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PRO SUMMARY: Defend your Pro Contention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CON SUMMARY: Defend your Con Contention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PRO FINAL FOCUS: We win the contentions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CON FINAL FOCUS: We win the contentions.</a:t>
            </a:r>
          </a:p>
        </p:txBody>
      </p:sp>
    </p:spTree>
    <p:extLst>
      <p:ext uri="{BB962C8B-B14F-4D97-AF65-F5344CB8AC3E}">
        <p14:creationId xmlns:p14="http://schemas.microsoft.com/office/powerpoint/2010/main" val="35067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64B5-0101-4567-A4EB-AFB28E63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26" y="284176"/>
            <a:ext cx="10271073" cy="1508760"/>
          </a:xfrm>
        </p:spPr>
        <p:txBody>
          <a:bodyPr/>
          <a:lstStyle/>
          <a:p>
            <a:r>
              <a:rPr lang="en-US" b="1" dirty="0"/>
              <a:t>In full </a:t>
            </a:r>
            <a:br>
              <a:rPr lang="en-US" b="1" dirty="0"/>
            </a:br>
            <a:r>
              <a:rPr lang="en-US" b="1" dirty="0"/>
              <a:t>Here are the two flowsheets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5EE1-99DA-4D83-8168-8ECAA8F68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0CF73D-DA13-4D2E-85C5-4827DEE3A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86"/>
          <a:stretch/>
        </p:blipFill>
        <p:spPr>
          <a:xfrm>
            <a:off x="347662" y="442912"/>
            <a:ext cx="8175852" cy="5972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B4FBC4-A8E6-4CC6-B420-B7DA9B2E6EBF}"/>
              </a:ext>
            </a:extLst>
          </p:cNvPr>
          <p:cNvSpPr txBox="1"/>
          <p:nvPr/>
        </p:nvSpPr>
        <p:spPr>
          <a:xfrm>
            <a:off x="452304" y="555362"/>
            <a:ext cx="144180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Pro-Case with contention(s)</a:t>
            </a:r>
          </a:p>
          <a:p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9034E-D72F-4DAD-A368-E809E7228F79}"/>
              </a:ext>
            </a:extLst>
          </p:cNvPr>
          <p:cNvSpPr txBox="1"/>
          <p:nvPr/>
        </p:nvSpPr>
        <p:spPr>
          <a:xfrm>
            <a:off x="2094751" y="555361"/>
            <a:ext cx="15085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Con-Rebuttals to the pro contention(s)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05CB7-FDC1-4BFA-A33E-9E2C0EF76EA4}"/>
              </a:ext>
            </a:extLst>
          </p:cNvPr>
          <p:cNvSpPr txBox="1"/>
          <p:nvPr/>
        </p:nvSpPr>
        <p:spPr>
          <a:xfrm>
            <a:off x="8597352" y="442912"/>
            <a:ext cx="35236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 Black" panose="020B0A04020102020204" pitchFamily="34" charset="0"/>
              </a:rPr>
              <a:t>Pro Case &amp; Con Responses Flowsheet</a:t>
            </a:r>
          </a:p>
          <a:p>
            <a:endParaRPr lang="en-US" sz="2400" b="1" dirty="0"/>
          </a:p>
          <a:p>
            <a:r>
              <a:rPr lang="en-US" sz="2400" b="1" dirty="0"/>
              <a:t>For Pro Contentions</a:t>
            </a:r>
          </a:p>
          <a:p>
            <a:r>
              <a:rPr lang="en-US" sz="2400" b="1" dirty="0"/>
              <a:t>And</a:t>
            </a:r>
          </a:p>
          <a:p>
            <a:r>
              <a:rPr lang="en-US" sz="2400" b="1" dirty="0"/>
              <a:t>Con Responses to the Pro contentions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0234B1-BAC7-465E-A3C0-C53DFE50B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07" y="5016842"/>
            <a:ext cx="818978" cy="1285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3EC89-87F7-4B5B-BFD4-CFA8AF785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031" y="4978232"/>
            <a:ext cx="1051920" cy="1298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633E8F-6E72-426E-8E88-B5EABBB6F1FB}"/>
              </a:ext>
            </a:extLst>
          </p:cNvPr>
          <p:cNvSpPr txBox="1"/>
          <p:nvPr/>
        </p:nvSpPr>
        <p:spPr>
          <a:xfrm>
            <a:off x="3681324" y="555551"/>
            <a:ext cx="15085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 Summary defend the contention(s)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33342-9E66-4980-B69C-A175A6F97C29}"/>
              </a:ext>
            </a:extLst>
          </p:cNvPr>
          <p:cNvSpPr txBox="1"/>
          <p:nvPr/>
        </p:nvSpPr>
        <p:spPr>
          <a:xfrm>
            <a:off x="5341736" y="555361"/>
            <a:ext cx="15085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We win the contention(s)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B9261-1C3B-475E-A67D-4800FEA6C4C7}"/>
              </a:ext>
            </a:extLst>
          </p:cNvPr>
          <p:cNvSpPr txBox="1"/>
          <p:nvPr/>
        </p:nvSpPr>
        <p:spPr>
          <a:xfrm>
            <a:off x="6936940" y="509195"/>
            <a:ext cx="15085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We defeated the contention(s)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EE415-2AF5-4AA6-B030-DD351F17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407" y="5016841"/>
            <a:ext cx="767389" cy="12048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5769F-164E-43D8-9546-F1459F802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253" y="4948762"/>
            <a:ext cx="1075798" cy="1327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32A2B0-E04D-4B4D-BCCF-14C230CAE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945" y="4948762"/>
            <a:ext cx="1259379" cy="12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0CF73D-DA13-4D2E-85C5-4827DEE3A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84"/>
          <a:stretch/>
        </p:blipFill>
        <p:spPr>
          <a:xfrm>
            <a:off x="347662" y="442912"/>
            <a:ext cx="8175851" cy="5972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B4FBC4-A8E6-4CC6-B420-B7DA9B2E6EBF}"/>
              </a:ext>
            </a:extLst>
          </p:cNvPr>
          <p:cNvSpPr txBox="1"/>
          <p:nvPr/>
        </p:nvSpPr>
        <p:spPr>
          <a:xfrm>
            <a:off x="452304" y="555362"/>
            <a:ext cx="15085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Con-Case with contention(s)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9034E-D72F-4DAD-A368-E809E7228F79}"/>
              </a:ext>
            </a:extLst>
          </p:cNvPr>
          <p:cNvSpPr txBox="1"/>
          <p:nvPr/>
        </p:nvSpPr>
        <p:spPr>
          <a:xfrm>
            <a:off x="2094751" y="555361"/>
            <a:ext cx="15085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Pro-Rebuttals to the contention(s)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F0C36-0232-4F9F-A3CE-E0B4EC2B6B11}"/>
              </a:ext>
            </a:extLst>
          </p:cNvPr>
          <p:cNvSpPr txBox="1"/>
          <p:nvPr/>
        </p:nvSpPr>
        <p:spPr>
          <a:xfrm>
            <a:off x="8560141" y="442912"/>
            <a:ext cx="34783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 Black" panose="020B0A04020102020204" pitchFamily="34" charset="0"/>
              </a:rPr>
              <a:t>Con Case &amp; Pro Responses Flowsheet</a:t>
            </a:r>
          </a:p>
          <a:p>
            <a:endParaRPr lang="en-US" sz="2400" b="1" dirty="0"/>
          </a:p>
          <a:p>
            <a:r>
              <a:rPr lang="en-US" sz="2400" b="1" dirty="0"/>
              <a:t>For Con Contentions</a:t>
            </a:r>
          </a:p>
          <a:p>
            <a:r>
              <a:rPr lang="en-US" sz="2400" b="1" dirty="0"/>
              <a:t>And</a:t>
            </a:r>
          </a:p>
          <a:p>
            <a:r>
              <a:rPr lang="en-US" sz="2400" b="1" dirty="0"/>
              <a:t>Pro Responses to the Con contentions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43707-6DBB-4B4D-ADE1-26A674FC4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35" y="4831496"/>
            <a:ext cx="1046919" cy="1387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F1497F-6C6D-46D5-8EF0-ED3B6A10C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798" y="4938758"/>
            <a:ext cx="1391522" cy="13873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1D536-AF20-4FA0-9D9A-3BC3A012F866}"/>
              </a:ext>
            </a:extLst>
          </p:cNvPr>
          <p:cNvSpPr txBox="1"/>
          <p:nvPr/>
        </p:nvSpPr>
        <p:spPr>
          <a:xfrm>
            <a:off x="3707920" y="555361"/>
            <a:ext cx="15085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 Summary defend the contention(s)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17E4B8-0326-4F8A-9AD1-08C79EB451AA}"/>
              </a:ext>
            </a:extLst>
          </p:cNvPr>
          <p:cNvSpPr txBox="1"/>
          <p:nvPr/>
        </p:nvSpPr>
        <p:spPr>
          <a:xfrm>
            <a:off x="5354343" y="555361"/>
            <a:ext cx="1621212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 We defeated the contention(s)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C1BCE-98AA-43A3-B2F9-D92AC68A961F}"/>
              </a:ext>
            </a:extLst>
          </p:cNvPr>
          <p:cNvSpPr txBox="1"/>
          <p:nvPr/>
        </p:nvSpPr>
        <p:spPr>
          <a:xfrm>
            <a:off x="6938928" y="542488"/>
            <a:ext cx="1508527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We won the contention(s)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AEEFE-1B1D-4039-8F9E-C44E1AF8D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220" y="4851435"/>
            <a:ext cx="1046919" cy="1387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A65A6-ADB5-4FE7-9303-C00E2D998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1784" y="4858930"/>
            <a:ext cx="1391522" cy="1387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DD5D6-0A80-4793-BC4F-DBD05CEDB6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0607" y="4761470"/>
            <a:ext cx="1177829" cy="145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2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CLIMBING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20" y="1911302"/>
            <a:ext cx="10271979" cy="4812632"/>
          </a:xfrm>
        </p:spPr>
        <p:txBody>
          <a:bodyPr>
            <a:normAutofit/>
          </a:bodyPr>
          <a:lstStyle/>
          <a:p>
            <a:r>
              <a:rPr lang="en-US" sz="3200" b="1" dirty="0"/>
              <a:t>What is a Tag?</a:t>
            </a:r>
          </a:p>
          <a:p>
            <a:pPr lvl="1"/>
            <a:r>
              <a:rPr lang="en-US" sz="3000" b="1" dirty="0"/>
              <a:t>The main claim (point) of an argument.</a:t>
            </a:r>
          </a:p>
          <a:p>
            <a:pPr lvl="1"/>
            <a:endParaRPr lang="en-US" sz="3000" b="1" dirty="0"/>
          </a:p>
          <a:p>
            <a:r>
              <a:rPr lang="en-US" sz="3200" b="1" dirty="0"/>
              <a:t>What is Importance?</a:t>
            </a:r>
          </a:p>
          <a:p>
            <a:pPr lvl="1"/>
            <a:r>
              <a:rPr lang="en-US" sz="3000" b="1" dirty="0"/>
              <a:t>Shows why an argument matters.</a:t>
            </a:r>
          </a:p>
          <a:p>
            <a:pPr lvl="1"/>
            <a:endParaRPr lang="en-US" sz="3000" b="1" dirty="0"/>
          </a:p>
          <a:p>
            <a:r>
              <a:rPr lang="en-US" sz="3200" b="1" dirty="0"/>
              <a:t>What is a Contention?</a:t>
            </a:r>
          </a:p>
          <a:p>
            <a:pPr lvl="1"/>
            <a:r>
              <a:rPr lang="en-US" sz="3000" b="1" dirty="0"/>
              <a:t>Arguments supported by more arguments.</a:t>
            </a:r>
          </a:p>
        </p:txBody>
      </p:sp>
    </p:spTree>
    <p:extLst>
      <p:ext uri="{BB962C8B-B14F-4D97-AF65-F5344CB8AC3E}">
        <p14:creationId xmlns:p14="http://schemas.microsoft.com/office/powerpoint/2010/main" val="42615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1447491" y="464883"/>
            <a:ext cx="10196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Now Prepare your own Flowsheets </a:t>
            </a:r>
          </a:p>
          <a:p>
            <a:r>
              <a:rPr lang="en-US" sz="4400" b="1" dirty="0"/>
              <a:t>Then, Show your Two Flowsheets to 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D07A35-AFE8-4C12-85DE-274CC7825E6C}"/>
              </a:ext>
            </a:extLst>
          </p:cNvPr>
          <p:cNvSpPr txBox="1"/>
          <p:nvPr/>
        </p:nvSpPr>
        <p:spPr>
          <a:xfrm>
            <a:off x="178755" y="1960507"/>
            <a:ext cx="5590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 Case and Responses Flowsheet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0BA3B-8C14-4209-AAB6-FEEE611A5858}"/>
              </a:ext>
            </a:extLst>
          </p:cNvPr>
          <p:cNvSpPr txBox="1"/>
          <p:nvPr/>
        </p:nvSpPr>
        <p:spPr>
          <a:xfrm>
            <a:off x="6096000" y="1974127"/>
            <a:ext cx="563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 Case and Responses Flowsheet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ABE38-39E0-4950-9071-AE0D2F7B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5" y="2874787"/>
            <a:ext cx="5526454" cy="3093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ECDD8B-ECF4-4FFB-B34C-8497E180D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85" y="2874787"/>
            <a:ext cx="5815318" cy="30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483587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LET’S PRETEND YOU ARE FLOWING A DEBATE . . . 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346" y="2694862"/>
            <a:ext cx="11483587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So, in the coming slides . . 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each speaker . . . 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me where you think you take notes on which flowsheet.</a:t>
            </a:r>
          </a:p>
        </p:txBody>
      </p:sp>
    </p:spTree>
    <p:extLst>
      <p:ext uri="{BB962C8B-B14F-4D97-AF65-F5344CB8AC3E}">
        <p14:creationId xmlns:p14="http://schemas.microsoft.com/office/powerpoint/2010/main" val="40502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3" y="2316400"/>
            <a:ext cx="5611722" cy="409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00" y="2316400"/>
            <a:ext cx="5623007" cy="410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306093" y="246654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505414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Rebuttal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593586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681758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829643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340309" y="246505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Con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428481" y="2390493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Rebuttal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572875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9657194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0812100" y="2395304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95D64A-B3BE-42C9-8FCF-9E715170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74" y="164595"/>
            <a:ext cx="1158340" cy="18167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185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Pro</a:t>
            </a:r>
          </a:p>
          <a:p>
            <a:r>
              <a:rPr lang="en-US" sz="2400" b="1" dirty="0"/>
              <a:t>Presents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47074" y="2955468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616410" y="930876"/>
            <a:ext cx="7809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1 Pro speaker?</a:t>
            </a:r>
          </a:p>
        </p:txBody>
      </p:sp>
    </p:spTree>
    <p:extLst>
      <p:ext uri="{BB962C8B-B14F-4D97-AF65-F5344CB8AC3E}">
        <p14:creationId xmlns:p14="http://schemas.microsoft.com/office/powerpoint/2010/main" val="27223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3" y="2316400"/>
            <a:ext cx="5611722" cy="409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00" y="2316400"/>
            <a:ext cx="5623007" cy="410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306093" y="246654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505414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Rebuttal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593586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681758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829643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340309" y="246505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Con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428481" y="2390493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Rebuttal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572875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9657194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0812100" y="2395304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185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Con</a:t>
            </a:r>
          </a:p>
          <a:p>
            <a:r>
              <a:rPr lang="en-US" sz="2400" b="1" dirty="0"/>
              <a:t>Presents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47074" y="2955468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616410" y="930876"/>
            <a:ext cx="768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1 Con speaker?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9AE74A-B11F-4321-94C2-62881931E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7" y="50327"/>
            <a:ext cx="1499746" cy="19874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BFD751-0967-49F4-A34D-E356BE2C70AA}"/>
              </a:ext>
            </a:extLst>
          </p:cNvPr>
          <p:cNvSpPr txBox="1"/>
          <p:nvPr/>
        </p:nvSpPr>
        <p:spPr>
          <a:xfrm>
            <a:off x="6262900" y="2983032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</p:spTree>
    <p:extLst>
      <p:ext uri="{BB962C8B-B14F-4D97-AF65-F5344CB8AC3E}">
        <p14:creationId xmlns:p14="http://schemas.microsoft.com/office/powerpoint/2010/main" val="357487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3" y="2316400"/>
            <a:ext cx="5611722" cy="409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00" y="2316400"/>
            <a:ext cx="5623007" cy="410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306093" y="246654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505414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Rebuttal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593586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681758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829643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340309" y="246505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Con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428481" y="2390493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Rebuttal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572875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9657194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0812100" y="2395304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185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Pro</a:t>
            </a:r>
          </a:p>
          <a:p>
            <a:r>
              <a:rPr lang="en-US" sz="2400" b="1" dirty="0"/>
              <a:t>Rebuttals Con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47074" y="2955468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616410" y="930876"/>
            <a:ext cx="759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2 Pro speaker?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FD751-0967-49F4-A34D-E356BE2C70AA}"/>
              </a:ext>
            </a:extLst>
          </p:cNvPr>
          <p:cNvSpPr txBox="1"/>
          <p:nvPr/>
        </p:nvSpPr>
        <p:spPr>
          <a:xfrm>
            <a:off x="6262900" y="2983032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BF8ED9-8734-4B27-B06F-3577FD87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80" y="391382"/>
            <a:ext cx="1725318" cy="17253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DDC9F9-16B3-4C3A-A3DA-FED9C9F49BDD}"/>
              </a:ext>
            </a:extLst>
          </p:cNvPr>
          <p:cNvSpPr txBox="1"/>
          <p:nvPr/>
        </p:nvSpPr>
        <p:spPr>
          <a:xfrm>
            <a:off x="7428481" y="2908939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3" y="2316400"/>
            <a:ext cx="5611722" cy="409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00" y="2316400"/>
            <a:ext cx="5623007" cy="410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306093" y="246654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505414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Rebuttal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593586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681758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829643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340309" y="246505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Con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428481" y="2390493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Rebuttal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572875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9657194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0812100" y="2395304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1853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Con</a:t>
            </a:r>
          </a:p>
          <a:p>
            <a:r>
              <a:rPr lang="en-US" sz="2400" b="1" dirty="0"/>
              <a:t>Rebuttals Pro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47074" y="2955468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616410" y="930876"/>
            <a:ext cx="772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2 Con speaker?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FD751-0967-49F4-A34D-E356BE2C70AA}"/>
              </a:ext>
            </a:extLst>
          </p:cNvPr>
          <p:cNvSpPr txBox="1"/>
          <p:nvPr/>
        </p:nvSpPr>
        <p:spPr>
          <a:xfrm>
            <a:off x="6262900" y="2983032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DC9F9-16B3-4C3A-A3DA-FED9C9F49BDD}"/>
              </a:ext>
            </a:extLst>
          </p:cNvPr>
          <p:cNvSpPr txBox="1"/>
          <p:nvPr/>
        </p:nvSpPr>
        <p:spPr>
          <a:xfrm>
            <a:off x="7428481" y="2908939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0845F4-7A55-4930-950B-AFCA8BF8F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9" y="122959"/>
            <a:ext cx="1639966" cy="20240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356A1A0-1668-4513-8742-AF0D169BC211}"/>
              </a:ext>
            </a:extLst>
          </p:cNvPr>
          <p:cNvSpPr txBox="1"/>
          <p:nvPr/>
        </p:nvSpPr>
        <p:spPr>
          <a:xfrm>
            <a:off x="1464662" y="2983032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</p:spTree>
    <p:extLst>
      <p:ext uri="{BB962C8B-B14F-4D97-AF65-F5344CB8AC3E}">
        <p14:creationId xmlns:p14="http://schemas.microsoft.com/office/powerpoint/2010/main" val="18454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3" y="2316400"/>
            <a:ext cx="5611722" cy="409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00" y="2316400"/>
            <a:ext cx="5623007" cy="410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306093" y="246654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505414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Rebuttal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593586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681758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829643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340309" y="246505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Con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428481" y="2390493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Rebuttal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572875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9657194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0812100" y="2395304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53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Pro Summary</a:t>
            </a:r>
          </a:p>
          <a:p>
            <a:r>
              <a:rPr lang="en-US" sz="2400" b="1" dirty="0"/>
              <a:t>Defends Pro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47074" y="2955468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378737" y="586755"/>
            <a:ext cx="697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1 Pro Summary speaker?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FD751-0967-49F4-A34D-E356BE2C70AA}"/>
              </a:ext>
            </a:extLst>
          </p:cNvPr>
          <p:cNvSpPr txBox="1"/>
          <p:nvPr/>
        </p:nvSpPr>
        <p:spPr>
          <a:xfrm>
            <a:off x="6262900" y="2983032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DC9F9-16B3-4C3A-A3DA-FED9C9F49BDD}"/>
              </a:ext>
            </a:extLst>
          </p:cNvPr>
          <p:cNvSpPr txBox="1"/>
          <p:nvPr/>
        </p:nvSpPr>
        <p:spPr>
          <a:xfrm>
            <a:off x="7428481" y="2908939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56A1A0-1668-4513-8742-AF0D169BC211}"/>
              </a:ext>
            </a:extLst>
          </p:cNvPr>
          <p:cNvSpPr txBox="1"/>
          <p:nvPr/>
        </p:nvSpPr>
        <p:spPr>
          <a:xfrm>
            <a:off x="1464662" y="2983032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4986D-DBCE-48E3-92EE-47D50EB5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0" y="221209"/>
            <a:ext cx="1158340" cy="18167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B7E3C1-519A-4F4B-9569-2F20C56B517D}"/>
              </a:ext>
            </a:extLst>
          </p:cNvPr>
          <p:cNvSpPr txBox="1"/>
          <p:nvPr/>
        </p:nvSpPr>
        <p:spPr>
          <a:xfrm>
            <a:off x="2593586" y="2978677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</p:spTree>
    <p:extLst>
      <p:ext uri="{BB962C8B-B14F-4D97-AF65-F5344CB8AC3E}">
        <p14:creationId xmlns:p14="http://schemas.microsoft.com/office/powerpoint/2010/main" val="16338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3" y="2316400"/>
            <a:ext cx="5611722" cy="409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00" y="2316400"/>
            <a:ext cx="5623007" cy="410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306093" y="246654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505414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Rebuttal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593586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681758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829643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340309" y="246505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Con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428481" y="2390493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Rebuttal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572875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9657194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0812100" y="2395304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53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 Con Summary</a:t>
            </a:r>
          </a:p>
          <a:p>
            <a:r>
              <a:rPr lang="en-US" sz="2400" b="1" dirty="0"/>
              <a:t>Defends Con Case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47074" y="2955468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378737" y="581944"/>
            <a:ext cx="697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1 Con Summary speaker?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FD751-0967-49F4-A34D-E356BE2C70AA}"/>
              </a:ext>
            </a:extLst>
          </p:cNvPr>
          <p:cNvSpPr txBox="1"/>
          <p:nvPr/>
        </p:nvSpPr>
        <p:spPr>
          <a:xfrm>
            <a:off x="6262900" y="2983032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DC9F9-16B3-4C3A-A3DA-FED9C9F49BDD}"/>
              </a:ext>
            </a:extLst>
          </p:cNvPr>
          <p:cNvSpPr txBox="1"/>
          <p:nvPr/>
        </p:nvSpPr>
        <p:spPr>
          <a:xfrm>
            <a:off x="7428481" y="2908939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56A1A0-1668-4513-8742-AF0D169BC211}"/>
              </a:ext>
            </a:extLst>
          </p:cNvPr>
          <p:cNvSpPr txBox="1"/>
          <p:nvPr/>
        </p:nvSpPr>
        <p:spPr>
          <a:xfrm>
            <a:off x="1464662" y="2983032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B7E3C1-519A-4F4B-9569-2F20C56B517D}"/>
              </a:ext>
            </a:extLst>
          </p:cNvPr>
          <p:cNvSpPr txBox="1"/>
          <p:nvPr/>
        </p:nvSpPr>
        <p:spPr>
          <a:xfrm>
            <a:off x="2593586" y="2978677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1EF2D2-5D21-4574-A514-3C707B4CB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7" y="65729"/>
            <a:ext cx="1499746" cy="19874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1357D7-426C-477E-BA06-42716269730F}"/>
              </a:ext>
            </a:extLst>
          </p:cNvPr>
          <p:cNvSpPr txBox="1"/>
          <p:nvPr/>
        </p:nvSpPr>
        <p:spPr>
          <a:xfrm>
            <a:off x="8587031" y="2934694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thousands of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and nature reserves can both help endangered animals</a:t>
            </a:r>
          </a:p>
        </p:txBody>
      </p:sp>
    </p:spTree>
    <p:extLst>
      <p:ext uri="{BB962C8B-B14F-4D97-AF65-F5344CB8AC3E}">
        <p14:creationId xmlns:p14="http://schemas.microsoft.com/office/powerpoint/2010/main" val="242418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3" y="2316400"/>
            <a:ext cx="5611722" cy="409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00" y="2316400"/>
            <a:ext cx="5623007" cy="410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306093" y="246654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505414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Rebuttal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593586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681758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829643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340309" y="246505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Con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428481" y="2390493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Rebuttal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572875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9657194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0812100" y="2395304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53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Pro Final Focus</a:t>
            </a:r>
          </a:p>
          <a:p>
            <a:r>
              <a:rPr lang="en-US" sz="2400" b="1" dirty="0"/>
              <a:t>We win the arguments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47074" y="2955468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235324" y="643623"/>
            <a:ext cx="697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2 Pro Final Focus speaker?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FD751-0967-49F4-A34D-E356BE2C70AA}"/>
              </a:ext>
            </a:extLst>
          </p:cNvPr>
          <p:cNvSpPr txBox="1"/>
          <p:nvPr/>
        </p:nvSpPr>
        <p:spPr>
          <a:xfrm>
            <a:off x="6262900" y="2983032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DC9F9-16B3-4C3A-A3DA-FED9C9F49BDD}"/>
              </a:ext>
            </a:extLst>
          </p:cNvPr>
          <p:cNvSpPr txBox="1"/>
          <p:nvPr/>
        </p:nvSpPr>
        <p:spPr>
          <a:xfrm>
            <a:off x="7428481" y="2908939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56A1A0-1668-4513-8742-AF0D169BC211}"/>
              </a:ext>
            </a:extLst>
          </p:cNvPr>
          <p:cNvSpPr txBox="1"/>
          <p:nvPr/>
        </p:nvSpPr>
        <p:spPr>
          <a:xfrm>
            <a:off x="1464662" y="2983032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B7E3C1-519A-4F4B-9569-2F20C56B517D}"/>
              </a:ext>
            </a:extLst>
          </p:cNvPr>
          <p:cNvSpPr txBox="1"/>
          <p:nvPr/>
        </p:nvSpPr>
        <p:spPr>
          <a:xfrm>
            <a:off x="2593586" y="2978677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1357D7-426C-477E-BA06-42716269730F}"/>
              </a:ext>
            </a:extLst>
          </p:cNvPr>
          <p:cNvSpPr txBox="1"/>
          <p:nvPr/>
        </p:nvSpPr>
        <p:spPr>
          <a:xfrm>
            <a:off x="8587031" y="2934694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thousands of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and nature reserves can both help endangered animals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0B6EA7-6EB6-4192-BC3E-F997A98A7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6" y="341636"/>
            <a:ext cx="1725318" cy="17253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0F0FDA-DD49-4CA0-AF9B-11C26E4C1BA0}"/>
              </a:ext>
            </a:extLst>
          </p:cNvPr>
          <p:cNvSpPr txBox="1"/>
          <p:nvPr/>
        </p:nvSpPr>
        <p:spPr>
          <a:xfrm>
            <a:off x="3691238" y="297786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small habitats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just isn’t good enough—the animals are hurt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C4B2CD-8B58-4BCC-BCB0-370BE92001AD}"/>
              </a:ext>
            </a:extLst>
          </p:cNvPr>
          <p:cNvSpPr txBox="1"/>
          <p:nvPr/>
        </p:nvSpPr>
        <p:spPr>
          <a:xfrm>
            <a:off x="9761100" y="2902047"/>
            <a:ext cx="1219937" cy="3323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don’t help enough—the animals should go elsewhere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better—that’s where hurt and endangered animals should go</a:t>
            </a:r>
          </a:p>
        </p:txBody>
      </p:sp>
    </p:spTree>
    <p:extLst>
      <p:ext uri="{BB962C8B-B14F-4D97-AF65-F5344CB8AC3E}">
        <p14:creationId xmlns:p14="http://schemas.microsoft.com/office/powerpoint/2010/main" val="196265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176CEC-0726-4B3B-853C-46C67B362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93" y="2316400"/>
            <a:ext cx="5611722" cy="4096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8E35E-1853-4F2A-BC32-C08FCA5A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900" y="2316400"/>
            <a:ext cx="5623007" cy="410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88F593-E000-49EF-B850-E5BB577A152B}"/>
              </a:ext>
            </a:extLst>
          </p:cNvPr>
          <p:cNvSpPr txBox="1"/>
          <p:nvPr/>
        </p:nvSpPr>
        <p:spPr>
          <a:xfrm>
            <a:off x="306093" y="246654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Pro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07771-E449-4EE0-8FFF-348C2073757D}"/>
              </a:ext>
            </a:extLst>
          </p:cNvPr>
          <p:cNvSpPr txBox="1"/>
          <p:nvPr/>
        </p:nvSpPr>
        <p:spPr>
          <a:xfrm>
            <a:off x="1505414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Rebuttal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E3AD-160D-418B-B126-DD889DEBDC54}"/>
              </a:ext>
            </a:extLst>
          </p:cNvPr>
          <p:cNvSpPr txBox="1"/>
          <p:nvPr/>
        </p:nvSpPr>
        <p:spPr>
          <a:xfrm>
            <a:off x="2593586" y="2357329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Pro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9CA98-4605-4584-9941-C4A21C9CE851}"/>
              </a:ext>
            </a:extLst>
          </p:cNvPr>
          <p:cNvSpPr txBox="1"/>
          <p:nvPr/>
        </p:nvSpPr>
        <p:spPr>
          <a:xfrm>
            <a:off x="3681758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A32237-1013-4AA2-852C-0172A22A8F05}"/>
              </a:ext>
            </a:extLst>
          </p:cNvPr>
          <p:cNvSpPr txBox="1"/>
          <p:nvPr/>
        </p:nvSpPr>
        <p:spPr>
          <a:xfrm>
            <a:off x="4829643" y="2398258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E502D-B188-4DEB-B81B-78D60A8C1497}"/>
              </a:ext>
            </a:extLst>
          </p:cNvPr>
          <p:cNvSpPr txBox="1"/>
          <p:nvPr/>
        </p:nvSpPr>
        <p:spPr>
          <a:xfrm>
            <a:off x="6340309" y="2465050"/>
            <a:ext cx="10881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Con</a:t>
            </a:r>
            <a:r>
              <a:rPr lang="en-US" sz="1400" b="1" dirty="0">
                <a:solidFill>
                  <a:schemeClr val="bg1"/>
                </a:solidFill>
              </a:rPr>
              <a:t> Case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69E14-5887-4697-B1DF-25B7E5F0BD3E}"/>
              </a:ext>
            </a:extLst>
          </p:cNvPr>
          <p:cNvSpPr txBox="1"/>
          <p:nvPr/>
        </p:nvSpPr>
        <p:spPr>
          <a:xfrm>
            <a:off x="7428481" y="2390493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Rebuttal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D1661-7A89-452C-B265-4BEB1AFBDFBD}"/>
              </a:ext>
            </a:extLst>
          </p:cNvPr>
          <p:cNvSpPr txBox="1"/>
          <p:nvPr/>
        </p:nvSpPr>
        <p:spPr>
          <a:xfrm>
            <a:off x="8572875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 Con Summary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7FE211-ECBF-4FBF-BC96-570CC6BC147A}"/>
              </a:ext>
            </a:extLst>
          </p:cNvPr>
          <p:cNvSpPr txBox="1"/>
          <p:nvPr/>
        </p:nvSpPr>
        <p:spPr>
          <a:xfrm>
            <a:off x="9657194" y="2369607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Pro Final Focus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1D302-FE19-4BBC-B14D-F59710FB3EDB}"/>
              </a:ext>
            </a:extLst>
          </p:cNvPr>
          <p:cNvSpPr txBox="1"/>
          <p:nvPr/>
        </p:nvSpPr>
        <p:spPr>
          <a:xfrm>
            <a:off x="10812100" y="2395304"/>
            <a:ext cx="108817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2 Con Final Focus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45457-3429-453F-AAD4-B8447320668C}"/>
              </a:ext>
            </a:extLst>
          </p:cNvPr>
          <p:cNvSpPr txBox="1"/>
          <p:nvPr/>
        </p:nvSpPr>
        <p:spPr>
          <a:xfrm>
            <a:off x="1598141" y="823784"/>
            <a:ext cx="2537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 Con Final Focus</a:t>
            </a:r>
          </a:p>
          <a:p>
            <a:r>
              <a:rPr lang="en-US" sz="2400" b="1" dirty="0"/>
              <a:t>We win the arguments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1357B-6603-4885-941C-B0F5377D0E69}"/>
              </a:ext>
            </a:extLst>
          </p:cNvPr>
          <p:cNvSpPr txBox="1"/>
          <p:nvPr/>
        </p:nvSpPr>
        <p:spPr>
          <a:xfrm>
            <a:off x="347074" y="2955468"/>
            <a:ext cx="1088172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give   animals too little space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don’t feed animals well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378737" y="631966"/>
            <a:ext cx="6977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Where do you flow the 2 Con Final Focus speaker?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BFD751-0967-49F4-A34D-E356BE2C70AA}"/>
              </a:ext>
            </a:extLst>
          </p:cNvPr>
          <p:cNvSpPr txBox="1"/>
          <p:nvPr/>
        </p:nvSpPr>
        <p:spPr>
          <a:xfrm>
            <a:off x="6262900" y="2983032"/>
            <a:ext cx="1147886" cy="24622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protect  and repair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 endangered animals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DC9F9-16B3-4C3A-A3DA-FED9C9F49BDD}"/>
              </a:ext>
            </a:extLst>
          </p:cNvPr>
          <p:cNvSpPr txBox="1"/>
          <p:nvPr/>
        </p:nvSpPr>
        <p:spPr>
          <a:xfrm>
            <a:off x="7428481" y="2908939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very few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 for </a:t>
            </a:r>
            <a:r>
              <a:rPr lang="en-US" sz="1400" b="1" dirty="0" err="1">
                <a:solidFill>
                  <a:schemeClr val="bg1"/>
                </a:solidFill>
              </a:rPr>
              <a:t>endangeredanimals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56A1A0-1668-4513-8742-AF0D169BC211}"/>
              </a:ext>
            </a:extLst>
          </p:cNvPr>
          <p:cNvSpPr txBox="1"/>
          <p:nvPr/>
        </p:nvSpPr>
        <p:spPr>
          <a:xfrm>
            <a:off x="1464662" y="2983032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now provide natural, large habitats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provide excellent care and food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B7E3C1-519A-4F4B-9569-2F20C56B517D}"/>
              </a:ext>
            </a:extLst>
          </p:cNvPr>
          <p:cNvSpPr txBox="1"/>
          <p:nvPr/>
        </p:nvSpPr>
        <p:spPr>
          <a:xfrm>
            <a:off x="2593586" y="2978677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new habitats are still too small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and care is uneven—animals don’t eat well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1357D7-426C-477E-BA06-42716269730F}"/>
              </a:ext>
            </a:extLst>
          </p:cNvPr>
          <p:cNvSpPr txBox="1"/>
          <p:nvPr/>
        </p:nvSpPr>
        <p:spPr>
          <a:xfrm>
            <a:off x="8587031" y="2934694"/>
            <a:ext cx="114788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help thousands of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and nature reserves can both help endangered animals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0F0FDA-DD49-4CA0-AF9B-11C26E4C1BA0}"/>
              </a:ext>
            </a:extLst>
          </p:cNvPr>
          <p:cNvSpPr txBox="1"/>
          <p:nvPr/>
        </p:nvSpPr>
        <p:spPr>
          <a:xfrm>
            <a:off x="3691238" y="2977866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small habitats hurt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just isn’t good enough—the animals are hurt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C4B2CD-8B58-4BCC-BCB0-370BE92001AD}"/>
              </a:ext>
            </a:extLst>
          </p:cNvPr>
          <p:cNvSpPr txBox="1"/>
          <p:nvPr/>
        </p:nvSpPr>
        <p:spPr>
          <a:xfrm>
            <a:off x="9761100" y="2902047"/>
            <a:ext cx="1219937" cy="3323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don’t help enough—the animals should go elsewhere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Nature reserves are better—that’s where hurt and endangered animals should go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FAB3B6F-E8BC-4EC8-AE46-EAF2157F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9" y="122959"/>
            <a:ext cx="1639966" cy="20240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DBA57C8-28F0-4B3C-AD79-7AB50616F9E2}"/>
              </a:ext>
            </a:extLst>
          </p:cNvPr>
          <p:cNvSpPr txBox="1"/>
          <p:nvPr/>
        </p:nvSpPr>
        <p:spPr>
          <a:xfrm>
            <a:off x="4829643" y="3009768"/>
            <a:ext cx="1088172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habitats are more than good for animals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 food keep animals in good care for years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07C43-410E-4FAB-81C0-A7298123D53F}"/>
              </a:ext>
            </a:extLst>
          </p:cNvPr>
          <p:cNvSpPr txBox="1"/>
          <p:nvPr/>
        </p:nvSpPr>
        <p:spPr>
          <a:xfrm>
            <a:off x="10919650" y="2962895"/>
            <a:ext cx="1088172" cy="31085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1. Zoos do protect and repair—they are good.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2. Zoos help—nature reserves can’t handle all animals</a:t>
            </a:r>
          </a:p>
        </p:txBody>
      </p:sp>
    </p:spTree>
    <p:extLst>
      <p:ext uri="{BB962C8B-B14F-4D97-AF65-F5344CB8AC3E}">
        <p14:creationId xmlns:p14="http://schemas.microsoft.com/office/powerpoint/2010/main" val="24971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DURING A DEBATE, YOU NEED TO TAKE notes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FLOW THIS ARGUMENT . . .</a:t>
            </a:r>
          </a:p>
          <a:p>
            <a:r>
              <a:rPr lang="en-US" sz="3600" b="1" dirty="0"/>
              <a:t>When I say stop, you have to stop—</a:t>
            </a:r>
            <a:r>
              <a:rPr lang="en-US" sz="4000" b="1" dirty="0"/>
              <a:t>drop your pen!</a:t>
            </a:r>
            <a:r>
              <a:rPr lang="en-US" sz="36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98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LET’S DO OUR OWN </a:t>
            </a:r>
            <a:br>
              <a:rPr lang="en-US" altLang="en-US" b="1" cap="none" dirty="0">
                <a:latin typeface="Verdana" panose="020B0604030504040204" pitchFamily="34" charset="0"/>
              </a:rPr>
            </a:br>
            <a:r>
              <a:rPr lang="en-US" altLang="en-US" b="1" cap="none" dirty="0">
                <a:latin typeface="Verdana" panose="020B0604030504040204" pitchFamily="34" charset="0"/>
              </a:rPr>
              <a:t>FOLLOW THE FLOW DEBATE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516609" y="2277552"/>
            <a:ext cx="1078150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INTO TEAMS of 2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SUPPORTIVE OF EACH OTHER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WE’LL SET MORE PERMANENT TEAMS LATER . . 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WHO’S PRO AND WHO’S CON? LET’S SET THAT NOW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TEAMS PICK SPEAKER POSITIONS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346" y="2207213"/>
            <a:ext cx="1147453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DEBATER IS THE “1”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OTHER DEBATER IS THE “2”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= PRESENT CASE AND DEFEND CASE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= REBUTTAL OPPONENT CASE AND WEIGH ISSUES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EACH OF YOU DO TO PREPARE FOR YOUR DEBATE? </a:t>
            </a:r>
          </a:p>
        </p:txBody>
      </p:sp>
    </p:spTree>
    <p:extLst>
      <p:ext uri="{BB962C8B-B14F-4D97-AF65-F5344CB8AC3E}">
        <p14:creationId xmlns:p14="http://schemas.microsoft.com/office/powerpoint/2010/main" val="20363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WHAT DO EACH OF YOU DO TO PREPARE FOR YOUR DEBATE?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218114" y="2172749"/>
            <a:ext cx="1161476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THE SHORT FILE FOR WEEK 2 ON THE WEB PAGE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1S: BE READY WITH YOUR CONTENTION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2S: BE READY WITH YOUR REBUTTALS.</a:t>
            </a:r>
          </a:p>
        </p:txBody>
      </p:sp>
    </p:spTree>
    <p:extLst>
      <p:ext uri="{BB962C8B-B14F-4D97-AF65-F5344CB8AC3E}">
        <p14:creationId xmlns:p14="http://schemas.microsoft.com/office/powerpoint/2010/main" val="42635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367998" y="440783"/>
            <a:ext cx="11633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1S: PRE-FLOW YOUR CONTENTION</a:t>
            </a:r>
          </a:p>
          <a:p>
            <a:r>
              <a:rPr lang="en-US" sz="4000" b="1" dirty="0"/>
              <a:t>Pre-Flowing means to write notes before you speak.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673395" y="2148113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E965390-9356-45AA-8795-486A3A1429F7}"/>
              </a:ext>
            </a:extLst>
          </p:cNvPr>
          <p:cNvSpPr/>
          <p:nvPr/>
        </p:nvSpPr>
        <p:spPr>
          <a:xfrm>
            <a:off x="6542730" y="2088681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AA741A-D140-4A01-A48F-A6EB1CDA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946" y="3045405"/>
            <a:ext cx="5927553" cy="32588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996C3C-61B6-4D8B-ACE5-7585A5E94863}"/>
              </a:ext>
            </a:extLst>
          </p:cNvPr>
          <p:cNvSpPr txBox="1"/>
          <p:nvPr/>
        </p:nvSpPr>
        <p:spPr>
          <a:xfrm>
            <a:off x="8472881" y="3045405"/>
            <a:ext cx="17616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99577FD-D312-4649-A882-D1E3C55BE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3045405"/>
            <a:ext cx="5844664" cy="321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037FB-16AC-48F3-A19B-5E1FA92A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65" y="1590261"/>
            <a:ext cx="5839765" cy="42738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6974D1-BC08-4B27-B359-EB724EC5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372" y="1641944"/>
            <a:ext cx="5698140" cy="4170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C3243-3F0A-4EF3-9F2E-1E91B38B7CD3}"/>
              </a:ext>
            </a:extLst>
          </p:cNvPr>
          <p:cNvSpPr txBox="1"/>
          <p:nvPr/>
        </p:nvSpPr>
        <p:spPr>
          <a:xfrm>
            <a:off x="1296062" y="960120"/>
            <a:ext cx="3193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 Case Flowsheet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811F3-B765-4FA2-87B3-216061EE7DC5}"/>
              </a:ext>
            </a:extLst>
          </p:cNvPr>
          <p:cNvSpPr txBox="1"/>
          <p:nvPr/>
        </p:nvSpPr>
        <p:spPr>
          <a:xfrm>
            <a:off x="7348329" y="1012226"/>
            <a:ext cx="326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Con Case Flowsheet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B3CF8-E7FE-4579-A66A-411646898C56}"/>
              </a:ext>
            </a:extLst>
          </p:cNvPr>
          <p:cNvSpPr txBox="1"/>
          <p:nvPr/>
        </p:nvSpPr>
        <p:spPr>
          <a:xfrm>
            <a:off x="3252158" y="230587"/>
            <a:ext cx="678946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SHOW YOUR FLOWSHEET!</a:t>
            </a:r>
          </a:p>
        </p:txBody>
      </p:sp>
    </p:spTree>
    <p:extLst>
      <p:ext uri="{BB962C8B-B14F-4D97-AF65-F5344CB8AC3E}">
        <p14:creationId xmlns:p14="http://schemas.microsoft.com/office/powerpoint/2010/main" val="42084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1B3CF8-E7FE-4579-A66A-411646898C56}"/>
              </a:ext>
            </a:extLst>
          </p:cNvPr>
          <p:cNvSpPr txBox="1"/>
          <p:nvPr/>
        </p:nvSpPr>
        <p:spPr>
          <a:xfrm>
            <a:off x="2357306" y="230587"/>
            <a:ext cx="872763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SHOW YOUR CASES AND REBUTTALS!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24CD4-A9E1-49DD-8DDA-BC10A1793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41" y="1052929"/>
            <a:ext cx="4937561" cy="55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7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483587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DO A SHORT PUBLIC FORUM DEBATE!</a:t>
            </a:r>
            <a:br>
              <a:rPr lang="en-US" altLang="en-US" b="1" cap="none" dirty="0">
                <a:latin typeface="Verdana" panose="020B0604030504040204" pitchFamily="34" charset="0"/>
              </a:rPr>
            </a:br>
            <a:r>
              <a:rPr lang="en-US" altLang="en-US" sz="2800" b="1" cap="none" dirty="0">
                <a:latin typeface="Verdana" panose="020B0604030504040204" pitchFamily="34" charset="0"/>
              </a:rPr>
              <a:t>USING FLOWSHEETS AND SCRIPTS.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346" y="1914686"/>
            <a:ext cx="114835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to 1.5 minute speeches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PRO CASE: Present a Pro Contention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CON CASE: Present a Con Contention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PRO REBUTTAL: Respond to the Con Contention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CON REBUTTAL: Respond to the Pro Contention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PRO SUMMARY: Defend your Pro Contention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CON SUMMARY: Defend your Con Contention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PRO FINAL FOCUS: We showed we won our pro contention, we showed we defeated the con contention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CON FINAL FOCUS: We showed we won our con contention, we showed we defeated the pro contention</a:t>
            </a:r>
          </a:p>
          <a:p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13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PRO PRESENT YOUR PRO CONTENTION</a:t>
            </a:r>
          </a:p>
          <a:p>
            <a:r>
              <a:rPr lang="en-US" sz="4000" b="1" dirty="0"/>
              <a:t>while 2 CON—FLOW YOUR RESPONSES: 90%!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1705241" y="2039209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616241" y="2039210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59C41-22BF-4570-8FE5-1552F360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42" y="3049403"/>
            <a:ext cx="5885558" cy="3166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B63E9D-7854-4C92-B6BA-43F6531A1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3045405"/>
            <a:ext cx="5844664" cy="3212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93B15-203A-4780-B253-B7CBE3B2DFA0}"/>
              </a:ext>
            </a:extLst>
          </p:cNvPr>
          <p:cNvSpPr txBox="1"/>
          <p:nvPr/>
        </p:nvSpPr>
        <p:spPr>
          <a:xfrm>
            <a:off x="6495870" y="2039209"/>
            <a:ext cx="506590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Name is _____________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Read your Contention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 read the bolded words.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1 CON PRESENT YOUR CON CONTENTION</a:t>
            </a:r>
          </a:p>
          <a:p>
            <a:r>
              <a:rPr lang="en-US" sz="4000" b="1" dirty="0"/>
              <a:t>While 2 PROP—FLOW YOUR RESPONSES: 90%!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7737510" y="1875372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6711222" y="1891104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0B306C-9300-4F93-9A7F-4E1FAA45E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42" y="3049403"/>
            <a:ext cx="5885558" cy="316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D64B9-D212-4E93-A7BB-115166003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3045405"/>
            <a:ext cx="5844664" cy="3212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ABD8A-0DF4-489C-9478-CAEAEB112EB8}"/>
              </a:ext>
            </a:extLst>
          </p:cNvPr>
          <p:cNvSpPr txBox="1"/>
          <p:nvPr/>
        </p:nvSpPr>
        <p:spPr>
          <a:xfrm>
            <a:off x="705471" y="2198600"/>
            <a:ext cx="506590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Name is _____________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Read your Contention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 read the bolded words.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PRO RESPOND TO CON CONTENTION</a:t>
            </a:r>
          </a:p>
          <a:p>
            <a:r>
              <a:rPr lang="en-US" sz="2800" b="1" dirty="0"/>
              <a:t>While 1 CON PREP RESPONSES TO DEFEND CONTENTION: 90%!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8840304" y="2098081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7575434" y="2115711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2B815-7B46-49A1-873F-15A7BF2EA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5405"/>
            <a:ext cx="5885558" cy="316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1C7872-8A21-4DC7-A73B-051914279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3045405"/>
            <a:ext cx="5844664" cy="3212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7A95D8-BEF4-4C4A-9F25-7FB7F89A7275}"/>
              </a:ext>
            </a:extLst>
          </p:cNvPr>
          <p:cNvSpPr txBox="1"/>
          <p:nvPr/>
        </p:nvSpPr>
        <p:spPr>
          <a:xfrm>
            <a:off x="705471" y="2198600"/>
            <a:ext cx="506590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Name is _____________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say “Against their __________ Contention”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read your rebuttals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 read the bolded words.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flowing better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112821" cy="4206240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Flow the tag/claim</a:t>
            </a:r>
          </a:p>
          <a:p>
            <a:r>
              <a:rPr lang="en-US" sz="3200" b="1" dirty="0"/>
              <a:t>Flow the source</a:t>
            </a:r>
          </a:p>
          <a:p>
            <a:r>
              <a:rPr lang="en-US" sz="3200" b="1" dirty="0"/>
              <a:t>Flow the support for the tagline/claim.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5CDC-AC22-4264-BA1C-FE16309AA8F3}"/>
              </a:ext>
            </a:extLst>
          </p:cNvPr>
          <p:cNvSpPr txBox="1"/>
          <p:nvPr/>
        </p:nvSpPr>
        <p:spPr>
          <a:xfrm>
            <a:off x="6578009" y="2013098"/>
            <a:ext cx="49051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Example Flowed Argument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Climate Change causes wildfires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National Geographic 2020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Higher Temps, Lower Precipitation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0" y="464883"/>
            <a:ext cx="1121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 CON RESPOND TO PRO CONTENTION</a:t>
            </a:r>
          </a:p>
          <a:p>
            <a:r>
              <a:rPr lang="en-US" sz="3200" b="1" dirty="0"/>
              <a:t>1 PRO—PREP RESPONSES TO DEFEND CONTENTION: 90%!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2824164" y="2103543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1781263" y="2103544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D8A111-5CCE-465A-929B-43766F693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42" y="3049403"/>
            <a:ext cx="5885558" cy="316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8B14BE-70D6-477E-AA13-419F17A7F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3045405"/>
            <a:ext cx="5844664" cy="3212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367AA0-BE9B-49CE-AEA5-4D84DFBC287E}"/>
              </a:ext>
            </a:extLst>
          </p:cNvPr>
          <p:cNvSpPr txBox="1"/>
          <p:nvPr/>
        </p:nvSpPr>
        <p:spPr>
          <a:xfrm>
            <a:off x="6495870" y="2274101"/>
            <a:ext cx="506590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Name is _____________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say “Against their __________ Contention”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read your rebuttals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 read the bolded words.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 PRO DEFEND YOUR PRO CONTENTION</a:t>
            </a:r>
          </a:p>
          <a:p>
            <a:r>
              <a:rPr lang="en-US" sz="3600" b="1" dirty="0"/>
              <a:t>2’S—FLOW  SO YOU CAN RESPOND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2914358" y="2024931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4057130" y="2024931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DD0A84-10F4-49D0-9EA9-B351BFF46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42" y="3049403"/>
            <a:ext cx="5885558" cy="3166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FB2744-D0DD-4F9E-B313-656EC72B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3045405"/>
            <a:ext cx="5844664" cy="3212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580C96-36E7-4C52-A4E2-13705B548507}"/>
              </a:ext>
            </a:extLst>
          </p:cNvPr>
          <p:cNvSpPr txBox="1"/>
          <p:nvPr/>
        </p:nvSpPr>
        <p:spPr>
          <a:xfrm>
            <a:off x="2914358" y="5603948"/>
            <a:ext cx="6469183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Note Everyone should continue to flow all of the speeches to the very end!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0767E-13EE-42B4-9793-8E488DBCBF41}"/>
              </a:ext>
            </a:extLst>
          </p:cNvPr>
          <p:cNvSpPr txBox="1"/>
          <p:nvPr/>
        </p:nvSpPr>
        <p:spPr>
          <a:xfrm>
            <a:off x="6495870" y="2357307"/>
            <a:ext cx="5332607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Name is _____________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say “In our Contention we showed ________”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say “They tried to argue ____, but __ respond __________.”</a:t>
            </a:r>
          </a:p>
        </p:txBody>
      </p:sp>
    </p:spTree>
    <p:extLst>
      <p:ext uri="{BB962C8B-B14F-4D97-AF65-F5344CB8AC3E}">
        <p14:creationId xmlns:p14="http://schemas.microsoft.com/office/powerpoint/2010/main" val="42443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CON DEFEND YOUR CON CONTENTION</a:t>
            </a:r>
          </a:p>
          <a:p>
            <a:r>
              <a:rPr lang="en-US" sz="3600" b="1" dirty="0"/>
              <a:t>2’S—FLOW SO YOU CAN RESPOND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10021918" y="1946980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8830346" y="1986779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99FE4-3152-412F-B8CC-B845A9CEC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42" y="3049403"/>
            <a:ext cx="5885558" cy="316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131839-21BD-4467-9077-910C80BBB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3045405"/>
            <a:ext cx="5844664" cy="32128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4F264-C7CB-4EAB-BC52-72FDAB3AC502}"/>
              </a:ext>
            </a:extLst>
          </p:cNvPr>
          <p:cNvSpPr txBox="1"/>
          <p:nvPr/>
        </p:nvSpPr>
        <p:spPr>
          <a:xfrm>
            <a:off x="446529" y="2372282"/>
            <a:ext cx="5332607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Name is _____________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say “In our Contention we showed ________”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Then say “They tried to argue ____, but __ respond __________.”</a:t>
            </a:r>
          </a:p>
        </p:txBody>
      </p:sp>
    </p:spTree>
    <p:extLst>
      <p:ext uri="{BB962C8B-B14F-4D97-AF65-F5344CB8AC3E}">
        <p14:creationId xmlns:p14="http://schemas.microsoft.com/office/powerpoint/2010/main" val="12756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501507" y="227968"/>
            <a:ext cx="11112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 PRO SHOW THAT THE ARGUMENTS YOU AND YOUR PARTNER PRESENTED WIN EACH CONTENTION (avoid new arguments)</a:t>
            </a:r>
          </a:p>
          <a:p>
            <a:r>
              <a:rPr lang="en-US" sz="3600" b="1" dirty="0"/>
              <a:t>2 CON—FLOW WITH 90% TIME ON YOUR RESPONSES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E7DDBD4A-4C98-484E-862F-4C26A6F42FE5}"/>
              </a:ext>
            </a:extLst>
          </p:cNvPr>
          <p:cNvSpPr/>
          <p:nvPr/>
        </p:nvSpPr>
        <p:spPr>
          <a:xfrm>
            <a:off x="5232287" y="2578395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4000793" y="2578395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38A18B-A599-48B4-AB55-E3D46E2EE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938" y="3429000"/>
            <a:ext cx="5885558" cy="316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ED994B-EB8E-4FBB-9B41-CD5B53552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00" y="3429000"/>
            <a:ext cx="5844664" cy="321285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4AF7794-8B3E-42E0-9D23-7E82F687EB4F}"/>
              </a:ext>
            </a:extLst>
          </p:cNvPr>
          <p:cNvSpPr/>
          <p:nvPr/>
        </p:nvSpPr>
        <p:spPr>
          <a:xfrm>
            <a:off x="10056657" y="2557343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4601DD4-CBD5-4BEB-94D0-D2E7D2A7EF59}"/>
              </a:ext>
            </a:extLst>
          </p:cNvPr>
          <p:cNvSpPr/>
          <p:nvPr/>
        </p:nvSpPr>
        <p:spPr>
          <a:xfrm>
            <a:off x="11216894" y="2518373"/>
            <a:ext cx="396949" cy="850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530F97-A89F-4DE4-8BC3-6213EA09CFE5}"/>
              </a:ext>
            </a:extLst>
          </p:cNvPr>
          <p:cNvSpPr txBox="1"/>
          <p:nvPr/>
        </p:nvSpPr>
        <p:spPr>
          <a:xfrm>
            <a:off x="934658" y="4874553"/>
            <a:ext cx="1067918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Name is _____________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“We won our contention because we showed _____”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“We defeated their contention because we showed _____”</a:t>
            </a:r>
          </a:p>
        </p:txBody>
      </p:sp>
    </p:spTree>
    <p:extLst>
      <p:ext uri="{BB962C8B-B14F-4D97-AF65-F5344CB8AC3E}">
        <p14:creationId xmlns:p14="http://schemas.microsoft.com/office/powerpoint/2010/main" val="31674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213BAAE-1B01-425D-A338-A1A676BEBE75}"/>
              </a:ext>
            </a:extLst>
          </p:cNvPr>
          <p:cNvSpPr txBox="1"/>
          <p:nvPr/>
        </p:nvSpPr>
        <p:spPr>
          <a:xfrm>
            <a:off x="474921" y="464883"/>
            <a:ext cx="10788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 CON SHOW THAT THE ARGUMENTS YOU AND YOUR PARTNER PRESENTED WIN EACH CONTENTION (avoid new arguments)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53C2338-1F45-420D-A3A3-BB694FF848E5}"/>
              </a:ext>
            </a:extLst>
          </p:cNvPr>
          <p:cNvSpPr/>
          <p:nvPr/>
        </p:nvSpPr>
        <p:spPr>
          <a:xfrm>
            <a:off x="5174273" y="2219209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BC087C-2D8E-4FA5-ACEE-1513617B2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042" y="3049403"/>
            <a:ext cx="5885558" cy="316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304165-B7AD-40E3-8A17-DBB85EA5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3045405"/>
            <a:ext cx="5844664" cy="321285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BB1B079B-DC35-4449-BABE-5673097AA554}"/>
              </a:ext>
            </a:extLst>
          </p:cNvPr>
          <p:cNvSpPr/>
          <p:nvPr/>
        </p:nvSpPr>
        <p:spPr>
          <a:xfrm>
            <a:off x="11123407" y="2175136"/>
            <a:ext cx="396949" cy="8506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475C7-EAD8-4478-B08C-E7B5BF4D5276}"/>
              </a:ext>
            </a:extLst>
          </p:cNvPr>
          <p:cNvSpPr txBox="1"/>
          <p:nvPr/>
        </p:nvSpPr>
        <p:spPr>
          <a:xfrm>
            <a:off x="756407" y="4547382"/>
            <a:ext cx="1067918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My Name is _____________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“We won our contention because we showed _____”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“We defeated their contention because we showed _____”</a:t>
            </a:r>
          </a:p>
        </p:txBody>
      </p:sp>
    </p:spTree>
    <p:extLst>
      <p:ext uri="{BB962C8B-B14F-4D97-AF65-F5344CB8AC3E}">
        <p14:creationId xmlns:p14="http://schemas.microsoft.com/office/powerpoint/2010/main" val="23610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CONGRATS—YOU JUST DID YOUR FIRST REAL DEBATE!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733" y="2292735"/>
            <a:ext cx="114745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CONFUSED SOME? AGAIN—TAKES PRACTICE TO GET USED TO IT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CLASS SESSION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YOU’LL DO A LONGER FOLLOW THE FLOW DEBATE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WILL BE ALMOST LIKE A REAL DEBATE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READY TO ARGUE LIKE THE BEST MIDDLE SCHOOL DEBATERS!</a:t>
            </a:r>
          </a:p>
        </p:txBody>
      </p:sp>
    </p:spTree>
    <p:extLst>
      <p:ext uri="{BB962C8B-B14F-4D97-AF65-F5344CB8AC3E}">
        <p14:creationId xmlns:p14="http://schemas.microsoft.com/office/powerpoint/2010/main" val="32078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6EB7-CE31-48DC-A64D-B26FC2D2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6" y="284176"/>
            <a:ext cx="11284410" cy="15087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b="1" cap="none" dirty="0">
                <a:latin typeface="Verdana" panose="020B0604030504040204" pitchFamily="34" charset="0"/>
              </a:rPr>
              <a:t>DEBATE PARTNERS</a:t>
            </a:r>
            <a:endParaRPr lang="en-US" altLang="en-US" cap="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A770F-185C-41B0-BC20-5AC164F9E985}"/>
              </a:ext>
            </a:extLst>
          </p:cNvPr>
          <p:cNvSpPr txBox="1"/>
          <p:nvPr/>
        </p:nvSpPr>
        <p:spPr>
          <a:xfrm>
            <a:off x="358733" y="2292735"/>
            <a:ext cx="11474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NOW, BEFORE YOU GO—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 OUT THIS FORM . . 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https://tinyurl.com/cz2pm6w</a:t>
            </a:r>
            <a:endParaRPr lang="en-US" sz="3200" b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ABBREVIATE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034848" cy="4206240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r>
              <a:rPr lang="en-US" sz="3200" b="1" dirty="0" err="1"/>
              <a:t>Shrtn</a:t>
            </a:r>
            <a:r>
              <a:rPr lang="en-US" sz="3200" b="1" dirty="0"/>
              <a:t> </a:t>
            </a:r>
            <a:r>
              <a:rPr lang="en-US" sz="3200" b="1" dirty="0" err="1"/>
              <a:t>wrds</a:t>
            </a:r>
            <a:r>
              <a:rPr lang="en-US" sz="3200" b="1" dirty="0"/>
              <a:t> w/o </a:t>
            </a:r>
            <a:r>
              <a:rPr lang="en-US" sz="3200" b="1" dirty="0" err="1"/>
              <a:t>vwls</a:t>
            </a:r>
            <a:endParaRPr lang="en-US" sz="3200" b="1" dirty="0"/>
          </a:p>
          <a:p>
            <a:r>
              <a:rPr lang="en-US" sz="3200" b="1" dirty="0" err="1"/>
              <a:t>Endgrd</a:t>
            </a:r>
            <a:r>
              <a:rPr lang="en-US" sz="3200" b="1" dirty="0"/>
              <a:t> </a:t>
            </a:r>
            <a:r>
              <a:rPr lang="en-US" sz="3200" b="1" dirty="0" err="1"/>
              <a:t>Spcs</a:t>
            </a:r>
            <a:endParaRPr lang="en-US" sz="3200" b="1" dirty="0"/>
          </a:p>
          <a:p>
            <a:r>
              <a:rPr lang="en-US" sz="3200" b="1" dirty="0"/>
              <a:t>Or just the first letters of longer words</a:t>
            </a:r>
          </a:p>
          <a:p>
            <a:r>
              <a:rPr lang="en-US" sz="3200" b="1" dirty="0"/>
              <a:t>Treat    Dang   Qual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00236-4E2D-4542-95A7-449BBD39BB49}"/>
              </a:ext>
            </a:extLst>
          </p:cNvPr>
          <p:cNvSpPr txBox="1"/>
          <p:nvPr/>
        </p:nvSpPr>
        <p:spPr>
          <a:xfrm>
            <a:off x="6578009" y="2011680"/>
            <a:ext cx="490515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Example Flowed Argument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Clmt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Chng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causes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wldfrs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Geog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Hghr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Tmps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Lower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Precip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Shorthand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1" y="2011680"/>
            <a:ext cx="11655705" cy="4206240"/>
          </a:xfrm>
        </p:spPr>
        <p:txBody>
          <a:bodyPr>
            <a:normAutofit/>
          </a:bodyPr>
          <a:lstStyle/>
          <a:p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Endangered Species = ES</a:t>
            </a:r>
          </a:p>
          <a:p>
            <a:r>
              <a:rPr lang="en-US" sz="3200" b="1" dirty="0"/>
              <a:t>Zoos = Z</a:t>
            </a:r>
          </a:p>
          <a:p>
            <a:r>
              <a:rPr lang="en-US" sz="3200" b="1" dirty="0"/>
              <a:t>Increases = ↑ </a:t>
            </a:r>
          </a:p>
          <a:p>
            <a:r>
              <a:rPr lang="en-US" sz="3200" b="1" dirty="0"/>
              <a:t>Solves = S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E382F-57E5-4E4F-8B5F-5DC456475C82}"/>
              </a:ext>
            </a:extLst>
          </p:cNvPr>
          <p:cNvSpPr txBox="1"/>
          <p:nvPr/>
        </p:nvSpPr>
        <p:spPr>
          <a:xfrm>
            <a:off x="6578009" y="2013098"/>
            <a:ext cx="490515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Example Flowed Argument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CC =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wldfrs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Geog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Tmps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, ↓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Precip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NOTICE: How much less you have to write!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FLOWED ARGUMENT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847" y="2011679"/>
            <a:ext cx="7754613" cy="4649179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Z </a:t>
            </a:r>
            <a:r>
              <a:rPr lang="en-US" sz="3200" b="1" dirty="0" err="1"/>
              <a:t>hrt</a:t>
            </a:r>
            <a:r>
              <a:rPr lang="en-US" sz="3200" b="1" dirty="0"/>
              <a:t> </a:t>
            </a:r>
            <a:r>
              <a:rPr lang="en-US" sz="3200" b="1" dirty="0" err="1"/>
              <a:t>anmls</a:t>
            </a:r>
            <a:endParaRPr lang="en-US" sz="3200" b="1" dirty="0"/>
          </a:p>
          <a:p>
            <a:r>
              <a:rPr lang="en-US" sz="3200" b="1" dirty="0" err="1"/>
              <a:t>Jeffre</a:t>
            </a:r>
            <a:r>
              <a:rPr lang="en-US" sz="3200" b="1" dirty="0"/>
              <a:t> ‘18</a:t>
            </a:r>
          </a:p>
          <a:p>
            <a:r>
              <a:rPr lang="en-US" sz="3200" b="1" dirty="0"/>
              <a:t>Z </a:t>
            </a:r>
            <a:r>
              <a:rPr lang="en-US" sz="3200" b="1" dirty="0" err="1"/>
              <a:t>gv</a:t>
            </a:r>
            <a:r>
              <a:rPr lang="en-US" sz="3200" b="1" dirty="0"/>
              <a:t> bad diet</a:t>
            </a:r>
          </a:p>
          <a:p>
            <a:r>
              <a:rPr lang="en-US" sz="3200" b="1" dirty="0"/>
              <a:t>Z too </a:t>
            </a:r>
            <a:r>
              <a:rPr lang="en-US" sz="3200" b="1" dirty="0" err="1"/>
              <a:t>smll</a:t>
            </a:r>
            <a:r>
              <a:rPr lang="en-US" sz="3200" b="1" dirty="0"/>
              <a:t> </a:t>
            </a:r>
            <a:r>
              <a:rPr lang="en-US" sz="3200" b="1" dirty="0" err="1"/>
              <a:t>spc</a:t>
            </a:r>
            <a:endParaRPr lang="en-US" sz="3200" b="1" dirty="0"/>
          </a:p>
          <a:p>
            <a:endParaRPr lang="en-US" sz="3200" dirty="0"/>
          </a:p>
          <a:p>
            <a:r>
              <a:rPr lang="en-US" sz="4000" b="1" dirty="0"/>
              <a:t>Using abbreviations and shorthand  . . . </a:t>
            </a:r>
          </a:p>
          <a:p>
            <a:r>
              <a:rPr lang="en-US" sz="4000" b="1" dirty="0"/>
              <a:t>TRY FLOWING AGAIN—FLOW THIS ARGUMENT</a:t>
            </a:r>
          </a:p>
        </p:txBody>
      </p:sp>
    </p:spTree>
    <p:extLst>
      <p:ext uri="{BB962C8B-B14F-4D97-AF65-F5344CB8AC3E}">
        <p14:creationId xmlns:p14="http://schemas.microsoft.com/office/powerpoint/2010/main" val="11646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9861-68BC-47E4-9997-447E447B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Now, it gets tougher!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D29A-9C90-4E34-B2FF-718E90F80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8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7CD-4280-497C-BA9D-BC0E33CD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Flowing WHEN RESPONDING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7E64C-3CE7-4C98-9903-8B2C4E24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0" y="2011680"/>
            <a:ext cx="6899848" cy="4206240"/>
          </a:xfrm>
        </p:spPr>
        <p:txBody>
          <a:bodyPr>
            <a:normAutofit/>
          </a:bodyPr>
          <a:lstStyle/>
          <a:p>
            <a:r>
              <a:rPr lang="en-US" sz="3200" dirty="0"/>
              <a:t>Create two columns</a:t>
            </a:r>
          </a:p>
          <a:p>
            <a:r>
              <a:rPr lang="en-US" sz="3200" dirty="0"/>
              <a:t>I will present an argument</a:t>
            </a:r>
          </a:p>
          <a:p>
            <a:r>
              <a:rPr lang="en-US" sz="3200" b="1" dirty="0"/>
              <a:t>You write responses to my argument in the second column</a:t>
            </a:r>
          </a:p>
          <a:p>
            <a:r>
              <a:rPr lang="en-US" sz="3200" dirty="0"/>
              <a:t>TRY IT . . . </a:t>
            </a:r>
          </a:p>
          <a:p>
            <a:r>
              <a:rPr lang="en-US" sz="3200" dirty="0"/>
              <a:t>How many responses did you get?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B7AF1-8EBC-4155-977B-91C0CBC23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939" y="1925623"/>
            <a:ext cx="4339169" cy="48162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661620-1E61-4E47-BB0D-0AA6E01428C1}"/>
              </a:ext>
            </a:extLst>
          </p:cNvPr>
          <p:cNvCxnSpPr/>
          <p:nvPr/>
        </p:nvCxnSpPr>
        <p:spPr>
          <a:xfrm>
            <a:off x="9072125" y="3136093"/>
            <a:ext cx="642796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A4C58C-B99B-4F26-8E2C-A1E5EBB173E8}"/>
              </a:ext>
            </a:extLst>
          </p:cNvPr>
          <p:cNvSpPr txBox="1"/>
          <p:nvPr/>
        </p:nvSpPr>
        <p:spPr>
          <a:xfrm>
            <a:off x="7347612" y="2913708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Argument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F3EE59-7271-4AEF-A64A-E8D11ED40A4B}"/>
              </a:ext>
            </a:extLst>
          </p:cNvPr>
          <p:cNvSpPr txBox="1"/>
          <p:nvPr/>
        </p:nvSpPr>
        <p:spPr>
          <a:xfrm>
            <a:off x="9838595" y="2909477"/>
            <a:ext cx="170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360773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1286</TotalTime>
  <Words>2507</Words>
  <Application>Microsoft Office PowerPoint</Application>
  <PresentationFormat>Widescreen</PresentationFormat>
  <Paragraphs>576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Corbel</vt:lpstr>
      <vt:lpstr>Tahoma</vt:lpstr>
      <vt:lpstr>Verdana</vt:lpstr>
      <vt:lpstr>Wingdings</vt:lpstr>
      <vt:lpstr>Banded</vt:lpstr>
      <vt:lpstr>Debate!</vt:lpstr>
      <vt:lpstr>CLIMBING review</vt:lpstr>
      <vt:lpstr>DURING A DEBATE, YOU NEED TO TAKE notes . . . </vt:lpstr>
      <vt:lpstr>flowing better </vt:lpstr>
      <vt:lpstr>ABBREVIATE</vt:lpstr>
      <vt:lpstr>Shorthand</vt:lpstr>
      <vt:lpstr>EXAMPLE FLOWED ARGUMENT</vt:lpstr>
      <vt:lpstr>Now, it gets tougher!</vt:lpstr>
      <vt:lpstr>Flowing WHEN RESPONDING</vt:lpstr>
      <vt:lpstr>BETTER Flowing WHEN RESPONDING</vt:lpstr>
      <vt:lpstr>NOTE—THIS IS ABOUT TO GET COMPLICATED!</vt:lpstr>
      <vt:lpstr>FLOWSHEETS</vt:lpstr>
      <vt:lpstr>You flow . . . </vt:lpstr>
      <vt:lpstr>the idea behind flowsheets</vt:lpstr>
      <vt:lpstr>THE DEBATERS MAKE TWO FLOWSHEETS</vt:lpstr>
      <vt:lpstr>AND THE FLOWSHEETS HAVE A COLUMN FOR EACH SPEECH IN THE DEBATE</vt:lpstr>
      <vt:lpstr>In full  Here are the two flowsheets . . . </vt:lpstr>
      <vt:lpstr>PowerPoint Presentation</vt:lpstr>
      <vt:lpstr>PowerPoint Presentation</vt:lpstr>
      <vt:lpstr>PowerPoint Presentation</vt:lpstr>
      <vt:lpstr>LET’S PRETEND YOU ARE FLOWING A DEBATE . .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DO OUR OWN  FOLLOW THE FLOW DEBATE</vt:lpstr>
      <vt:lpstr>TEAMS PICK SPEAKER POSITIONS</vt:lpstr>
      <vt:lpstr>WHAT DO EACH OF YOU DO TO PREPARE FOR YOUR DEBATE?</vt:lpstr>
      <vt:lpstr>PowerPoint Presentation</vt:lpstr>
      <vt:lpstr>PowerPoint Presentation</vt:lpstr>
      <vt:lpstr>PowerPoint Presentation</vt:lpstr>
      <vt:lpstr>DO A SHORT PUBLIC FORUM DEBATE! USING FLOWSHEETS AND SCRIPTS.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CONGRATS—YOU JUST DID YOUR FIRST REAL DEBATE!</vt:lpstr>
      <vt:lpstr>DEBATE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debate!</dc:title>
  <dc:creator>Jim Climb the Mountain</dc:creator>
  <cp:lastModifiedBy>Jim Climb the Mountain</cp:lastModifiedBy>
  <cp:revision>391</cp:revision>
  <dcterms:created xsi:type="dcterms:W3CDTF">2019-10-15T19:44:54Z</dcterms:created>
  <dcterms:modified xsi:type="dcterms:W3CDTF">2021-04-17T14:24:34Z</dcterms:modified>
</cp:coreProperties>
</file>