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76" r:id="rId6"/>
    <p:sldId id="278" r:id="rId7"/>
    <p:sldId id="266" r:id="rId8"/>
    <p:sldId id="312" r:id="rId9"/>
    <p:sldId id="313" r:id="rId10"/>
    <p:sldId id="283" r:id="rId11"/>
    <p:sldId id="284" r:id="rId12"/>
    <p:sldId id="263" r:id="rId13"/>
    <p:sldId id="314" r:id="rId14"/>
    <p:sldId id="281" r:id="rId15"/>
    <p:sldId id="265" r:id="rId16"/>
    <p:sldId id="268" r:id="rId17"/>
    <p:sldId id="285" r:id="rId18"/>
    <p:sldId id="282" r:id="rId19"/>
    <p:sldId id="309" r:id="rId20"/>
    <p:sldId id="315" r:id="rId21"/>
    <p:sldId id="279" r:id="rId22"/>
    <p:sldId id="297" r:id="rId23"/>
    <p:sldId id="298" r:id="rId24"/>
    <p:sldId id="310" r:id="rId25"/>
    <p:sldId id="311" r:id="rId26"/>
    <p:sldId id="316"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5" autoAdjust="0"/>
    <p:restoredTop sz="94660"/>
  </p:normalViewPr>
  <p:slideViewPr>
    <p:cSldViewPr snapToGrid="0">
      <p:cViewPr varScale="1">
        <p:scale>
          <a:sx n="91" d="100"/>
          <a:sy n="91" d="100"/>
        </p:scale>
        <p:origin x="96" y="93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89184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70123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D9B3381-2194-4062-AAD9-F170AA55D06C}" type="datetimeFigureOut">
              <a:rPr lang="en-US" smtClean="0"/>
              <a:t>4/9/2021</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44857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51883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D9B3381-2194-4062-AAD9-F170AA55D06C}" type="datetimeFigureOut">
              <a:rPr lang="en-US" smtClean="0"/>
              <a:t>4/9/2021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C1BF5B3-6797-48E0-97A5-3923418683D3}" type="slidenum">
              <a:rPr lang="en-US" smtClean="0"/>
              <a:t>‹#›</a:t>
            </a:fld>
            <a:endParaRPr lang="en-US"/>
          </a:p>
        </p:txBody>
      </p:sp>
    </p:spTree>
    <p:extLst>
      <p:ext uri="{BB962C8B-B14F-4D97-AF65-F5344CB8AC3E}">
        <p14:creationId xmlns:p14="http://schemas.microsoft.com/office/powerpoint/2010/main" val="1344254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B3381-2194-4062-AAD9-F170AA55D06C}"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7863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B3381-2194-4062-AAD9-F170AA55D06C}"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21908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B3381-2194-4062-AAD9-F170AA55D06C}"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427358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B3381-2194-4062-AAD9-F170AA55D06C}"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81938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381-2194-4062-AAD9-F170AA55D06C}"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51801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381-2194-4062-AAD9-F170AA55D06C}"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259056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Tahoma" panose="020B0604030504040204" pitchFamily="34" charset="0"/>
              </a:defRPr>
            </a:lvl1pPr>
          </a:lstStyle>
          <a:p>
            <a:fld id="{6D9B3381-2194-4062-AAD9-F170AA55D06C}" type="datetimeFigureOut">
              <a:rPr lang="en-US" smtClean="0"/>
              <a:pPr/>
              <a:t>4/9/2021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ahoma" panose="020B0604030504040204" pitchFamily="34" charset="0"/>
              </a:defRPr>
            </a:lvl1pPr>
          </a:lstStyle>
          <a:p>
            <a:fld id="{FC1BF5B3-6797-48E0-97A5-3923418683D3}" type="slidenum">
              <a:rPr lang="en-US" smtClean="0"/>
              <a:pPr/>
              <a:t>‹#›</a:t>
            </a:fld>
            <a:endParaRPr lang="en-US" dirty="0"/>
          </a:p>
        </p:txBody>
      </p:sp>
    </p:spTree>
    <p:extLst>
      <p:ext uri="{BB962C8B-B14F-4D97-AF65-F5344CB8AC3E}">
        <p14:creationId xmlns:p14="http://schemas.microsoft.com/office/powerpoint/2010/main" val="4599498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Tahoma" panose="020B0604030504040204" pitchFamily="34"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E971-5924-4354-9A12-863B3667C7E4}"/>
              </a:ext>
            </a:extLst>
          </p:cNvPr>
          <p:cNvSpPr>
            <a:spLocks noGrp="1"/>
          </p:cNvSpPr>
          <p:nvPr>
            <p:ph type="ctrTitle"/>
          </p:nvPr>
        </p:nvSpPr>
        <p:spPr/>
        <p:txBody>
          <a:bodyPr/>
          <a:lstStyle/>
          <a:p>
            <a:r>
              <a:rPr lang="en-US" b="1" dirty="0"/>
              <a:t>Let’s debate!</a:t>
            </a:r>
          </a:p>
        </p:txBody>
      </p:sp>
      <p:sp>
        <p:nvSpPr>
          <p:cNvPr id="3" name="Subtitle 2">
            <a:extLst>
              <a:ext uri="{FF2B5EF4-FFF2-40B4-BE49-F238E27FC236}">
                <a16:creationId xmlns:a16="http://schemas.microsoft.com/office/drawing/2014/main" id="{64943E55-B08D-4B35-AD74-21B1824549AF}"/>
              </a:ext>
            </a:extLst>
          </p:cNvPr>
          <p:cNvSpPr>
            <a:spLocks noGrp="1"/>
          </p:cNvSpPr>
          <p:nvPr>
            <p:ph type="subTitle" idx="1"/>
          </p:nvPr>
        </p:nvSpPr>
        <p:spPr/>
        <p:txBody>
          <a:bodyPr/>
          <a:lstStyle/>
          <a:p>
            <a:r>
              <a:rPr lang="en-US" dirty="0"/>
              <a:t>Jim Hanson</a:t>
            </a:r>
          </a:p>
        </p:txBody>
      </p:sp>
    </p:spTree>
    <p:extLst>
      <p:ext uri="{BB962C8B-B14F-4D97-AF65-F5344CB8AC3E}">
        <p14:creationId xmlns:p14="http://schemas.microsoft.com/office/powerpoint/2010/main" val="215232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Dogs or cats?</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6" y="2011680"/>
            <a:ext cx="4984797" cy="599716"/>
          </a:xfrm>
        </p:spPr>
        <p:txBody>
          <a:bodyPr>
            <a:normAutofit/>
          </a:bodyPr>
          <a:lstStyle/>
          <a:p>
            <a:r>
              <a:rPr lang="en-US" sz="2800" b="1" dirty="0"/>
              <a:t>Some people love dogs</a:t>
            </a:r>
          </a:p>
          <a:p>
            <a:endParaRPr lang="en-US" sz="2800" b="1" dirty="0"/>
          </a:p>
        </p:txBody>
      </p:sp>
      <p:sp>
        <p:nvSpPr>
          <p:cNvPr id="7" name="TextBox 6">
            <a:extLst>
              <a:ext uri="{FF2B5EF4-FFF2-40B4-BE49-F238E27FC236}">
                <a16:creationId xmlns:a16="http://schemas.microsoft.com/office/drawing/2014/main" id="{31FD1618-178B-44A1-AFBE-C95F0399DB4A}"/>
              </a:ext>
            </a:extLst>
          </p:cNvPr>
          <p:cNvSpPr txBox="1"/>
          <p:nvPr/>
        </p:nvSpPr>
        <p:spPr>
          <a:xfrm>
            <a:off x="6919784" y="1944130"/>
            <a:ext cx="4489621" cy="800219"/>
          </a:xfrm>
          <a:prstGeom prst="rect">
            <a:avLst/>
          </a:prstGeom>
          <a:noFill/>
        </p:spPr>
        <p:txBody>
          <a:bodyPr wrap="square" rtlCol="0">
            <a:sp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Some people love cats</a:t>
            </a:r>
          </a:p>
          <a:p>
            <a:endParaRPr lang="en-US" dirty="0"/>
          </a:p>
        </p:txBody>
      </p:sp>
      <p:pic>
        <p:nvPicPr>
          <p:cNvPr id="1026" name="Picture 2" descr="Image result for teenager with dog">
            <a:extLst>
              <a:ext uri="{FF2B5EF4-FFF2-40B4-BE49-F238E27FC236}">
                <a16:creationId xmlns:a16="http://schemas.microsoft.com/office/drawing/2014/main" id="{83112BDD-D4C8-4F26-94D1-4E0583529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05" y="2744348"/>
            <a:ext cx="5792647" cy="3862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asian teen girl with a pet cat">
            <a:extLst>
              <a:ext uri="{FF2B5EF4-FFF2-40B4-BE49-F238E27FC236}">
                <a16:creationId xmlns:a16="http://schemas.microsoft.com/office/drawing/2014/main" id="{18870349-EF2C-4DBB-96D6-8F3AA235B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747" y="2781163"/>
            <a:ext cx="5695693" cy="379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8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Some people don’t like either</a:t>
            </a:r>
          </a:p>
        </p:txBody>
      </p:sp>
      <p:sp>
        <p:nvSpPr>
          <p:cNvPr id="8" name="Content Placeholder 7">
            <a:extLst>
              <a:ext uri="{FF2B5EF4-FFF2-40B4-BE49-F238E27FC236}">
                <a16:creationId xmlns:a16="http://schemas.microsoft.com/office/drawing/2014/main" id="{80F06316-FA28-4192-B724-80821F0DFB77}"/>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71493589-611A-42BC-ADCD-07FC9DD4E37C}"/>
              </a:ext>
            </a:extLst>
          </p:cNvPr>
          <p:cNvPicPr>
            <a:picLocks noChangeAspect="1"/>
          </p:cNvPicPr>
          <p:nvPr/>
        </p:nvPicPr>
        <p:blipFill>
          <a:blip r:embed="rId2"/>
          <a:stretch>
            <a:fillRect/>
          </a:stretch>
        </p:blipFill>
        <p:spPr>
          <a:xfrm>
            <a:off x="2335907" y="2011680"/>
            <a:ext cx="6621863" cy="4304211"/>
          </a:xfrm>
          <a:prstGeom prst="rect">
            <a:avLst/>
          </a:prstGeom>
        </p:spPr>
      </p:pic>
    </p:spTree>
    <p:extLst>
      <p:ext uri="{BB962C8B-B14F-4D97-AF65-F5344CB8AC3E}">
        <p14:creationId xmlns:p14="http://schemas.microsoft.com/office/powerpoint/2010/main" val="76658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1202918" y="2011680"/>
            <a:ext cx="10298927" cy="4206240"/>
          </a:xfrm>
        </p:spPr>
        <p:txBody>
          <a:bodyPr>
            <a:normAutofit/>
          </a:bodyPr>
          <a:lstStyle/>
          <a:p>
            <a:r>
              <a:rPr lang="en-US" sz="3200" b="1" dirty="0"/>
              <a:t>One side is Pro—and favors the topic.</a:t>
            </a:r>
          </a:p>
          <a:p>
            <a:r>
              <a:rPr lang="en-US" sz="3200" b="1" dirty="0"/>
              <a:t>THE PRO ON THIS TOPIC IS FOR DOGS</a:t>
            </a:r>
          </a:p>
          <a:p>
            <a:r>
              <a:rPr lang="en-US" sz="3200" b="1" dirty="0"/>
              <a:t>The other side is Con—and is against the topic</a:t>
            </a:r>
          </a:p>
          <a:p>
            <a:r>
              <a:rPr lang="en-US" sz="3200" b="1" dirty="0"/>
              <a:t>THE CON ON THIS TOPIC IS FOR CATS.</a:t>
            </a:r>
          </a:p>
          <a:p>
            <a:endParaRPr lang="en-US" sz="3200" dirty="0"/>
          </a:p>
        </p:txBody>
      </p:sp>
    </p:spTree>
    <p:extLst>
      <p:ext uri="{BB962C8B-B14F-4D97-AF65-F5344CB8AC3E}">
        <p14:creationId xmlns:p14="http://schemas.microsoft.com/office/powerpoint/2010/main" val="24289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1202918" y="2011680"/>
            <a:ext cx="10298927" cy="4206240"/>
          </a:xfrm>
        </p:spPr>
        <p:txBody>
          <a:bodyPr>
            <a:normAutofit/>
          </a:bodyPr>
          <a:lstStyle/>
          <a:p>
            <a:r>
              <a:rPr lang="en-US" sz="3200" b="1" dirty="0"/>
              <a:t>Pick now which side you will be on</a:t>
            </a:r>
          </a:p>
          <a:p>
            <a:r>
              <a:rPr lang="en-US" sz="3200" b="1" dirty="0"/>
              <a:t>Sometimes, you don’t get your preferred choice.</a:t>
            </a:r>
          </a:p>
          <a:p>
            <a:endParaRPr lang="en-US" sz="3200" dirty="0"/>
          </a:p>
        </p:txBody>
      </p:sp>
    </p:spTree>
    <p:extLst>
      <p:ext uri="{BB962C8B-B14F-4D97-AF65-F5344CB8AC3E}">
        <p14:creationId xmlns:p14="http://schemas.microsoft.com/office/powerpoint/2010/main" val="35395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713064" y="2011679"/>
            <a:ext cx="11392250" cy="4330398"/>
          </a:xfrm>
        </p:spPr>
        <p:txBody>
          <a:bodyPr>
            <a:noAutofit/>
          </a:bodyPr>
          <a:lstStyle/>
          <a:p>
            <a:pPr>
              <a:lnSpc>
                <a:spcPct val="120000"/>
              </a:lnSpc>
              <a:spcAft>
                <a:spcPts val="600"/>
              </a:spcAft>
            </a:pPr>
            <a:r>
              <a:rPr lang="en-US" sz="2600" dirty="0"/>
              <a:t>PRO FIRST SPEAKER prepare an argument (Claim-Support) for the topic</a:t>
            </a:r>
          </a:p>
          <a:p>
            <a:pPr>
              <a:lnSpc>
                <a:spcPct val="120000"/>
              </a:lnSpc>
              <a:spcAft>
                <a:spcPts val="600"/>
              </a:spcAft>
            </a:pPr>
            <a:r>
              <a:rPr lang="en-US" sz="2600" dirty="0"/>
              <a:t>PRO ADDITIONAL SPEAKERS be ready to disagree with arguments the con might present and to defend the first speaker’s argument</a:t>
            </a:r>
          </a:p>
          <a:p>
            <a:pPr>
              <a:lnSpc>
                <a:spcPct val="120000"/>
              </a:lnSpc>
              <a:spcAft>
                <a:spcPts val="600"/>
              </a:spcAft>
            </a:pPr>
            <a:r>
              <a:rPr lang="en-US" sz="2600" dirty="0"/>
              <a:t>CON FIRST SPEAKER prepare an argument (Claim-Support) for the topic</a:t>
            </a:r>
          </a:p>
          <a:p>
            <a:pPr>
              <a:lnSpc>
                <a:spcPct val="120000"/>
              </a:lnSpc>
              <a:spcAft>
                <a:spcPts val="600"/>
              </a:spcAft>
            </a:pPr>
            <a:r>
              <a:rPr lang="en-US" sz="2600" dirty="0"/>
              <a:t>CON ADDITIONAL SPEAKERS be ready to disagree with arguments the pro might present and to defend the first speaker’s argument</a:t>
            </a:r>
          </a:p>
          <a:p>
            <a:pPr>
              <a:lnSpc>
                <a:spcPct val="120000"/>
              </a:lnSpc>
              <a:spcAft>
                <a:spcPts val="600"/>
              </a:spcAft>
            </a:pPr>
            <a:r>
              <a:rPr lang="en-US" sz="2600" dirty="0"/>
              <a:t>EACH SPEAKER GETS APPROX. 45 SECONDS TO SPEAK--SHORT.</a:t>
            </a:r>
          </a:p>
        </p:txBody>
      </p:sp>
    </p:spTree>
    <p:extLst>
      <p:ext uri="{BB962C8B-B14F-4D97-AF65-F5344CB8AC3E}">
        <p14:creationId xmlns:p14="http://schemas.microsoft.com/office/powerpoint/2010/main" val="31136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3156-3162-431B-BB3C-E62E08974870}"/>
              </a:ext>
            </a:extLst>
          </p:cNvPr>
          <p:cNvSpPr>
            <a:spLocks noGrp="1"/>
          </p:cNvSpPr>
          <p:nvPr>
            <p:ph type="title"/>
          </p:nvPr>
        </p:nvSpPr>
        <p:spPr>
          <a:xfrm>
            <a:off x="1202918" y="284176"/>
            <a:ext cx="10292395" cy="1508760"/>
          </a:xfrm>
        </p:spPr>
        <p:txBody>
          <a:bodyPr>
            <a:normAutofit/>
          </a:bodyPr>
          <a:lstStyle/>
          <a:p>
            <a:r>
              <a:rPr lang="en-US" sz="4400" b="1" dirty="0"/>
              <a:t>NOW: MINI-DEBATE</a:t>
            </a:r>
            <a:endParaRPr lang="en-US" sz="4400" dirty="0"/>
          </a:p>
        </p:txBody>
      </p:sp>
      <p:sp>
        <p:nvSpPr>
          <p:cNvPr id="4" name="Subtitle 2">
            <a:extLst>
              <a:ext uri="{FF2B5EF4-FFF2-40B4-BE49-F238E27FC236}">
                <a16:creationId xmlns:a16="http://schemas.microsoft.com/office/drawing/2014/main" id="{8F4284FB-9966-4DED-ACB9-C827A6D575E1}"/>
              </a:ext>
            </a:extLst>
          </p:cNvPr>
          <p:cNvSpPr>
            <a:spLocks noGrp="1"/>
          </p:cNvSpPr>
          <p:nvPr>
            <p:ph idx="1"/>
          </p:nvPr>
        </p:nvSpPr>
        <p:spPr>
          <a:xfrm>
            <a:off x="1203325" y="2011363"/>
            <a:ext cx="10010635" cy="4562461"/>
          </a:xfrm>
        </p:spPr>
        <p:txBody>
          <a:bodyPr>
            <a:normAutofit fontScale="85000" lnSpcReduction="10000"/>
          </a:bodyPr>
          <a:lstStyle/>
          <a:p>
            <a:r>
              <a:rPr lang="en-US" sz="3600" b="1" dirty="0"/>
              <a:t>45 second Pro Speech </a:t>
            </a:r>
            <a:br>
              <a:rPr lang="en-US" sz="3600" b="1" dirty="0"/>
            </a:br>
            <a:r>
              <a:rPr lang="en-US" sz="3600" b="1" dirty="0"/>
              <a:t>   (present your argument using Claim-Support)</a:t>
            </a:r>
          </a:p>
          <a:p>
            <a:r>
              <a:rPr lang="en-US" sz="3600" b="1" dirty="0"/>
              <a:t>45 second Con Speech </a:t>
            </a:r>
            <a:br>
              <a:rPr lang="en-US" sz="3600" b="1" dirty="0"/>
            </a:br>
            <a:r>
              <a:rPr lang="en-US" sz="3600" b="1" dirty="0"/>
              <a:t>   (present your argument using Claim-Support)</a:t>
            </a:r>
          </a:p>
          <a:p>
            <a:r>
              <a:rPr lang="en-US" sz="3600" b="1" dirty="0"/>
              <a:t>45 second Additional Pro Speeches</a:t>
            </a:r>
            <a:br>
              <a:rPr lang="en-US" sz="3600" b="1" dirty="0"/>
            </a:br>
            <a:r>
              <a:rPr lang="en-US" sz="3600" b="1" dirty="0"/>
              <a:t>    (respond to the con arguments and defend </a:t>
            </a:r>
            <a:br>
              <a:rPr lang="en-US" sz="3600" b="1" dirty="0"/>
            </a:br>
            <a:r>
              <a:rPr lang="en-US" sz="3600" b="1" dirty="0"/>
              <a:t>      your pro speech argument)</a:t>
            </a:r>
          </a:p>
          <a:p>
            <a:r>
              <a:rPr lang="en-US" sz="3600" b="1" dirty="0"/>
              <a:t>45 second Additional Con Speeches</a:t>
            </a:r>
            <a:br>
              <a:rPr lang="en-US" sz="3600" b="1" dirty="0"/>
            </a:br>
            <a:r>
              <a:rPr lang="en-US" sz="3600" b="1" dirty="0"/>
              <a:t>    (defend your con speech argument and</a:t>
            </a:r>
            <a:br>
              <a:rPr lang="en-US" sz="3600" b="1" dirty="0"/>
            </a:br>
            <a:r>
              <a:rPr lang="en-US" sz="3600" b="1" dirty="0"/>
              <a:t>      respond again to the pro arguments)</a:t>
            </a:r>
          </a:p>
        </p:txBody>
      </p:sp>
    </p:spTree>
    <p:extLst>
      <p:ext uri="{BB962C8B-B14F-4D97-AF65-F5344CB8AC3E}">
        <p14:creationId xmlns:p14="http://schemas.microsoft.com/office/powerpoint/2010/main" val="37103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dirty="0"/>
              <a:t>How did it go?</a:t>
            </a:r>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4154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dirty="0"/>
              <a:t>You will be doing public forum debate</a:t>
            </a:r>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a:xfrm>
            <a:off x="782180" y="2221405"/>
            <a:ext cx="10625558" cy="4206240"/>
          </a:xfrm>
        </p:spPr>
        <p:txBody>
          <a:bodyPr>
            <a:normAutofit/>
          </a:bodyPr>
          <a:lstStyle/>
          <a:p>
            <a:r>
              <a:rPr lang="en-US" sz="3200" b="1" dirty="0"/>
              <a:t>This debate format is used throughout the USA</a:t>
            </a:r>
          </a:p>
          <a:p>
            <a:r>
              <a:rPr lang="en-US" sz="3200" b="1" dirty="0"/>
              <a:t>It features two person teams debating each other</a:t>
            </a:r>
          </a:p>
          <a:p>
            <a:r>
              <a:rPr lang="en-US" sz="3200" b="1" dirty="0"/>
              <a:t>It focuses on well researched arguments</a:t>
            </a:r>
          </a:p>
          <a:p>
            <a:r>
              <a:rPr lang="en-US" sz="3200" b="1" dirty="0"/>
              <a:t>And really delves into a topic deeply.</a:t>
            </a:r>
          </a:p>
        </p:txBody>
      </p:sp>
    </p:spTree>
    <p:extLst>
      <p:ext uri="{BB962C8B-B14F-4D97-AF65-F5344CB8AC3E}">
        <p14:creationId xmlns:p14="http://schemas.microsoft.com/office/powerpoint/2010/main" val="148015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Making A DEBATE argument</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69557" y="2043558"/>
            <a:ext cx="3072518" cy="4206240"/>
          </a:xfrm>
        </p:spPr>
        <p:txBody>
          <a:bodyPr>
            <a:normAutofit fontScale="85000" lnSpcReduction="10000"/>
          </a:bodyPr>
          <a:lstStyle/>
          <a:p>
            <a:r>
              <a:rPr lang="en-US" sz="2800" b="1" dirty="0"/>
              <a:t>Tagline (Claim—says the point of the quotation)</a:t>
            </a:r>
          </a:p>
          <a:p>
            <a:br>
              <a:rPr lang="en-US" sz="2800" b="1" dirty="0"/>
            </a:br>
            <a:r>
              <a:rPr lang="en-US" sz="2800" b="1" dirty="0"/>
              <a:t>Source (author, quals, date)</a:t>
            </a:r>
          </a:p>
          <a:p>
            <a:br>
              <a:rPr lang="en-US" sz="2800" b="1" dirty="0"/>
            </a:br>
            <a:r>
              <a:rPr lang="en-US" sz="2800" b="1" dirty="0"/>
              <a:t>Evidence (Quotation)</a:t>
            </a:r>
          </a:p>
          <a:p>
            <a:br>
              <a:rPr lang="en-US" sz="2800" b="1" dirty="0"/>
            </a:br>
            <a:r>
              <a:rPr lang="en-US" sz="2800" b="1" dirty="0"/>
              <a:t>Importance (why this matters)</a:t>
            </a:r>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4" y="2011680"/>
            <a:ext cx="7776519"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400" dirty="0"/>
              <a:t>Student don’t forget lessons with Year Round Schools</a:t>
            </a:r>
          </a:p>
          <a:p>
            <a:r>
              <a:rPr lang="en-US" sz="2400" dirty="0"/>
              <a:t>Grace Chen, educator and researcher, April 06, 2018</a:t>
            </a:r>
          </a:p>
          <a:p>
            <a:r>
              <a:rPr lang="en-US" sz="2400" dirty="0"/>
              <a:t>Students forget knowledge and skills they acquired during the previous academic year. Several studies support this notion, as children show losses in math and language arts knowledge over the long summer break.  . . . (Y)ear-round school increases retention rates, as students in year-round schools have demonstrated higher scores on some standardized tests.</a:t>
            </a:r>
          </a:p>
          <a:p>
            <a:r>
              <a:rPr lang="en-US" sz="2400" dirty="0"/>
              <a:t>So, year round school helps learning.</a:t>
            </a:r>
          </a:p>
        </p:txBody>
      </p:sp>
    </p:spTree>
    <p:extLst>
      <p:ext uri="{BB962C8B-B14F-4D97-AF65-F5344CB8AC3E}">
        <p14:creationId xmlns:p14="http://schemas.microsoft.com/office/powerpoint/2010/main" val="38462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TRY IT! ADD A TAG AND IMPORTANCE TO THIS QUOTATION</a:t>
            </a:r>
            <a:endParaRPr lang="en-US" altLang="en-US" cap="none" dirty="0"/>
          </a:p>
        </p:txBody>
      </p:sp>
      <p:sp>
        <p:nvSpPr>
          <p:cNvPr id="4" name="TextBox 3">
            <a:extLst>
              <a:ext uri="{FF2B5EF4-FFF2-40B4-BE49-F238E27FC236}">
                <a16:creationId xmlns:a16="http://schemas.microsoft.com/office/drawing/2014/main" id="{30F92795-34C5-4D54-87C3-ECF30C719762}"/>
              </a:ext>
            </a:extLst>
          </p:cNvPr>
          <p:cNvSpPr txBox="1"/>
          <p:nvPr/>
        </p:nvSpPr>
        <p:spPr>
          <a:xfrm>
            <a:off x="321578" y="2072081"/>
            <a:ext cx="2418410" cy="3785652"/>
          </a:xfrm>
          <a:prstGeom prst="rect">
            <a:avLst/>
          </a:prstGeom>
          <a:noFill/>
        </p:spPr>
        <p:txBody>
          <a:bodyPr wrap="square" rtlCol="0">
            <a:spAutoFit/>
          </a:bodyPr>
          <a:lstStyle/>
          <a:p>
            <a:r>
              <a:rPr lang="en-US" sz="2400" b="1" dirty="0"/>
              <a:t>The Tag is a concise statement of the main point of the quotation</a:t>
            </a:r>
          </a:p>
          <a:p>
            <a:endParaRPr lang="en-US" sz="2400" b="1" dirty="0"/>
          </a:p>
          <a:p>
            <a:r>
              <a:rPr lang="en-US" sz="2400" b="1" dirty="0"/>
              <a:t>The Importance is why this argument makes a good point.</a:t>
            </a:r>
          </a:p>
        </p:txBody>
      </p:sp>
      <p:pic>
        <p:nvPicPr>
          <p:cNvPr id="7" name="Picture 6">
            <a:extLst>
              <a:ext uri="{FF2B5EF4-FFF2-40B4-BE49-F238E27FC236}">
                <a16:creationId xmlns:a16="http://schemas.microsoft.com/office/drawing/2014/main" id="{8D877B1F-7FDC-4C59-A04F-B60E22A862EB}"/>
              </a:ext>
            </a:extLst>
          </p:cNvPr>
          <p:cNvPicPr>
            <a:picLocks noChangeAspect="1"/>
          </p:cNvPicPr>
          <p:nvPr/>
        </p:nvPicPr>
        <p:blipFill>
          <a:blip r:embed="rId2"/>
          <a:stretch>
            <a:fillRect/>
          </a:stretch>
        </p:blipFill>
        <p:spPr>
          <a:xfrm>
            <a:off x="2905824" y="1956601"/>
            <a:ext cx="9209592" cy="4343531"/>
          </a:xfrm>
          <a:prstGeom prst="rect">
            <a:avLst/>
          </a:prstGeom>
        </p:spPr>
      </p:pic>
    </p:spTree>
    <p:extLst>
      <p:ext uri="{BB962C8B-B14F-4D97-AF65-F5344CB8AC3E}">
        <p14:creationId xmlns:p14="http://schemas.microsoft.com/office/powerpoint/2010/main" val="277101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64B6-1A88-45FB-B38E-350CA484EA4E}"/>
              </a:ext>
            </a:extLst>
          </p:cNvPr>
          <p:cNvSpPr>
            <a:spLocks noGrp="1"/>
          </p:cNvSpPr>
          <p:nvPr>
            <p:ph type="title"/>
          </p:nvPr>
        </p:nvSpPr>
        <p:spPr/>
        <p:txBody>
          <a:bodyPr/>
          <a:lstStyle/>
          <a:p>
            <a:r>
              <a:rPr lang="en-US" b="1" dirty="0"/>
              <a:t>Do you like the food </a:t>
            </a:r>
            <a:r>
              <a:rPr lang="en-US" b="1" dirty="0" err="1"/>
              <a:t>showN</a:t>
            </a:r>
            <a:r>
              <a:rPr lang="en-US" b="1" dirty="0"/>
              <a:t>?</a:t>
            </a:r>
          </a:p>
        </p:txBody>
      </p:sp>
      <p:pic>
        <p:nvPicPr>
          <p:cNvPr id="4" name="Content Placeholder 3">
            <a:extLst>
              <a:ext uri="{FF2B5EF4-FFF2-40B4-BE49-F238E27FC236}">
                <a16:creationId xmlns:a16="http://schemas.microsoft.com/office/drawing/2014/main" id="{4EDE54D9-66E0-4539-A134-9793452E5028}"/>
              </a:ext>
            </a:extLst>
          </p:cNvPr>
          <p:cNvPicPr>
            <a:picLocks noGrp="1" noChangeAspect="1"/>
          </p:cNvPicPr>
          <p:nvPr>
            <p:ph idx="1"/>
          </p:nvPr>
        </p:nvPicPr>
        <p:blipFill>
          <a:blip r:embed="rId2"/>
          <a:stretch>
            <a:fillRect/>
          </a:stretch>
        </p:blipFill>
        <p:spPr>
          <a:xfrm>
            <a:off x="455567" y="1685925"/>
            <a:ext cx="6721463" cy="4472828"/>
          </a:xfrm>
          <a:prstGeom prst="rect">
            <a:avLst/>
          </a:prstGeom>
        </p:spPr>
      </p:pic>
      <p:pic>
        <p:nvPicPr>
          <p:cNvPr id="5" name="Picture 4">
            <a:extLst>
              <a:ext uri="{FF2B5EF4-FFF2-40B4-BE49-F238E27FC236}">
                <a16:creationId xmlns:a16="http://schemas.microsoft.com/office/drawing/2014/main" id="{FAF3A687-B3F0-4137-A0B8-444705FF7FAC}"/>
              </a:ext>
            </a:extLst>
          </p:cNvPr>
          <p:cNvPicPr>
            <a:picLocks noChangeAspect="1"/>
          </p:cNvPicPr>
          <p:nvPr/>
        </p:nvPicPr>
        <p:blipFill>
          <a:blip r:embed="rId3"/>
          <a:stretch>
            <a:fillRect/>
          </a:stretch>
        </p:blipFill>
        <p:spPr>
          <a:xfrm>
            <a:off x="3064809" y="1973249"/>
            <a:ext cx="6896100" cy="4600575"/>
          </a:xfrm>
          <a:prstGeom prst="rect">
            <a:avLst/>
          </a:prstGeom>
        </p:spPr>
      </p:pic>
      <p:pic>
        <p:nvPicPr>
          <p:cNvPr id="6" name="Picture 5">
            <a:extLst>
              <a:ext uri="{FF2B5EF4-FFF2-40B4-BE49-F238E27FC236}">
                <a16:creationId xmlns:a16="http://schemas.microsoft.com/office/drawing/2014/main" id="{C5EB0462-119B-4AD0-A060-E35EAD9C78D0}"/>
              </a:ext>
            </a:extLst>
          </p:cNvPr>
          <p:cNvPicPr>
            <a:picLocks noChangeAspect="1"/>
          </p:cNvPicPr>
          <p:nvPr/>
        </p:nvPicPr>
        <p:blipFill>
          <a:blip r:embed="rId4"/>
          <a:stretch>
            <a:fillRect/>
          </a:stretch>
        </p:blipFill>
        <p:spPr>
          <a:xfrm>
            <a:off x="4948517" y="2060382"/>
            <a:ext cx="7053195" cy="4693755"/>
          </a:xfrm>
          <a:prstGeom prst="rect">
            <a:avLst/>
          </a:prstGeom>
        </p:spPr>
      </p:pic>
    </p:spTree>
    <p:extLst>
      <p:ext uri="{BB962C8B-B14F-4D97-AF65-F5344CB8AC3E}">
        <p14:creationId xmlns:p14="http://schemas.microsoft.com/office/powerpoint/2010/main" val="30170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ARGUMENTS WITH QUOTATIONS ARE GREAT . . . </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But when you want to make a convincing case to your judge (who decides who wins a debate!) . . .</a:t>
            </a:r>
            <a:endParaRPr lang="en-US" sz="2800" b="1" dirty="0"/>
          </a:p>
        </p:txBody>
      </p:sp>
    </p:spTree>
    <p:extLst>
      <p:ext uri="{BB962C8B-B14F-4D97-AF65-F5344CB8AC3E}">
        <p14:creationId xmlns:p14="http://schemas.microsoft.com/office/powerpoint/2010/main" val="60398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need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Contentions are arguments supported by arguments</a:t>
            </a:r>
          </a:p>
          <a:p>
            <a:r>
              <a:rPr lang="en-US" sz="3200" b="1" dirty="0"/>
              <a:t>They make a persuasive case for your side of the topic</a:t>
            </a:r>
          </a:p>
          <a:p>
            <a:r>
              <a:rPr lang="en-US" sz="3200" b="1" dirty="0"/>
              <a:t>The topic you are debating is</a:t>
            </a:r>
            <a:r>
              <a:rPr lang="en-US" b="1" dirty="0"/>
              <a:t>: </a:t>
            </a:r>
          </a:p>
          <a:p>
            <a:r>
              <a:rPr lang="en-US" sz="3200" b="1" dirty="0"/>
              <a:t>The United States Federal Government should impose price controls on the pharmaceutical industry.</a:t>
            </a:r>
          </a:p>
        </p:txBody>
      </p:sp>
    </p:spTree>
    <p:extLst>
      <p:ext uri="{BB962C8B-B14F-4D97-AF65-F5344CB8AC3E}">
        <p14:creationId xmlns:p14="http://schemas.microsoft.com/office/powerpoint/2010/main" val="21144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pro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914400" y="2011680"/>
            <a:ext cx="4810897" cy="4206240"/>
          </a:xfrm>
        </p:spPr>
        <p:txBody>
          <a:bodyPr>
            <a:normAutofit/>
          </a:bodyPr>
          <a:lstStyle/>
          <a:p>
            <a:r>
              <a:rPr lang="en-US" sz="3200" dirty="0"/>
              <a:t>PROBLEM-Show a problem exists</a:t>
            </a:r>
          </a:p>
          <a:p>
            <a:r>
              <a:rPr lang="en-US" sz="3200" dirty="0"/>
              <a:t>THE TOPIC SOLVES-Show the topic solves</a:t>
            </a:r>
          </a:p>
          <a:p>
            <a:r>
              <a:rPr lang="en-US" sz="3200" dirty="0"/>
              <a:t>IMPACT-Show solving the problem helps people a lot</a:t>
            </a:r>
            <a:endParaRPr lang="en-US" sz="2800" dirty="0"/>
          </a:p>
        </p:txBody>
      </p:sp>
      <p:sp>
        <p:nvSpPr>
          <p:cNvPr id="4" name="Content Placeholder 2">
            <a:extLst>
              <a:ext uri="{FF2B5EF4-FFF2-40B4-BE49-F238E27FC236}">
                <a16:creationId xmlns:a16="http://schemas.microsoft.com/office/drawing/2014/main" id="{87A95D30-226A-4083-A65C-B2866C617E86}"/>
              </a:ext>
            </a:extLst>
          </p:cNvPr>
          <p:cNvSpPr txBox="1">
            <a:spLocks/>
          </p:cNvSpPr>
          <p:nvPr/>
        </p:nvSpPr>
        <p:spPr>
          <a:xfrm>
            <a:off x="5675812" y="2011680"/>
            <a:ext cx="5982788"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dirty="0"/>
              <a:t>PROBLEM-20 minute lunch time is too short</a:t>
            </a:r>
          </a:p>
          <a:p>
            <a:r>
              <a:rPr lang="en-US" sz="3200" dirty="0"/>
              <a:t>THE TOPIC SOLVES-40 minute lunch gives enough time</a:t>
            </a:r>
          </a:p>
          <a:p>
            <a:r>
              <a:rPr lang="en-US" sz="3200" dirty="0"/>
              <a:t>IMPACT-Longer lunch reduces stress and upset stomachs from eating too fast.</a:t>
            </a:r>
            <a:endParaRPr lang="en-US" sz="2800" dirty="0"/>
          </a:p>
        </p:txBody>
      </p:sp>
      <p:sp>
        <p:nvSpPr>
          <p:cNvPr id="5" name="TextBox 4">
            <a:extLst>
              <a:ext uri="{FF2B5EF4-FFF2-40B4-BE49-F238E27FC236}">
                <a16:creationId xmlns:a16="http://schemas.microsoft.com/office/drawing/2014/main" id="{53C16CBC-0ECF-4DE4-AC06-1C839C9D2364}"/>
              </a:ext>
            </a:extLst>
          </p:cNvPr>
          <p:cNvSpPr txBox="1"/>
          <p:nvPr/>
        </p:nvSpPr>
        <p:spPr>
          <a:xfrm>
            <a:off x="2508308" y="5780314"/>
            <a:ext cx="6284583" cy="707886"/>
          </a:xfrm>
          <a:prstGeom prst="rect">
            <a:avLst/>
          </a:prstGeom>
          <a:noFill/>
        </p:spPr>
        <p:txBody>
          <a:bodyPr wrap="square" rtlCol="0">
            <a:spAutoFit/>
          </a:bodyPr>
          <a:lstStyle/>
          <a:p>
            <a:r>
              <a:rPr lang="en-US" sz="4000" b="1" dirty="0">
                <a:solidFill>
                  <a:srgbClr val="0070C0"/>
                </a:solidFill>
                <a:highlight>
                  <a:srgbClr val="FFFF00"/>
                </a:highlight>
              </a:rPr>
              <a:t>Now you Do it on the Topic!</a:t>
            </a:r>
          </a:p>
        </p:txBody>
      </p:sp>
    </p:spTree>
    <p:extLst>
      <p:ext uri="{BB962C8B-B14F-4D97-AF65-F5344CB8AC3E}">
        <p14:creationId xmlns:p14="http://schemas.microsoft.com/office/powerpoint/2010/main" val="298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con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1202918" y="2011680"/>
            <a:ext cx="4805995" cy="4206240"/>
          </a:xfrm>
        </p:spPr>
        <p:txBody>
          <a:bodyPr>
            <a:normAutofit/>
          </a:bodyPr>
          <a:lstStyle/>
          <a:p>
            <a:r>
              <a:rPr lang="en-US" sz="3200" dirty="0"/>
              <a:t>LINK-THE TOPIC CAUSES OR INCREASES A PROBLEM</a:t>
            </a:r>
          </a:p>
          <a:p>
            <a:r>
              <a:rPr lang="en-US" sz="3200" dirty="0"/>
              <a:t>IMPACT-Show this problem would hurt people a lot.</a:t>
            </a:r>
            <a:endParaRPr lang="en-US" sz="2800" dirty="0"/>
          </a:p>
        </p:txBody>
      </p:sp>
      <p:sp>
        <p:nvSpPr>
          <p:cNvPr id="4" name="Content Placeholder 2">
            <a:extLst>
              <a:ext uri="{FF2B5EF4-FFF2-40B4-BE49-F238E27FC236}">
                <a16:creationId xmlns:a16="http://schemas.microsoft.com/office/drawing/2014/main" id="{87A95D30-226A-4083-A65C-B2866C617E86}"/>
              </a:ext>
            </a:extLst>
          </p:cNvPr>
          <p:cNvSpPr txBox="1">
            <a:spLocks/>
          </p:cNvSpPr>
          <p:nvPr/>
        </p:nvSpPr>
        <p:spPr>
          <a:xfrm>
            <a:off x="6466705" y="2011680"/>
            <a:ext cx="4967414"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dirty="0"/>
              <a:t>LINK-Longer lunch means shorter classes</a:t>
            </a:r>
          </a:p>
          <a:p>
            <a:pPr marL="0" indent="0">
              <a:buNone/>
            </a:pPr>
            <a:endParaRPr lang="en-US" sz="1800" dirty="0"/>
          </a:p>
          <a:p>
            <a:r>
              <a:rPr lang="en-US" sz="3200" dirty="0"/>
              <a:t>IMPACT-Shorter classes mean less learning and more stress before tests.</a:t>
            </a:r>
            <a:endParaRPr lang="en-US" sz="2800" dirty="0"/>
          </a:p>
        </p:txBody>
      </p:sp>
      <p:sp>
        <p:nvSpPr>
          <p:cNvPr id="5" name="TextBox 4">
            <a:extLst>
              <a:ext uri="{FF2B5EF4-FFF2-40B4-BE49-F238E27FC236}">
                <a16:creationId xmlns:a16="http://schemas.microsoft.com/office/drawing/2014/main" id="{53C16CBC-0ECF-4DE4-AC06-1C839C9D2364}"/>
              </a:ext>
            </a:extLst>
          </p:cNvPr>
          <p:cNvSpPr txBox="1"/>
          <p:nvPr/>
        </p:nvSpPr>
        <p:spPr>
          <a:xfrm>
            <a:off x="2072081" y="5346114"/>
            <a:ext cx="6878331" cy="707886"/>
          </a:xfrm>
          <a:prstGeom prst="rect">
            <a:avLst/>
          </a:prstGeom>
          <a:noFill/>
        </p:spPr>
        <p:txBody>
          <a:bodyPr wrap="square" rtlCol="0">
            <a:spAutoFit/>
          </a:bodyPr>
          <a:lstStyle/>
          <a:p>
            <a:r>
              <a:rPr lang="en-US" sz="4000" b="1" dirty="0">
                <a:solidFill>
                  <a:srgbClr val="0070C0"/>
                </a:solidFill>
                <a:highlight>
                  <a:srgbClr val="FFFF00"/>
                </a:highlight>
              </a:rPr>
              <a:t>Now you Do it on the Topic!</a:t>
            </a:r>
          </a:p>
        </p:txBody>
      </p:sp>
    </p:spTree>
    <p:extLst>
      <p:ext uri="{BB962C8B-B14F-4D97-AF65-F5344CB8AC3E}">
        <p14:creationId xmlns:p14="http://schemas.microsoft.com/office/powerpoint/2010/main" val="42005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Check out the evidence packet</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697654" y="2011680"/>
            <a:ext cx="10892984" cy="4206240"/>
          </a:xfrm>
        </p:spPr>
        <p:txBody>
          <a:bodyPr>
            <a:normAutofit/>
          </a:bodyPr>
          <a:lstStyle/>
          <a:p>
            <a:r>
              <a:rPr lang="en-US" sz="3200" b="1" dirty="0"/>
              <a:t>Go to the Climb Apr-May Middle School Web Page</a:t>
            </a:r>
          </a:p>
          <a:p>
            <a:r>
              <a:rPr lang="en-US" sz="3200" b="1" dirty="0"/>
              <a:t>Look for PF Topic File—click and download/open</a:t>
            </a:r>
          </a:p>
          <a:p>
            <a:r>
              <a:rPr lang="en-US" sz="3200" b="1" dirty="0"/>
              <a:t>Pick a Pro Contention</a:t>
            </a:r>
          </a:p>
          <a:p>
            <a:r>
              <a:rPr lang="en-US" sz="3200" b="1" dirty="0"/>
              <a:t>Pick a Con Contention.</a:t>
            </a:r>
            <a:endParaRPr lang="en-US" sz="5400" b="1" dirty="0"/>
          </a:p>
          <a:p>
            <a:endParaRPr lang="en-US" sz="3200" b="1" dirty="0"/>
          </a:p>
        </p:txBody>
      </p:sp>
    </p:spTree>
    <p:extLst>
      <p:ext uri="{BB962C8B-B14F-4D97-AF65-F5344CB8AC3E}">
        <p14:creationId xmlns:p14="http://schemas.microsoft.com/office/powerpoint/2010/main" val="5606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need rebuttals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You need documented responses to your opponents’ contentions</a:t>
            </a:r>
          </a:p>
          <a:p>
            <a:r>
              <a:rPr lang="en-US" sz="3200" b="1" dirty="0"/>
              <a:t>Check out the rebuttals in the evidence packet</a:t>
            </a:r>
          </a:p>
          <a:p>
            <a:r>
              <a:rPr lang="en-US" sz="3200" b="1" dirty="0"/>
              <a:t>When you respond you use analysis and documented arguments</a:t>
            </a:r>
          </a:p>
          <a:p>
            <a:r>
              <a:rPr lang="en-US" sz="3200" b="1" dirty="0"/>
              <a:t>1 minimum analysis, 2 minimum documented.</a:t>
            </a:r>
            <a:endParaRPr lang="en-US" sz="2800" b="1" dirty="0"/>
          </a:p>
        </p:txBody>
      </p:sp>
    </p:spTree>
    <p:extLst>
      <p:ext uri="{BB962C8B-B14F-4D97-AF65-F5344CB8AC3E}">
        <p14:creationId xmlns:p14="http://schemas.microsoft.com/office/powerpoint/2010/main" val="35246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TIME FOR IT? </a:t>
            </a:r>
            <a:br>
              <a:rPr lang="en-US" b="1" dirty="0"/>
            </a:br>
            <a:r>
              <a:rPr lang="en-US" b="1" dirty="0"/>
              <a:t>SHORT CONTENTION AND REBUTTAL</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872454" y="2011680"/>
            <a:ext cx="10469461" cy="4562144"/>
          </a:xfrm>
        </p:spPr>
        <p:txBody>
          <a:bodyPr>
            <a:normAutofit fontScale="85000" lnSpcReduction="20000"/>
          </a:bodyPr>
          <a:lstStyle/>
          <a:p>
            <a:r>
              <a:rPr lang="en-US" sz="3200" b="1" dirty="0"/>
              <a:t>One Student: Present a Pro Contention</a:t>
            </a:r>
          </a:p>
          <a:p>
            <a:r>
              <a:rPr lang="en-US" sz="3200" b="1" dirty="0"/>
              <a:t>Another Student: Present Con Rebuttals</a:t>
            </a:r>
          </a:p>
          <a:p>
            <a:r>
              <a:rPr lang="en-US" sz="3200" b="1" dirty="0"/>
              <a:t>Rest of the Students: Judge—which is the stronger argument on this contention?</a:t>
            </a:r>
          </a:p>
          <a:p>
            <a:endParaRPr lang="en-US" sz="3200" b="1" dirty="0"/>
          </a:p>
          <a:p>
            <a:r>
              <a:rPr lang="en-US" sz="3200" b="1" dirty="0"/>
              <a:t>--are students reading the source citations and quotation right (bold-highlighted parts)?</a:t>
            </a:r>
          </a:p>
          <a:p>
            <a:r>
              <a:rPr lang="en-US" sz="3200" b="1" dirty="0"/>
              <a:t>--are students presenting the tag then the source then quotation then the important?</a:t>
            </a:r>
          </a:p>
          <a:p>
            <a:r>
              <a:rPr lang="en-US" sz="3200" b="1" dirty="0"/>
              <a:t>Student Judges—Which side do you vote for? What is the specific argument that convinces you? </a:t>
            </a:r>
            <a:endParaRPr lang="en-US" sz="2800" b="1" dirty="0"/>
          </a:p>
        </p:txBody>
      </p:sp>
    </p:spTree>
    <p:extLst>
      <p:ext uri="{BB962C8B-B14F-4D97-AF65-F5344CB8AC3E}">
        <p14:creationId xmlns:p14="http://schemas.microsoft.com/office/powerpoint/2010/main" val="11612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a:t>The next </a:t>
            </a:r>
            <a:r>
              <a:rPr lang="en-US" b="1" dirty="0"/>
              <a:t>sessions</a:t>
            </a:r>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p:txBody>
          <a:bodyPr>
            <a:normAutofit/>
          </a:bodyPr>
          <a:lstStyle/>
          <a:p>
            <a:r>
              <a:rPr lang="en-US" sz="3200" b="1" dirty="0"/>
              <a:t>Review the Evidence File posted on the April-May Climb Web Page</a:t>
            </a:r>
          </a:p>
          <a:p>
            <a:r>
              <a:rPr lang="en-US" sz="3200" b="1" dirty="0"/>
              <a:t>You will learn more about good arguments</a:t>
            </a:r>
          </a:p>
          <a:p>
            <a:r>
              <a:rPr lang="en-US" sz="3200" b="1" dirty="0"/>
              <a:t>You will engage in debating</a:t>
            </a:r>
          </a:p>
          <a:p>
            <a:r>
              <a:rPr lang="en-US" sz="3200" b="1" dirty="0"/>
              <a:t>At a higher level of knowledge!</a:t>
            </a:r>
          </a:p>
        </p:txBody>
      </p:sp>
    </p:spTree>
    <p:extLst>
      <p:ext uri="{BB962C8B-B14F-4D97-AF65-F5344CB8AC3E}">
        <p14:creationId xmlns:p14="http://schemas.microsoft.com/office/powerpoint/2010/main" val="9198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We have our opinions</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p:txBody>
          <a:bodyPr>
            <a:normAutofit/>
          </a:bodyPr>
          <a:lstStyle/>
          <a:p>
            <a:r>
              <a:rPr lang="en-US" sz="3200" b="1" dirty="0"/>
              <a:t>We are working together</a:t>
            </a:r>
          </a:p>
          <a:p>
            <a:r>
              <a:rPr lang="en-US" sz="3200" b="1" dirty="0"/>
              <a:t>We don’t completely agree with each other</a:t>
            </a:r>
          </a:p>
          <a:p>
            <a:r>
              <a:rPr lang="en-US" sz="3200" b="1" dirty="0"/>
              <a:t>We are a team and we support each other</a:t>
            </a:r>
          </a:p>
          <a:p>
            <a:r>
              <a:rPr lang="en-US" sz="3200" b="1" dirty="0"/>
              <a:t>Share your name</a:t>
            </a:r>
          </a:p>
          <a:p>
            <a:r>
              <a:rPr lang="en-US" sz="3200" b="1" dirty="0"/>
              <a:t>Pronoun/anything important if you wish to share</a:t>
            </a:r>
          </a:p>
          <a:p>
            <a:r>
              <a:rPr lang="en-US" sz="3200" b="1" dirty="0"/>
              <a:t>Your favorite game.</a:t>
            </a:r>
          </a:p>
          <a:p>
            <a:pPr marL="0" indent="0">
              <a:buNone/>
            </a:pPr>
            <a:endParaRPr lang="en-US" sz="3200" b="1" dirty="0"/>
          </a:p>
        </p:txBody>
      </p:sp>
    </p:spTree>
    <p:extLst>
      <p:ext uri="{BB962C8B-B14F-4D97-AF65-F5344CB8AC3E}">
        <p14:creationId xmlns:p14="http://schemas.microsoft.com/office/powerpoint/2010/main" val="294381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Making A basic argument</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202920" y="2011680"/>
            <a:ext cx="3072518" cy="4206240"/>
          </a:xfrm>
        </p:spPr>
        <p:txBody>
          <a:bodyPr>
            <a:normAutofit/>
          </a:bodyPr>
          <a:lstStyle/>
          <a:p>
            <a:r>
              <a:rPr lang="en-US" sz="2800" b="1" dirty="0"/>
              <a:t>Claim (the main point)</a:t>
            </a:r>
          </a:p>
          <a:p>
            <a:br>
              <a:rPr lang="en-US" sz="2800" b="1" dirty="0"/>
            </a:br>
            <a:r>
              <a:rPr lang="en-US" sz="2800" b="1" dirty="0"/>
              <a:t>Support (reasons for the claim)</a:t>
            </a:r>
          </a:p>
          <a:p>
            <a:endParaRPr lang="en-US" sz="2800" b="1" dirty="0"/>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5" y="2011680"/>
            <a:ext cx="5189686"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b="1" dirty="0"/>
              <a:t>Bananas are a great food</a:t>
            </a:r>
          </a:p>
          <a:p>
            <a:r>
              <a:rPr lang="en-US" sz="2800" b="1" dirty="0"/>
              <a:t>They are delicious and healthy with lots of potassium</a:t>
            </a:r>
          </a:p>
          <a:p>
            <a:endParaRPr lang="en-US" sz="2800" b="1" dirty="0"/>
          </a:p>
        </p:txBody>
      </p:sp>
    </p:spTree>
    <p:extLst>
      <p:ext uri="{BB962C8B-B14F-4D97-AF65-F5344CB8AC3E}">
        <p14:creationId xmlns:p14="http://schemas.microsoft.com/office/powerpoint/2010/main" val="30552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a:xfrm>
            <a:off x="529046" y="284176"/>
            <a:ext cx="11332028" cy="1508760"/>
          </a:xfrm>
        </p:spPr>
        <p:txBody>
          <a:bodyPr/>
          <a:lstStyle/>
          <a:p>
            <a:r>
              <a:rPr lang="en-US" b="1" dirty="0"/>
              <a:t>Ready to make an argument about . . . </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9" y="2011680"/>
            <a:ext cx="9784080" cy="4562144"/>
          </a:xfrm>
        </p:spPr>
        <p:txBody>
          <a:bodyPr>
            <a:normAutofit lnSpcReduction="10000"/>
          </a:bodyPr>
          <a:lstStyle/>
          <a:p>
            <a:r>
              <a:rPr lang="en-US" sz="3200" b="1" dirty="0"/>
              <a:t>The best hobby?</a:t>
            </a:r>
          </a:p>
          <a:p>
            <a:r>
              <a:rPr lang="en-US" sz="3200" b="1" dirty="0"/>
              <a:t>School Start Time too early?</a:t>
            </a:r>
          </a:p>
          <a:p>
            <a:r>
              <a:rPr lang="en-US" sz="3200" b="1" dirty="0"/>
              <a:t>The best Video Game?</a:t>
            </a:r>
          </a:p>
          <a:p>
            <a:r>
              <a:rPr lang="en-US" sz="3200" b="1" dirty="0"/>
              <a:t>Something else?</a:t>
            </a:r>
          </a:p>
          <a:p>
            <a:endParaRPr lang="en-US" sz="3200" b="1" dirty="0"/>
          </a:p>
          <a:p>
            <a:r>
              <a:rPr lang="en-US" sz="3200" b="1" dirty="0"/>
              <a:t>Prepare your own argument</a:t>
            </a:r>
          </a:p>
          <a:p>
            <a:r>
              <a:rPr lang="en-US" sz="3200" b="1" dirty="0"/>
              <a:t>With Claim (1 sentence) and Support (1 to 2 sentences).</a:t>
            </a:r>
          </a:p>
        </p:txBody>
      </p:sp>
    </p:spTree>
    <p:extLst>
      <p:ext uri="{BB962C8B-B14F-4D97-AF65-F5344CB8AC3E}">
        <p14:creationId xmlns:p14="http://schemas.microsoft.com/office/powerpoint/2010/main" val="25613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0241-DAC1-4359-B3B8-39C92C2F0023}"/>
              </a:ext>
            </a:extLst>
          </p:cNvPr>
          <p:cNvSpPr>
            <a:spLocks noGrp="1"/>
          </p:cNvSpPr>
          <p:nvPr>
            <p:ph type="title"/>
          </p:nvPr>
        </p:nvSpPr>
        <p:spPr>
          <a:xfrm>
            <a:off x="280086" y="284176"/>
            <a:ext cx="11178745" cy="1508760"/>
          </a:xfrm>
        </p:spPr>
        <p:txBody>
          <a:bodyPr>
            <a:normAutofit/>
          </a:bodyPr>
          <a:lstStyle/>
          <a:p>
            <a:pPr algn="ctr"/>
            <a:r>
              <a:rPr lang="en-US" sz="4800" b="1" dirty="0"/>
              <a:t>Two people share your argument to the class . . . </a:t>
            </a:r>
          </a:p>
        </p:txBody>
      </p:sp>
      <p:sp>
        <p:nvSpPr>
          <p:cNvPr id="3" name="Content Placeholder 2">
            <a:extLst>
              <a:ext uri="{FF2B5EF4-FFF2-40B4-BE49-F238E27FC236}">
                <a16:creationId xmlns:a16="http://schemas.microsoft.com/office/drawing/2014/main" id="{0208A52A-D39E-415C-862F-4F6018ED1B1C}"/>
              </a:ext>
            </a:extLst>
          </p:cNvPr>
          <p:cNvSpPr>
            <a:spLocks noGrp="1"/>
          </p:cNvSpPr>
          <p:nvPr>
            <p:ph idx="1"/>
          </p:nvPr>
        </p:nvSpPr>
        <p:spPr/>
        <p:txBody>
          <a:bodyPr>
            <a:normAutofit/>
          </a:bodyPr>
          <a:lstStyle/>
          <a:p>
            <a:pPr algn="ctr"/>
            <a:r>
              <a:rPr lang="en-US" sz="3200" b="1" dirty="0"/>
              <a:t>Claim (main point)</a:t>
            </a:r>
          </a:p>
          <a:p>
            <a:pPr algn="ctr"/>
            <a:r>
              <a:rPr lang="en-US" sz="3200" b="1" dirty="0"/>
              <a:t>Support (reasons for the claim)</a:t>
            </a:r>
          </a:p>
          <a:p>
            <a:pPr algn="ctr"/>
            <a:endParaRPr lang="en-US" sz="3200" b="1" dirty="0"/>
          </a:p>
          <a:p>
            <a:pPr algn="ctr"/>
            <a:r>
              <a:rPr lang="en-US" sz="3200" b="1" dirty="0"/>
              <a:t>Debate isn’t just giving an argument . . . </a:t>
            </a:r>
          </a:p>
        </p:txBody>
      </p:sp>
    </p:spTree>
    <p:extLst>
      <p:ext uri="{BB962C8B-B14F-4D97-AF65-F5344CB8AC3E}">
        <p14:creationId xmlns:p14="http://schemas.microsoft.com/office/powerpoint/2010/main" val="113634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Debate involves respectful disagreement</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5" y="2011679"/>
            <a:ext cx="11284300" cy="4419265"/>
          </a:xfrm>
        </p:spPr>
        <p:txBody>
          <a:bodyPr>
            <a:normAutofit/>
          </a:bodyPr>
          <a:lstStyle/>
          <a:p>
            <a:r>
              <a:rPr lang="en-US" sz="3200" b="1" dirty="0"/>
              <a:t>When a debater says steak is the best food . . . </a:t>
            </a:r>
            <a:br>
              <a:rPr lang="en-US" sz="3200" b="1" dirty="0"/>
            </a:br>
            <a:endParaRPr lang="en-US" sz="3200" b="1" dirty="0"/>
          </a:p>
          <a:p>
            <a:pPr>
              <a:spcAft>
                <a:spcPts val="1200"/>
              </a:spcAft>
            </a:pPr>
            <a:r>
              <a:rPr lang="en-US" sz="3200" b="1" dirty="0"/>
              <a:t>You can argue . . . </a:t>
            </a:r>
          </a:p>
          <a:p>
            <a:pPr lvl="1">
              <a:spcAft>
                <a:spcPts val="1200"/>
              </a:spcAft>
            </a:pPr>
            <a:r>
              <a:rPr lang="en-US" sz="3000" b="1" dirty="0"/>
              <a:t>“steak is </a:t>
            </a:r>
            <a:r>
              <a:rPr lang="en-US" sz="3200" b="1" dirty="0"/>
              <a:t>NOT that good tasting”</a:t>
            </a:r>
          </a:p>
          <a:p>
            <a:pPr lvl="1">
              <a:spcAft>
                <a:spcPts val="1200"/>
              </a:spcAft>
            </a:pPr>
            <a:r>
              <a:rPr lang="en-US" sz="3200" b="1" dirty="0"/>
              <a:t>“steak means harming animals—that’s not the best”</a:t>
            </a:r>
          </a:p>
          <a:p>
            <a:pPr lvl="1"/>
            <a:r>
              <a:rPr lang="en-US" sz="3200" b="1" dirty="0"/>
              <a:t>“Sushi is more </a:t>
            </a:r>
            <a:r>
              <a:rPr lang="en-US" sz="3000" b="1" dirty="0"/>
              <a:t>delicious”</a:t>
            </a:r>
          </a:p>
        </p:txBody>
      </p:sp>
    </p:spTree>
    <p:extLst>
      <p:ext uri="{BB962C8B-B14F-4D97-AF65-F5344CB8AC3E}">
        <p14:creationId xmlns:p14="http://schemas.microsoft.com/office/powerpoint/2010/main" val="261182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Now . . . I disagree game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5" y="2432807"/>
            <a:ext cx="11284300" cy="3998137"/>
          </a:xfrm>
        </p:spPr>
        <p:txBody>
          <a:bodyPr>
            <a:normAutofit/>
          </a:bodyPr>
          <a:lstStyle/>
          <a:p>
            <a:r>
              <a:rPr lang="en-US" sz="3200" b="1" dirty="0"/>
              <a:t>One person presents their argument</a:t>
            </a:r>
          </a:p>
          <a:p>
            <a:r>
              <a:rPr lang="en-US" sz="3200" b="1" dirty="0"/>
              <a:t>The other person then says “I disagree because ____________”</a:t>
            </a:r>
          </a:p>
          <a:p>
            <a:r>
              <a:rPr lang="en-US" sz="3200" b="1" dirty="0"/>
              <a:t>We’ll go through everyone</a:t>
            </a:r>
          </a:p>
          <a:p>
            <a:r>
              <a:rPr lang="en-US" sz="3200" b="1" dirty="0"/>
              <a:t>You give an argument, you respond to an argument.</a:t>
            </a:r>
          </a:p>
        </p:txBody>
      </p:sp>
    </p:spTree>
    <p:extLst>
      <p:ext uri="{BB962C8B-B14F-4D97-AF65-F5344CB8AC3E}">
        <p14:creationId xmlns:p14="http://schemas.microsoft.com/office/powerpoint/2010/main" val="38913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Now . . . It’s time for . . . </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5" y="2432807"/>
            <a:ext cx="11284300" cy="3998137"/>
          </a:xfrm>
        </p:spPr>
        <p:txBody>
          <a:bodyPr>
            <a:normAutofit/>
          </a:bodyPr>
          <a:lstStyle/>
          <a:p>
            <a:r>
              <a:rPr lang="en-US" sz="3200" b="1" dirty="0"/>
              <a:t>The World’s most important debate topic . . .</a:t>
            </a:r>
          </a:p>
        </p:txBody>
      </p:sp>
    </p:spTree>
    <p:extLst>
      <p:ext uri="{BB962C8B-B14F-4D97-AF65-F5344CB8AC3E}">
        <p14:creationId xmlns:p14="http://schemas.microsoft.com/office/powerpoint/2010/main" val="14436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872</TotalTime>
  <Words>1068</Words>
  <Application>Microsoft Office PowerPoint</Application>
  <PresentationFormat>Widescreen</PresentationFormat>
  <Paragraphs>128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Corbel</vt:lpstr>
      <vt:lpstr>Tahoma</vt:lpstr>
      <vt:lpstr>Verdana</vt:lpstr>
      <vt:lpstr>Wingdings</vt:lpstr>
      <vt:lpstr>Banded</vt:lpstr>
      <vt:lpstr>Let’s debate!</vt:lpstr>
      <vt:lpstr>Do you like the food showN?</vt:lpstr>
      <vt:lpstr>We have our opinions</vt:lpstr>
      <vt:lpstr>Making A basic argument</vt:lpstr>
      <vt:lpstr>Ready to make an argument about . . . </vt:lpstr>
      <vt:lpstr>Two people share your argument to the class . . . </vt:lpstr>
      <vt:lpstr>Debate involves respectful disagreement</vt:lpstr>
      <vt:lpstr>Now . . . I disagree game</vt:lpstr>
      <vt:lpstr>Now . . . It’s time for . . . </vt:lpstr>
      <vt:lpstr>Dogs or cats?</vt:lpstr>
      <vt:lpstr>Some people don’t like either</vt:lpstr>
      <vt:lpstr>TOPIC: dogs are better than cats</vt:lpstr>
      <vt:lpstr>TOPIC: dogs are better than cats</vt:lpstr>
      <vt:lpstr>TOPIC: dogs are better than cats</vt:lpstr>
      <vt:lpstr>NOW: MINI-DEBATE</vt:lpstr>
      <vt:lpstr>How did it go?</vt:lpstr>
      <vt:lpstr>You will be doing public forum debate</vt:lpstr>
      <vt:lpstr>Making A DEBATE argument</vt:lpstr>
      <vt:lpstr>TRY IT! ADD A TAG AND IMPORTANCE TO THIS QUOTATION</vt:lpstr>
      <vt:lpstr>ARGUMENTS WITH QUOTATIONS ARE GREAT . . . </vt:lpstr>
      <vt:lpstr>You need CONTENTIONS</vt:lpstr>
      <vt:lpstr>pro CONTENTIONS</vt:lpstr>
      <vt:lpstr>con CONTENTIONS</vt:lpstr>
      <vt:lpstr>Check out the evidence packet</vt:lpstr>
      <vt:lpstr>You need rebuttals</vt:lpstr>
      <vt:lpstr>TIME FOR IT?  SHORT CONTENTION AND REBUTTAL</vt:lpstr>
      <vt:lpstr>The next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debate!</dc:title>
  <dc:creator>Jim Climb the Mountain</dc:creator>
  <cp:lastModifiedBy>Jim Climb the Mountain</cp:lastModifiedBy>
  <cp:revision>164</cp:revision>
  <dcterms:created xsi:type="dcterms:W3CDTF">2019-10-15T19:44:54Z</dcterms:created>
  <dcterms:modified xsi:type="dcterms:W3CDTF">2021-04-10T05:56:55Z</dcterms:modified>
</cp:coreProperties>
</file>