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431" r:id="rId3"/>
    <p:sldId id="373" r:id="rId4"/>
    <p:sldId id="432" r:id="rId5"/>
    <p:sldId id="437" r:id="rId6"/>
    <p:sldId id="388" r:id="rId7"/>
    <p:sldId id="438" r:id="rId8"/>
    <p:sldId id="439" r:id="rId9"/>
    <p:sldId id="386" r:id="rId10"/>
    <p:sldId id="441" r:id="rId11"/>
    <p:sldId id="440" r:id="rId12"/>
    <p:sldId id="442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3296" autoAdjust="0"/>
    <p:restoredTop sz="94660"/>
  </p:normalViewPr>
  <p:slideViewPr>
    <p:cSldViewPr snapToGrid="0">
      <p:cViewPr varScale="1">
        <p:scale>
          <a:sx n="55" d="100"/>
          <a:sy n="55" d="100"/>
        </p:scale>
        <p:origin x="62" y="108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5759" y="2166364"/>
            <a:ext cx="11471565" cy="1739347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0000"/>
              </a:lnSpc>
              <a:defRPr sz="6000" spc="15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996250"/>
            <a:ext cx="9144000" cy="1309255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B3381-2194-4062-AAD9-F170AA55D06C}" type="datetimeFigureOut">
              <a:rPr lang="en-US" smtClean="0"/>
              <a:t>7/27/2025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BF5B3-6797-48E0-97A5-3923418683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18415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B3381-2194-4062-AAD9-F170AA55D06C}" type="datetimeFigureOut">
              <a:rPr lang="en-US" smtClean="0"/>
              <a:t>7/27/2025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BF5B3-6797-48E0-97A5-3923418683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12308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019312" y="0"/>
            <a:ext cx="27432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0624" y="274638"/>
            <a:ext cx="2402380" cy="58975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199" y="274638"/>
            <a:ext cx="7973291" cy="58975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422854"/>
            <a:ext cx="2743196" cy="365125"/>
          </a:xfrm>
        </p:spPr>
        <p:txBody>
          <a:bodyPr/>
          <a:lstStyle/>
          <a:p>
            <a:fld id="{6D9B3381-2194-4062-AAD9-F170AA55D06C}" type="datetimeFigureOut">
              <a:rPr lang="en-US" smtClean="0"/>
              <a:t>7/27/2025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776135" y="6422854"/>
            <a:ext cx="4279669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3048" y="6422854"/>
            <a:ext cx="879759" cy="365125"/>
          </a:xfrm>
        </p:spPr>
        <p:txBody>
          <a:bodyPr/>
          <a:lstStyle/>
          <a:p>
            <a:fld id="{FC1BF5B3-6797-48E0-97A5-3923418683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85708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B3381-2194-4062-AAD9-F170AA55D06C}" type="datetimeFigureOut">
              <a:rPr lang="en-US" smtClean="0"/>
              <a:t>7/27/2025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BF5B3-6797-48E0-97A5-3923418683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88324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191" y="2208879"/>
            <a:ext cx="10515600" cy="1676400"/>
          </a:xfrm>
        </p:spPr>
        <p:txBody>
          <a:bodyPr anchor="ctr">
            <a:noAutofit/>
          </a:bodyPr>
          <a:lstStyle>
            <a:lvl1pPr algn="ctr">
              <a:lnSpc>
                <a:spcPct val="80000"/>
              </a:lnSpc>
              <a:defRPr sz="6000" b="0" spc="150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3191" y="4010334"/>
            <a:ext cx="10515600" cy="1174639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D9B3381-2194-4062-AAD9-F170AA55D06C}" type="datetimeFigureOut">
              <a:rPr lang="en-US" smtClean="0"/>
              <a:t>7/27/2025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C1BF5B3-6797-48E0-97A5-3923418683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425406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05344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30391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B3381-2194-4062-AAD9-F170AA55D06C}" type="datetimeFigureOut">
              <a:rPr lang="en-US" smtClean="0"/>
              <a:t>7/27/2025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BF5B3-6797-48E0-97A5-3923418683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63123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7008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07008" y="2656566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31230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31230" y="2656564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B3381-2194-4062-AAD9-F170AA55D06C}" type="datetimeFigureOut">
              <a:rPr lang="en-US" smtClean="0"/>
              <a:t>7/27/2025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BF5B3-6797-48E0-97A5-3923418683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08089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B3381-2194-4062-AAD9-F170AA55D06C}" type="datetimeFigureOut">
              <a:rPr lang="en-US" smtClean="0"/>
              <a:t>7/27/2025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BF5B3-6797-48E0-97A5-3923418683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35849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B3381-2194-4062-AAD9-F170AA55D06C}" type="datetimeFigureOut">
              <a:rPr lang="en-US" smtClean="0"/>
              <a:t>7/27/2025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BF5B3-6797-48E0-97A5-3923418683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93832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7008" y="2120054"/>
            <a:ext cx="6126480" cy="4114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89023" y="2147486"/>
            <a:ext cx="3200400" cy="3432319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B3381-2194-4062-AAD9-F170AA55D06C}" type="datetimeFigureOut">
              <a:rPr lang="en-US" smtClean="0"/>
              <a:t>7/27/2025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BF5B3-6797-48E0-97A5-3923418683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80157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0160" y="2211494"/>
            <a:ext cx="6126480" cy="3931920"/>
          </a:xfrm>
          <a:solidFill>
            <a:schemeClr val="tx2">
              <a:lumMod val="60000"/>
              <a:lumOff val="40000"/>
            </a:schemeClr>
          </a:solidFill>
        </p:spPr>
        <p:txBody>
          <a:bodyPr tIns="365760" anchor="t"/>
          <a:lstStyle>
            <a:lvl1pPr marL="0" indent="0" algn="ctr">
              <a:buNone/>
              <a:defRPr sz="320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90688" y="2150621"/>
            <a:ext cx="3200400" cy="3429000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B3381-2194-4062-AAD9-F170AA55D06C}" type="datetimeFigureOut">
              <a:rPr lang="en-US" smtClean="0"/>
              <a:t>7/27/2025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BF5B3-6797-48E0-97A5-3923418683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5614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83" y="176109"/>
            <a:ext cx="12188952" cy="16459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02919" y="284176"/>
            <a:ext cx="9784080" cy="15087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2919" y="2011680"/>
            <a:ext cx="9784080" cy="42062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02266" y="6422854"/>
            <a:ext cx="3000894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l">
              <a:defRPr sz="1050">
                <a:solidFill>
                  <a:schemeClr val="tx1"/>
                </a:solidFill>
                <a:latin typeface="Tahoma" panose="020B0604030504040204" pitchFamily="34" charset="0"/>
              </a:defRPr>
            </a:lvl1pPr>
          </a:lstStyle>
          <a:p>
            <a:fld id="{6D9B3381-2194-4062-AAD9-F170AA55D06C}" type="datetimeFigureOut">
              <a:rPr lang="en-US" smtClean="0"/>
              <a:pPr/>
              <a:t>7/27/2025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96471" y="6422854"/>
            <a:ext cx="50444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  <a:latin typeface="Tahoma" panose="020B060403050404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58927" y="6422854"/>
            <a:ext cx="946264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 b="0">
                <a:solidFill>
                  <a:schemeClr val="tx1"/>
                </a:solidFill>
                <a:latin typeface="Tahoma" panose="020B0604030504040204" pitchFamily="34" charset="0"/>
              </a:defRPr>
            </a:lvl1pPr>
          </a:lstStyle>
          <a:p>
            <a:fld id="{FC1BF5B3-6797-48E0-97A5-3923418683D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994980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000" kern="1200" cap="all" baseline="0">
          <a:solidFill>
            <a:schemeClr val="bg2"/>
          </a:solidFill>
          <a:latin typeface="Tahoma" panose="020B0604030504040204" pitchFamily="34" charset="0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tx1"/>
        </a:buClr>
        <a:buFont typeface="Wingdings" pitchFamily="2" charset="2"/>
        <a:buChar char=""/>
        <a:defRPr sz="2200" kern="1200">
          <a:solidFill>
            <a:schemeClr val="tx1"/>
          </a:solidFill>
          <a:latin typeface="Tahoma" panose="020B0604030504040204" pitchFamily="34" charset="0"/>
          <a:ea typeface="+mn-ea"/>
          <a:cs typeface="+mn-cs"/>
        </a:defRPr>
      </a:lvl1pPr>
      <a:lvl2pPr marL="4114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2000" kern="1200">
          <a:solidFill>
            <a:schemeClr val="tx1"/>
          </a:solidFill>
          <a:latin typeface="Tahoma" panose="020B0604030504040204" pitchFamily="34" charset="0"/>
          <a:ea typeface="+mn-ea"/>
          <a:cs typeface="+mn-cs"/>
        </a:defRPr>
      </a:lvl2pPr>
      <a:lvl3pPr marL="6400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800" kern="1200">
          <a:solidFill>
            <a:schemeClr val="tx1"/>
          </a:solidFill>
          <a:latin typeface="Tahoma" panose="020B0604030504040204" pitchFamily="34" charset="0"/>
          <a:ea typeface="+mn-ea"/>
          <a:cs typeface="+mn-cs"/>
        </a:defRPr>
      </a:lvl3pPr>
      <a:lvl4pPr marL="8686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Tahoma" panose="020B0604030504040204" pitchFamily="34" charset="0"/>
          <a:ea typeface="+mn-ea"/>
          <a:cs typeface="+mn-cs"/>
        </a:defRPr>
      </a:lvl4pPr>
      <a:lvl5pPr marL="10972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Tahoma" panose="020B0604030504040204" pitchFamily="34" charset="0"/>
          <a:ea typeface="+mn-ea"/>
          <a:cs typeface="+mn-cs"/>
        </a:defRPr>
      </a:lvl5pPr>
      <a:lvl6pPr marL="12846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718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29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8062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nwforensics.org/climb-program/middle-school/0-student-page.htm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82E971-5924-4354-9A12-863B3667C7E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/>
              <a:t>Let’s START debate!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4943E55-B08D-4B35-AD74-21B1824549A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Jim Hanson</a:t>
            </a:r>
          </a:p>
        </p:txBody>
      </p:sp>
    </p:spTree>
    <p:extLst>
      <p:ext uri="{BB962C8B-B14F-4D97-AF65-F5344CB8AC3E}">
        <p14:creationId xmlns:p14="http://schemas.microsoft.com/office/powerpoint/2010/main" val="21523242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0B0241-DAC1-4359-B3B8-39C92C2F00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0086" y="284176"/>
            <a:ext cx="11178745" cy="1508760"/>
          </a:xfrm>
        </p:spPr>
        <p:txBody>
          <a:bodyPr>
            <a:normAutofit/>
          </a:bodyPr>
          <a:lstStyle/>
          <a:p>
            <a:pPr algn="ctr"/>
            <a:r>
              <a:rPr lang="en-US" sz="4800" b="1" dirty="0"/>
              <a:t>DID YOU NOTICE . . .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08A52A-D39E-415C-862F-4F6018ED1B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02919" y="2011680"/>
            <a:ext cx="10508634" cy="4678422"/>
          </a:xfrm>
        </p:spPr>
        <p:txBody>
          <a:bodyPr>
            <a:normAutofit/>
          </a:bodyPr>
          <a:lstStyle/>
          <a:p>
            <a:r>
              <a:rPr lang="en-US" sz="3200" b="1" dirty="0"/>
              <a:t>we searched for AREI but . . . </a:t>
            </a:r>
          </a:p>
          <a:p>
            <a:r>
              <a:rPr lang="en-US" sz="3200" b="1" dirty="0"/>
              <a:t>Assertion is called Claim when you AI it</a:t>
            </a:r>
          </a:p>
          <a:p>
            <a:r>
              <a:rPr lang="en-US" sz="3200" b="1" dirty="0"/>
              <a:t>We added Analysis to give more depth to the argument.</a:t>
            </a:r>
          </a:p>
        </p:txBody>
      </p:sp>
    </p:spTree>
    <p:extLst>
      <p:ext uri="{BB962C8B-B14F-4D97-AF65-F5344CB8AC3E}">
        <p14:creationId xmlns:p14="http://schemas.microsoft.com/office/powerpoint/2010/main" val="28719173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0B0241-DAC1-4359-B3B8-39C92C2F00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0086" y="284176"/>
            <a:ext cx="11178745" cy="1508760"/>
          </a:xfrm>
        </p:spPr>
        <p:txBody>
          <a:bodyPr>
            <a:normAutofit/>
          </a:bodyPr>
          <a:lstStyle/>
          <a:p>
            <a:pPr algn="ctr"/>
            <a:r>
              <a:rPr lang="en-US" sz="4800" b="1" dirty="0"/>
              <a:t>Ai doublechecks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08A52A-D39E-415C-862F-4F6018ED1B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02919" y="2011680"/>
            <a:ext cx="10508634" cy="4678422"/>
          </a:xfrm>
        </p:spPr>
        <p:txBody>
          <a:bodyPr>
            <a:normAutofit/>
          </a:bodyPr>
          <a:lstStyle/>
          <a:p>
            <a:r>
              <a:rPr lang="en-US" sz="3200" b="1" dirty="0"/>
              <a:t>As of Summer 2025, ChatGPT and Gemini make pretty good arguments</a:t>
            </a:r>
          </a:p>
          <a:p>
            <a:r>
              <a:rPr lang="en-US" sz="3200" b="1" dirty="0"/>
              <a:t>BUT they make mistakes</a:t>
            </a:r>
          </a:p>
          <a:p>
            <a:r>
              <a:rPr lang="en-US" sz="3200" b="1" dirty="0"/>
              <a:t>--Citations are sometimes wrong, even made up</a:t>
            </a:r>
          </a:p>
          <a:p>
            <a:r>
              <a:rPr lang="en-US" sz="3200" b="1" dirty="0"/>
              <a:t>--AI can mix-up Facts and statistics</a:t>
            </a:r>
          </a:p>
          <a:p>
            <a:r>
              <a:rPr lang="en-US" sz="3200" b="1" dirty="0"/>
              <a:t>--Very specific details/facts can be very wrong</a:t>
            </a:r>
          </a:p>
          <a:p>
            <a:endParaRPr lang="en-US" sz="3200" b="1" dirty="0"/>
          </a:p>
          <a:p>
            <a:r>
              <a:rPr lang="en-US" sz="3200" b="1" dirty="0"/>
              <a:t>Doublecheck such things.</a:t>
            </a:r>
          </a:p>
        </p:txBody>
      </p:sp>
    </p:spTree>
    <p:extLst>
      <p:ext uri="{BB962C8B-B14F-4D97-AF65-F5344CB8AC3E}">
        <p14:creationId xmlns:p14="http://schemas.microsoft.com/office/powerpoint/2010/main" val="27298272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0B0241-DAC1-4359-B3B8-39C92C2F00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545" y="284176"/>
            <a:ext cx="11859491" cy="1508760"/>
          </a:xfrm>
        </p:spPr>
        <p:txBody>
          <a:bodyPr>
            <a:normAutofit/>
          </a:bodyPr>
          <a:lstStyle/>
          <a:p>
            <a:pPr algn="ctr"/>
            <a:r>
              <a:rPr lang="en-US" sz="4800" b="1" dirty="0"/>
              <a:t>What you do with your argument ideas &amp; ai research!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08A52A-D39E-415C-862F-4F6018ED1B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02919" y="2011680"/>
            <a:ext cx="10508634" cy="4678422"/>
          </a:xfrm>
        </p:spPr>
        <p:txBody>
          <a:bodyPr>
            <a:normAutofit lnSpcReduction="10000"/>
          </a:bodyPr>
          <a:lstStyle/>
          <a:p>
            <a:r>
              <a:rPr lang="en-US" sz="3200" b="1" dirty="0">
                <a:highlight>
                  <a:srgbClr val="000080"/>
                </a:highlight>
              </a:rPr>
              <a:t>You keep it (print it for tournaments)</a:t>
            </a:r>
          </a:p>
          <a:p>
            <a:endParaRPr lang="en-US" sz="3200" b="1" dirty="0"/>
          </a:p>
          <a:p>
            <a:r>
              <a:rPr lang="en-US" sz="3200" b="1" dirty="0"/>
              <a:t>And for actual debates . . . </a:t>
            </a:r>
          </a:p>
          <a:p>
            <a:endParaRPr lang="en-US" sz="3200" b="1" dirty="0"/>
          </a:p>
          <a:p>
            <a:r>
              <a:rPr lang="en-US" sz="3200" b="1" dirty="0"/>
              <a:t>You write your AI and argument ideas on your flowsheet</a:t>
            </a:r>
          </a:p>
          <a:p>
            <a:r>
              <a:rPr lang="en-US" sz="3200" b="1" dirty="0"/>
              <a:t>You do that for your own speeches and for listening to other debaters</a:t>
            </a:r>
          </a:p>
          <a:p>
            <a:r>
              <a:rPr lang="en-US" sz="3200" b="1" dirty="0"/>
              <a:t>Let’s go through how that works . . . </a:t>
            </a:r>
          </a:p>
        </p:txBody>
      </p:sp>
    </p:spTree>
    <p:extLst>
      <p:ext uri="{BB962C8B-B14F-4D97-AF65-F5344CB8AC3E}">
        <p14:creationId xmlns:p14="http://schemas.microsoft.com/office/powerpoint/2010/main" val="6962120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0B0241-DAC1-4359-B3B8-39C92C2F00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0086" y="284176"/>
            <a:ext cx="11178745" cy="1508760"/>
          </a:xfrm>
        </p:spPr>
        <p:txBody>
          <a:bodyPr>
            <a:normAutofit/>
          </a:bodyPr>
          <a:lstStyle/>
          <a:p>
            <a:pPr algn="ctr"/>
            <a:r>
              <a:rPr lang="en-US" sz="4800" b="1" dirty="0"/>
              <a:t>Now—let’s get prepared to debate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08A52A-D39E-415C-862F-4F6018ED1B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2808" y="2011680"/>
            <a:ext cx="11178745" cy="4678422"/>
          </a:xfrm>
        </p:spPr>
        <p:txBody>
          <a:bodyPr>
            <a:normAutofit/>
          </a:bodyPr>
          <a:lstStyle/>
          <a:p>
            <a:r>
              <a:rPr lang="en-US" sz="3200" b="1" dirty="0"/>
              <a:t>I need to assign half of you to the Prop Side</a:t>
            </a:r>
          </a:p>
          <a:p>
            <a:r>
              <a:rPr lang="en-US" sz="3200" b="1" dirty="0"/>
              <a:t>And half of you to the Opp Side</a:t>
            </a:r>
          </a:p>
          <a:p>
            <a:endParaRPr lang="en-US" sz="3200" b="1" dirty="0"/>
          </a:p>
          <a:p>
            <a:r>
              <a:rPr lang="en-US" sz="3200" b="1" dirty="0"/>
              <a:t>Here are the names of the people on the 2 sides.</a:t>
            </a:r>
          </a:p>
          <a:p>
            <a:endParaRPr lang="en-US" sz="3200" b="1" dirty="0"/>
          </a:p>
          <a:p>
            <a:r>
              <a:rPr lang="en-US" sz="3200" b="1" dirty="0"/>
              <a:t>Get prepared for your side with a case.</a:t>
            </a:r>
          </a:p>
          <a:p>
            <a:r>
              <a:rPr lang="en-US" sz="3200" b="1" dirty="0"/>
              <a:t>To do that . . . </a:t>
            </a:r>
          </a:p>
        </p:txBody>
      </p:sp>
    </p:spTree>
    <p:extLst>
      <p:ext uri="{BB962C8B-B14F-4D97-AF65-F5344CB8AC3E}">
        <p14:creationId xmlns:p14="http://schemas.microsoft.com/office/powerpoint/2010/main" val="385676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0B0241-DAC1-4359-B3B8-39C92C2F00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0086" y="284176"/>
            <a:ext cx="11737743" cy="1508760"/>
          </a:xfrm>
        </p:spPr>
        <p:txBody>
          <a:bodyPr>
            <a:normAutofit/>
          </a:bodyPr>
          <a:lstStyle/>
          <a:p>
            <a:pPr algn="ctr"/>
            <a:r>
              <a:rPr lang="en-US" sz="4800" b="1" dirty="0"/>
              <a:t>GET YOUR LAPTOP OR TABLET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9426DEA-875C-AFFB-B5AE-6B66FE9CF79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64052" y="2018774"/>
            <a:ext cx="7537891" cy="4718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19610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0B0241-DAC1-4359-B3B8-39C92C2F00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0086" y="284176"/>
            <a:ext cx="11178745" cy="1508760"/>
          </a:xfrm>
        </p:spPr>
        <p:txBody>
          <a:bodyPr>
            <a:normAutofit/>
          </a:bodyPr>
          <a:lstStyle/>
          <a:p>
            <a:pPr algn="ctr"/>
            <a:r>
              <a:rPr lang="en-US" sz="4800" b="1" dirty="0"/>
              <a:t>go to your web browser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08A52A-D39E-415C-862F-4F6018ED1B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02919" y="2011680"/>
            <a:ext cx="10508634" cy="4678422"/>
          </a:xfrm>
        </p:spPr>
        <p:txBody>
          <a:bodyPr>
            <a:normAutofit/>
          </a:bodyPr>
          <a:lstStyle/>
          <a:p>
            <a:endParaRPr lang="en-US" sz="3200" b="1" dirty="0"/>
          </a:p>
          <a:p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15302414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0B0241-DAC1-4359-B3B8-39C92C2F00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0086" y="284176"/>
            <a:ext cx="11178745" cy="1508760"/>
          </a:xfrm>
        </p:spPr>
        <p:txBody>
          <a:bodyPr>
            <a:normAutofit/>
          </a:bodyPr>
          <a:lstStyle/>
          <a:p>
            <a:pPr algn="ctr"/>
            <a:r>
              <a:rPr lang="en-US" sz="4800" b="1" dirty="0"/>
              <a:t>OPEN THE </a:t>
            </a:r>
            <a:r>
              <a:rPr lang="en-US" sz="4800" b="1"/>
              <a:t>CLIMB MIDDLE SCHOOL </a:t>
            </a:r>
            <a:r>
              <a:rPr lang="en-US" sz="4800" b="1" dirty="0"/>
              <a:t>STUDENT PREP PAGE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08A52A-D39E-415C-862F-4F6018ED1B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2808" y="2011680"/>
            <a:ext cx="11178745" cy="4678422"/>
          </a:xfrm>
        </p:spPr>
        <p:txBody>
          <a:bodyPr>
            <a:normAutofit/>
          </a:bodyPr>
          <a:lstStyle/>
          <a:p>
            <a:endParaRPr lang="en-US" sz="3200" b="1" dirty="0"/>
          </a:p>
          <a:p>
            <a:r>
              <a:rPr lang="en-US" sz="3200" b="1" dirty="0"/>
              <a:t>Climb STUDENT PREP PAGE</a:t>
            </a:r>
            <a:br>
              <a:rPr lang="en-US" sz="3200" b="1" dirty="0"/>
            </a:br>
            <a:r>
              <a:rPr lang="en-US" b="1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https://www.nwforensics.org/climb-program/middle-school/0-student-page.htm</a:t>
            </a:r>
            <a:r>
              <a:rPr lang="en-US" b="1" dirty="0"/>
              <a:t> </a:t>
            </a:r>
          </a:p>
          <a:p>
            <a:endParaRPr lang="en-US" sz="3200" b="1" dirty="0"/>
          </a:p>
          <a:p>
            <a:r>
              <a:rPr lang="en-US" sz="3200" b="1" dirty="0"/>
              <a:t>You can Google/Bing for “Climb Middle School Student Prep” (make sure it shows the current session </a:t>
            </a:r>
            <a:r>
              <a:rPr lang="en-US" sz="3200" b="1" dirty="0" err="1"/>
              <a:t>eg</a:t>
            </a:r>
            <a:r>
              <a:rPr lang="en-US" sz="3200" b="1" dirty="0"/>
              <a:t> Summer 2025 at the top of the page)</a:t>
            </a:r>
          </a:p>
        </p:txBody>
      </p:sp>
    </p:spTree>
    <p:extLst>
      <p:ext uri="{BB962C8B-B14F-4D97-AF65-F5344CB8AC3E}">
        <p14:creationId xmlns:p14="http://schemas.microsoft.com/office/powerpoint/2010/main" val="15154489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0B0241-DAC1-4359-B3B8-39C92C2F00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0086" y="284176"/>
            <a:ext cx="11178745" cy="1508760"/>
          </a:xfrm>
        </p:spPr>
        <p:txBody>
          <a:bodyPr>
            <a:normAutofit/>
          </a:bodyPr>
          <a:lstStyle/>
          <a:p>
            <a:pPr algn="ctr"/>
            <a:r>
              <a:rPr lang="en-US" sz="4800" b="1" dirty="0"/>
              <a:t>MAKE SURE YOU HAVE THE PREP PAGE BOOKMARKED/FAVORITED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08A52A-D39E-415C-862F-4F6018ED1B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02919" y="2011680"/>
            <a:ext cx="10508634" cy="4678422"/>
          </a:xfrm>
        </p:spPr>
        <p:txBody>
          <a:bodyPr>
            <a:normAutofit/>
          </a:bodyPr>
          <a:lstStyle/>
          <a:p>
            <a:r>
              <a:rPr lang="en-US" sz="3200" b="1" dirty="0"/>
              <a:t>You will use that page each week to prepare before class</a:t>
            </a:r>
          </a:p>
          <a:p>
            <a:r>
              <a:rPr lang="en-US" sz="3200" b="1" dirty="0"/>
              <a:t>You should spend 30 to 45 minutes preparing BEFORE each class</a:t>
            </a:r>
          </a:p>
          <a:p>
            <a:endParaRPr lang="en-US" sz="3200" b="1" dirty="0"/>
          </a:p>
          <a:p>
            <a:r>
              <a:rPr lang="en-US" sz="3200" b="1" dirty="0"/>
              <a:t>Show your Instructor the page and that you have bookmarked/favorited it.</a:t>
            </a:r>
          </a:p>
        </p:txBody>
      </p:sp>
    </p:spTree>
    <p:extLst>
      <p:ext uri="{BB962C8B-B14F-4D97-AF65-F5344CB8AC3E}">
        <p14:creationId xmlns:p14="http://schemas.microsoft.com/office/powerpoint/2010/main" val="30690024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0B0241-DAC1-4359-B3B8-39C92C2F00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0086" y="284176"/>
            <a:ext cx="11178745" cy="1508760"/>
          </a:xfrm>
        </p:spPr>
        <p:txBody>
          <a:bodyPr>
            <a:normAutofit/>
          </a:bodyPr>
          <a:lstStyle/>
          <a:p>
            <a:pPr algn="ctr"/>
            <a:r>
              <a:rPr lang="en-US" sz="4800" b="1" dirty="0"/>
              <a:t>Now—click the research FOR CASES AND RESPONSES LINK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06D7D6A-CC81-1A6B-D692-9AD5A9887ED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9698" y="2419394"/>
            <a:ext cx="10172859" cy="1917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45449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0B0241-DAC1-4359-B3B8-39C92C2F00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0086" y="284176"/>
            <a:ext cx="11178745" cy="1508760"/>
          </a:xfrm>
        </p:spPr>
        <p:txBody>
          <a:bodyPr>
            <a:normAutofit/>
          </a:bodyPr>
          <a:lstStyle/>
          <a:p>
            <a:pPr algn="ctr"/>
            <a:endParaRPr lang="en-US" sz="4800" b="1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F87D35D-4F25-93FF-1FAF-37870F601C3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76882"/>
          <a:stretch/>
        </p:blipFill>
        <p:spPr>
          <a:xfrm>
            <a:off x="1675865" y="613215"/>
            <a:ext cx="9568163" cy="1629211"/>
          </a:xfrm>
          <a:prstGeom prst="rect">
            <a:avLst/>
          </a:prstGeom>
        </p:spPr>
      </p:pic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FBB1568-8B46-33DA-828F-5FBA697945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969DD8C0-6ED9-46B9-0434-93464AF99AF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02919" y="2461170"/>
            <a:ext cx="10168508" cy="36686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70794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0B0241-DAC1-4359-B3B8-39C92C2F00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0086" y="284176"/>
            <a:ext cx="11178745" cy="1508760"/>
          </a:xfrm>
        </p:spPr>
        <p:txBody>
          <a:bodyPr>
            <a:normAutofit/>
          </a:bodyPr>
          <a:lstStyle/>
          <a:p>
            <a:pPr algn="ctr"/>
            <a:r>
              <a:rPr lang="en-US" sz="4800" b="1" dirty="0"/>
              <a:t>What arguments did you get?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08A52A-D39E-415C-862F-4F6018ED1B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02919" y="2011680"/>
            <a:ext cx="10508634" cy="4678422"/>
          </a:xfrm>
        </p:spPr>
        <p:txBody>
          <a:bodyPr>
            <a:normAutofit/>
          </a:bodyPr>
          <a:lstStyle/>
          <a:p>
            <a:r>
              <a:rPr lang="en-US" sz="3200" b="1" dirty="0"/>
              <a:t>One Prop Person: Tell me one argument you got.</a:t>
            </a:r>
          </a:p>
          <a:p>
            <a:r>
              <a:rPr lang="en-US" sz="3200" b="1" dirty="0"/>
              <a:t>One Opp Person: Tell me one argument you got.</a:t>
            </a:r>
          </a:p>
          <a:p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9682402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anded">
  <a:themeElements>
    <a:clrScheme name="Banded">
      <a:dk1>
        <a:srgbClr val="2C2C2C"/>
      </a:dk1>
      <a:lt1>
        <a:srgbClr val="FFFFFF"/>
      </a:lt1>
      <a:dk2>
        <a:srgbClr val="099BDD"/>
      </a:dk2>
      <a:lt2>
        <a:srgbClr val="F2F2F2"/>
      </a:lt2>
      <a:accent1>
        <a:srgbClr val="FFC000"/>
      </a:accent1>
      <a:accent2>
        <a:srgbClr val="A5D028"/>
      </a:accent2>
      <a:accent3>
        <a:srgbClr val="08CC78"/>
      </a:accent3>
      <a:accent4>
        <a:srgbClr val="F24099"/>
      </a:accent4>
      <a:accent5>
        <a:srgbClr val="828288"/>
      </a:accent5>
      <a:accent6>
        <a:srgbClr val="F56617"/>
      </a:accent6>
      <a:hlink>
        <a:srgbClr val="005DBA"/>
      </a:hlink>
      <a:folHlink>
        <a:srgbClr val="6C606A"/>
      </a:folHlink>
    </a:clrScheme>
    <a:fontScheme name="Banded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nded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120000"/>
                <a:lumMod val="107000"/>
              </a:schemeClr>
            </a:gs>
            <a:gs pos="50000">
              <a:schemeClr val="phClr">
                <a:tint val="70000"/>
                <a:satMod val="124000"/>
                <a:lumMod val="103000"/>
              </a:schemeClr>
            </a:gs>
            <a:gs pos="100000">
              <a:schemeClr val="phClr">
                <a:tint val="85000"/>
                <a:satMod val="12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5000"/>
                <a:shade val="98000"/>
                <a:satMod val="110000"/>
                <a:lumMod val="103000"/>
              </a:schemeClr>
            </a:gs>
            <a:gs pos="50000">
              <a:schemeClr val="phClr">
                <a:shade val="85000"/>
                <a:satMod val="105000"/>
                <a:lumMod val="100000"/>
              </a:schemeClr>
            </a:gs>
            <a:gs pos="100000">
              <a:schemeClr val="phClr">
                <a:shade val="60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875" dir="5400000" algn="ctr" rotWithShape="0">
              <a:srgbClr val="000000">
                <a:alpha val="68000"/>
              </a:srgbClr>
            </a:outerShdw>
          </a:effectLst>
        </a:effectStyle>
        <a:effectStyle>
          <a:effectLst>
            <a:outerShdw blurRad="88900" dist="2794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/>
              <a:schemeClr val="phClr">
                <a:shade val="91000"/>
                <a:satMod val="105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nded" id="{98DFF888-2449-4D28-977C-6306C017633E}" vid="{9792607F-9579-4224-82FF-9C88C3E1E53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Banded</Template>
  <TotalTime>3158</TotalTime>
  <Words>352</Words>
  <Application>Microsoft Office PowerPoint</Application>
  <PresentationFormat>Widescreen</PresentationFormat>
  <Paragraphs>46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Tahoma</vt:lpstr>
      <vt:lpstr>Wingdings</vt:lpstr>
      <vt:lpstr>Banded</vt:lpstr>
      <vt:lpstr>Let’s START debate!</vt:lpstr>
      <vt:lpstr>Now—let’s get prepared to debate</vt:lpstr>
      <vt:lpstr>GET YOUR LAPTOP OR TABLET</vt:lpstr>
      <vt:lpstr>go to your web browser</vt:lpstr>
      <vt:lpstr>OPEN THE CLIMB MIDDLE SCHOOL STUDENT PREP PAGE</vt:lpstr>
      <vt:lpstr>MAKE SURE YOU HAVE THE PREP PAGE BOOKMARKED/FAVORITED</vt:lpstr>
      <vt:lpstr>Now—click the research FOR CASES AND RESPONSES LINK</vt:lpstr>
      <vt:lpstr>PowerPoint Presentation</vt:lpstr>
      <vt:lpstr>What arguments did you get?</vt:lpstr>
      <vt:lpstr>DID YOU NOTICE . . . </vt:lpstr>
      <vt:lpstr>Ai doublechecks</vt:lpstr>
      <vt:lpstr>What you do with your argument ideas &amp; ai research!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Let’s debate!</dc:title>
  <dc:creator>Jim Climb the Mountain</dc:creator>
  <cp:lastModifiedBy>Jim Climb the Mountain</cp:lastModifiedBy>
  <cp:revision>213</cp:revision>
  <dcterms:created xsi:type="dcterms:W3CDTF">2019-10-15T19:44:54Z</dcterms:created>
  <dcterms:modified xsi:type="dcterms:W3CDTF">2025-07-27T15:03:54Z</dcterms:modified>
</cp:coreProperties>
</file>