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368" r:id="rId3"/>
    <p:sldId id="257" r:id="rId4"/>
    <p:sldId id="277" r:id="rId5"/>
    <p:sldId id="282" r:id="rId6"/>
    <p:sldId id="258" r:id="rId7"/>
    <p:sldId id="276" r:id="rId8"/>
    <p:sldId id="370" r:id="rId9"/>
    <p:sldId id="278" r:id="rId10"/>
    <p:sldId id="266" r:id="rId11"/>
    <p:sldId id="262" r:id="rId12"/>
    <p:sldId id="371" r:id="rId13"/>
    <p:sldId id="259" r:id="rId14"/>
    <p:sldId id="279" r:id="rId15"/>
    <p:sldId id="263" r:id="rId16"/>
    <p:sldId id="281" r:id="rId17"/>
    <p:sldId id="265" r:id="rId18"/>
    <p:sldId id="268" r:id="rId19"/>
    <p:sldId id="269" r:id="rId20"/>
    <p:sldId id="423" r:id="rId21"/>
    <p:sldId id="424" r:id="rId22"/>
    <p:sldId id="425" r:id="rId23"/>
    <p:sldId id="426" r:id="rId24"/>
    <p:sldId id="427" r:id="rId25"/>
    <p:sldId id="428" r:id="rId26"/>
    <p:sldId id="429" r:id="rId27"/>
    <p:sldId id="430" r:id="rId28"/>
    <p:sldId id="431" r:id="rId29"/>
    <p:sldId id="373" r:id="rId30"/>
    <p:sldId id="432" r:id="rId31"/>
    <p:sldId id="437" r:id="rId32"/>
    <p:sldId id="388" r:id="rId33"/>
    <p:sldId id="438" r:id="rId34"/>
    <p:sldId id="439" r:id="rId35"/>
    <p:sldId id="386" r:id="rId36"/>
    <p:sldId id="441" r:id="rId37"/>
    <p:sldId id="440" r:id="rId38"/>
    <p:sldId id="442" r:id="rId39"/>
    <p:sldId id="345" r:id="rId40"/>
    <p:sldId id="443" r:id="rId41"/>
    <p:sldId id="348" r:id="rId42"/>
    <p:sldId id="308" r:id="rId43"/>
    <p:sldId id="309" r:id="rId44"/>
    <p:sldId id="349" r:id="rId45"/>
    <p:sldId id="310" r:id="rId46"/>
    <p:sldId id="343" r:id="rId47"/>
    <p:sldId id="344" r:id="rId48"/>
    <p:sldId id="305" r:id="rId49"/>
    <p:sldId id="350" r:id="rId50"/>
    <p:sldId id="353" r:id="rId51"/>
    <p:sldId id="352" r:id="rId52"/>
    <p:sldId id="444" r:id="rId53"/>
    <p:sldId id="395" r:id="rId54"/>
    <p:sldId id="334" r:id="rId55"/>
    <p:sldId id="341" r:id="rId56"/>
    <p:sldId id="340" r:id="rId57"/>
    <p:sldId id="335" r:id="rId58"/>
    <p:sldId id="315" r:id="rId59"/>
    <p:sldId id="336" r:id="rId60"/>
    <p:sldId id="317" r:id="rId61"/>
    <p:sldId id="318" r:id="rId62"/>
    <p:sldId id="296" r:id="rId63"/>
    <p:sldId id="396" r:id="rId64"/>
    <p:sldId id="339" r:id="rId65"/>
    <p:sldId id="397" r:id="rId66"/>
    <p:sldId id="445" r:id="rId67"/>
    <p:sldId id="366" r:id="rId68"/>
    <p:sldId id="398" r:id="rId69"/>
    <p:sldId id="354" r:id="rId70"/>
    <p:sldId id="355" r:id="rId71"/>
    <p:sldId id="356" r:id="rId72"/>
    <p:sldId id="357" r:id="rId73"/>
    <p:sldId id="358" r:id="rId74"/>
    <p:sldId id="359" r:id="rId75"/>
    <p:sldId id="360" r:id="rId76"/>
    <p:sldId id="361" r:id="rId77"/>
    <p:sldId id="362" r:id="rId78"/>
    <p:sldId id="363" r:id="rId79"/>
    <p:sldId id="394" r:id="rId80"/>
    <p:sldId id="400" r:id="rId81"/>
    <p:sldId id="399" r:id="rId82"/>
    <p:sldId id="401" r:id="rId83"/>
    <p:sldId id="417" r:id="rId84"/>
    <p:sldId id="369" r:id="rId85"/>
    <p:sldId id="402" r:id="rId86"/>
    <p:sldId id="416" r:id="rId87"/>
    <p:sldId id="415" r:id="rId8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33296" autoAdjust="0"/>
    <p:restoredTop sz="94660"/>
  </p:normalViewPr>
  <p:slideViewPr>
    <p:cSldViewPr snapToGrid="0">
      <p:cViewPr varScale="1">
        <p:scale>
          <a:sx n="67" d="100"/>
          <a:sy n="67" d="100"/>
        </p:scale>
        <p:origin x="58" y="826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84" Type="http://schemas.openxmlformats.org/officeDocument/2006/relationships/slide" Target="slides/slide83.xml"/><Relationship Id="rId89" Type="http://schemas.openxmlformats.org/officeDocument/2006/relationships/presProps" Target="presProps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5" Type="http://schemas.openxmlformats.org/officeDocument/2006/relationships/slide" Target="slides/slide4.xml"/><Relationship Id="rId90" Type="http://schemas.openxmlformats.org/officeDocument/2006/relationships/viewProps" Target="viewProps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slide" Target="slides/slide82.xml"/><Relationship Id="rId88" Type="http://schemas.openxmlformats.org/officeDocument/2006/relationships/slide" Target="slides/slide87.xml"/><Relationship Id="rId9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tableStyles" Target="tableStyles.xml"/><Relationship Id="rId2" Type="http://schemas.openxmlformats.org/officeDocument/2006/relationships/slide" Target="slides/slide1.xml"/><Relationship Id="rId29" Type="http://schemas.openxmlformats.org/officeDocument/2006/relationships/slide" Target="slides/slide28.xml"/><Relationship Id="rId24" Type="http://schemas.openxmlformats.org/officeDocument/2006/relationships/slide" Target="slides/slide23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66" Type="http://schemas.openxmlformats.org/officeDocument/2006/relationships/slide" Target="slides/slide65.xml"/><Relationship Id="rId87" Type="http://schemas.openxmlformats.org/officeDocument/2006/relationships/slide" Target="slides/slide86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19" Type="http://schemas.openxmlformats.org/officeDocument/2006/relationships/slide" Target="slides/slide1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7/6/2025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7/6/2025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nwforensics.org/climb-program/middle-school/0-student-page.htm" TargetMode="Externa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5.png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6.png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7.pn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.pn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7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Let’s START debate!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Jim Hanson</a:t>
            </a:r>
          </a:p>
        </p:txBody>
      </p:sp>
    </p:spTree>
    <p:extLst>
      <p:ext uri="{BB962C8B-B14F-4D97-AF65-F5344CB8AC3E}">
        <p14:creationId xmlns:p14="http://schemas.microsoft.com/office/powerpoint/2010/main" val="2152324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Instructor timeline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546" y="2011680"/>
            <a:ext cx="11164250" cy="4206240"/>
          </a:xfrm>
        </p:spPr>
        <p:txBody>
          <a:bodyPr>
            <a:normAutofit fontScale="77500" lnSpcReduction="20000"/>
          </a:bodyPr>
          <a:lstStyle/>
          <a:p>
            <a:r>
              <a:rPr lang="en-US" sz="3200" b="1" dirty="0"/>
              <a:t>START/AREI 11 MINUTES</a:t>
            </a:r>
          </a:p>
          <a:p>
            <a:r>
              <a:rPr lang="en-US" sz="3200" b="1" dirty="0"/>
              <a:t>I DISAGREE GAME 9 MINUTES</a:t>
            </a:r>
          </a:p>
          <a:p>
            <a:r>
              <a:rPr lang="en-US" sz="3200" b="1" dirty="0"/>
              <a:t>MINI-DEBATE 11 MINUTES</a:t>
            </a:r>
          </a:p>
          <a:p>
            <a:r>
              <a:rPr lang="en-US" sz="3200" b="1" dirty="0"/>
              <a:t>TOPIC OVERVIEW 7 MINUTES</a:t>
            </a:r>
          </a:p>
          <a:p>
            <a:r>
              <a:rPr lang="en-US" sz="3200" b="1" dirty="0"/>
              <a:t>RESEARCH THE TOPIC 5 MINUTES</a:t>
            </a:r>
          </a:p>
          <a:p>
            <a:r>
              <a:rPr lang="en-US" sz="3200" b="1" dirty="0"/>
              <a:t>FLOWING BASICS 14 MINUTES</a:t>
            </a:r>
          </a:p>
          <a:p>
            <a:r>
              <a:rPr lang="en-US" sz="3200" b="1" dirty="0"/>
              <a:t>FLOWSHEETS 11 MINUTES</a:t>
            </a:r>
          </a:p>
          <a:p>
            <a:r>
              <a:rPr lang="en-US" sz="3200" b="1" dirty="0"/>
              <a:t>SHORT FOLLOW THE FLOW DEBATE 20 MINUTES</a:t>
            </a:r>
          </a:p>
          <a:p>
            <a:r>
              <a:rPr lang="en-US" sz="3200" b="1" dirty="0"/>
              <a:t>SET TEAMS, SPEAKER POSITIONS, PREPARATION 10 MINUTES.</a:t>
            </a: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2114265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BD64B6-1A88-45FB-B38E-350CA484EA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What’s your favorite food?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4EDE54D9-66E0-4539-A134-9793452E502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5567" y="1685925"/>
            <a:ext cx="6721463" cy="4472828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AF3A687-B3F0-4137-A0B8-444705FF7FA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64809" y="1973249"/>
            <a:ext cx="6896100" cy="460057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5EB0462-119B-4AD0-A060-E35EAD9C78D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48517" y="2060382"/>
            <a:ext cx="7053195" cy="46937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70604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We have our opinions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We are working together</a:t>
            </a:r>
          </a:p>
          <a:p>
            <a:r>
              <a:rPr lang="en-US" sz="3200" b="1" dirty="0"/>
              <a:t>We are a team and we support each other.</a:t>
            </a:r>
          </a:p>
        </p:txBody>
      </p:sp>
    </p:spTree>
    <p:extLst>
      <p:ext uri="{BB962C8B-B14F-4D97-AF65-F5344CB8AC3E}">
        <p14:creationId xmlns:p14="http://schemas.microsoft.com/office/powerpoint/2010/main" val="29438164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Communicate it!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Each person, tell your group . . . </a:t>
            </a:r>
          </a:p>
          <a:p>
            <a:r>
              <a:rPr lang="en-US" sz="3200" b="1" dirty="0"/>
              <a:t>Your name and anything important to you</a:t>
            </a:r>
          </a:p>
          <a:p>
            <a:r>
              <a:rPr lang="en-US" sz="3200" b="1" dirty="0"/>
              <a:t>And your favorite food.</a:t>
            </a:r>
          </a:p>
        </p:txBody>
      </p:sp>
    </p:spTree>
    <p:extLst>
      <p:ext uri="{BB962C8B-B14F-4D97-AF65-F5344CB8AC3E}">
        <p14:creationId xmlns:p14="http://schemas.microsoft.com/office/powerpoint/2010/main" val="4223767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Making an argument: AREI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6F92F7-2C48-40EC-8897-F63AEDCF3C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20" y="2011679"/>
            <a:ext cx="4390572" cy="4680065"/>
          </a:xfrm>
        </p:spPr>
        <p:txBody>
          <a:bodyPr>
            <a:normAutofit/>
          </a:bodyPr>
          <a:lstStyle/>
          <a:p>
            <a:r>
              <a:rPr lang="en-US" sz="3600" b="1" dirty="0"/>
              <a:t>A</a:t>
            </a:r>
            <a:r>
              <a:rPr lang="en-US" sz="2800" b="1" dirty="0"/>
              <a:t>ssertion/Claim</a:t>
            </a:r>
            <a:r>
              <a:rPr lang="en-US" sz="2000" b="1" dirty="0"/>
              <a:t> </a:t>
            </a:r>
            <a:r>
              <a:rPr lang="en-US" sz="2800" b="1" dirty="0"/>
              <a:t>your main point</a:t>
            </a:r>
          </a:p>
          <a:p>
            <a:br>
              <a:rPr lang="en-US" sz="2800" b="1" dirty="0"/>
            </a:br>
            <a:r>
              <a:rPr lang="en-US" sz="3600" b="1" dirty="0"/>
              <a:t>R</a:t>
            </a:r>
            <a:r>
              <a:rPr lang="en-US" sz="2800" b="1" dirty="0"/>
              <a:t>eason-because ___</a:t>
            </a:r>
          </a:p>
          <a:p>
            <a:br>
              <a:rPr lang="en-US" sz="2800" b="1" dirty="0"/>
            </a:br>
            <a:r>
              <a:rPr lang="en-US" sz="3600" b="1" dirty="0"/>
              <a:t>E</a:t>
            </a:r>
            <a:r>
              <a:rPr lang="en-US" sz="2800" b="1" dirty="0"/>
              <a:t>vidence-proof</a:t>
            </a:r>
          </a:p>
          <a:p>
            <a:br>
              <a:rPr lang="en-US" sz="2800" b="1" dirty="0"/>
            </a:br>
            <a:r>
              <a:rPr lang="en-US" sz="3600" b="1" dirty="0"/>
              <a:t>I</a:t>
            </a:r>
            <a:r>
              <a:rPr lang="en-US" sz="2800" b="1" dirty="0"/>
              <a:t>mportance-why this matters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065D167F-B7FB-4194-A952-1EF1FF37AB51}"/>
              </a:ext>
            </a:extLst>
          </p:cNvPr>
          <p:cNvSpPr txBox="1">
            <a:spLocks/>
          </p:cNvSpPr>
          <p:nvPr/>
        </p:nvSpPr>
        <p:spPr>
          <a:xfrm>
            <a:off x="5980670" y="2011680"/>
            <a:ext cx="5741773" cy="468006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800" b="1" dirty="0"/>
              <a:t>Sugary beverages harm health</a:t>
            </a:r>
          </a:p>
          <a:p>
            <a:endParaRPr lang="en-US" sz="2800" b="1" dirty="0"/>
          </a:p>
          <a:p>
            <a:r>
              <a:rPr lang="en-US" sz="2800" b="1" dirty="0"/>
              <a:t>Because they increase diabetes</a:t>
            </a:r>
          </a:p>
          <a:p>
            <a:r>
              <a:rPr lang="en-US" sz="2800" b="1" dirty="0"/>
              <a:t>High sugar consumption is linked to diabetes in studies</a:t>
            </a:r>
          </a:p>
          <a:p>
            <a:r>
              <a:rPr lang="en-US" sz="2800" b="1" dirty="0"/>
              <a:t>So, we should try to reduce consumption of sugary beverages.</a:t>
            </a:r>
          </a:p>
        </p:txBody>
      </p:sp>
    </p:spTree>
    <p:extLst>
      <p:ext uri="{BB962C8B-B14F-4D97-AF65-F5344CB8AC3E}">
        <p14:creationId xmlns:p14="http://schemas.microsoft.com/office/powerpoint/2010/main" val="30552881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9046" y="284176"/>
            <a:ext cx="11332028" cy="1508760"/>
          </a:xfrm>
        </p:spPr>
        <p:txBody>
          <a:bodyPr/>
          <a:lstStyle/>
          <a:p>
            <a:r>
              <a:rPr lang="en-US" b="1" dirty="0"/>
              <a:t>Ready to make an argument about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Your favorite show?</a:t>
            </a:r>
          </a:p>
          <a:p>
            <a:r>
              <a:rPr lang="en-US" sz="3200" b="1" dirty="0"/>
              <a:t>School start times?</a:t>
            </a:r>
          </a:p>
          <a:p>
            <a:r>
              <a:rPr lang="en-US" sz="3200" b="1" dirty="0"/>
              <a:t>The best Video Game?</a:t>
            </a:r>
          </a:p>
          <a:p>
            <a:r>
              <a:rPr lang="en-US" sz="3200" b="1" dirty="0"/>
              <a:t>Something else?</a:t>
            </a:r>
          </a:p>
        </p:txBody>
      </p:sp>
    </p:spTree>
    <p:extLst>
      <p:ext uri="{BB962C8B-B14F-4D97-AF65-F5344CB8AC3E}">
        <p14:creationId xmlns:p14="http://schemas.microsoft.com/office/powerpoint/2010/main" val="25613535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9046" y="284176"/>
            <a:ext cx="11332028" cy="1508760"/>
          </a:xfrm>
        </p:spPr>
        <p:txBody>
          <a:bodyPr/>
          <a:lstStyle/>
          <a:p>
            <a:r>
              <a:rPr lang="en-US" b="1" dirty="0"/>
              <a:t>prepare an argument with AREI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Assertion—your point</a:t>
            </a:r>
          </a:p>
          <a:p>
            <a:r>
              <a:rPr lang="en-US" sz="3200" b="1" dirty="0"/>
              <a:t>Reason—because ___</a:t>
            </a:r>
          </a:p>
          <a:p>
            <a:r>
              <a:rPr lang="en-US" sz="3200" b="1" dirty="0"/>
              <a:t>Evidence—show proof</a:t>
            </a:r>
          </a:p>
          <a:p>
            <a:r>
              <a:rPr lang="en-US" sz="3200" b="1" dirty="0"/>
              <a:t>Importance—why this matters</a:t>
            </a:r>
          </a:p>
        </p:txBody>
      </p:sp>
    </p:spTree>
    <p:extLst>
      <p:ext uri="{BB962C8B-B14F-4D97-AF65-F5344CB8AC3E}">
        <p14:creationId xmlns:p14="http://schemas.microsoft.com/office/powerpoint/2010/main" val="17076109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4800" b="1" dirty="0"/>
              <a:t>One or two students:</a:t>
            </a:r>
            <a:br>
              <a:rPr lang="en-US" sz="4800" b="1" dirty="0"/>
            </a:br>
            <a:r>
              <a:rPr lang="en-US" sz="4800" b="1" dirty="0"/>
              <a:t>share out loud your argument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3634649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Debate involves respectful disagreement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6F92F7-2C48-40EC-8897-F63AEDCF3C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2175" y="2011679"/>
            <a:ext cx="11284300" cy="4419265"/>
          </a:xfrm>
        </p:spPr>
        <p:txBody>
          <a:bodyPr>
            <a:normAutofit/>
          </a:bodyPr>
          <a:lstStyle/>
          <a:p>
            <a:r>
              <a:rPr lang="en-US" sz="3200" b="1" dirty="0"/>
              <a:t>When a debater says steak is the best food . . . </a:t>
            </a:r>
            <a:br>
              <a:rPr lang="en-US" sz="3200" b="1" dirty="0"/>
            </a:br>
            <a:endParaRPr lang="en-US" sz="3200" b="1" dirty="0"/>
          </a:p>
          <a:p>
            <a:r>
              <a:rPr lang="en-US" sz="3200" b="1" dirty="0"/>
              <a:t>You can argue “steak is NOT that good tasting”</a:t>
            </a:r>
          </a:p>
          <a:p>
            <a:r>
              <a:rPr lang="en-US" sz="3200" b="1" dirty="0"/>
              <a:t>You can argue “steak means harming animals—that’s not the best”</a:t>
            </a:r>
          </a:p>
          <a:p>
            <a:r>
              <a:rPr lang="en-US" sz="3200" b="1" dirty="0"/>
              <a:t>You can argue “Sushi is more delicious”</a:t>
            </a:r>
          </a:p>
        </p:txBody>
      </p:sp>
    </p:spTree>
    <p:extLst>
      <p:ext uri="{BB962C8B-B14F-4D97-AF65-F5344CB8AC3E}">
        <p14:creationId xmlns:p14="http://schemas.microsoft.com/office/powerpoint/2010/main" val="26118299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Now . . . I disagree game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009292"/>
            <a:ext cx="9144000" cy="2638643"/>
          </a:xfrm>
        </p:spPr>
        <p:txBody>
          <a:bodyPr>
            <a:normAutofit fontScale="92500" lnSpcReduction="10000"/>
          </a:bodyPr>
          <a:lstStyle/>
          <a:p>
            <a:r>
              <a:rPr lang="en-US" sz="3600" b="1" dirty="0"/>
              <a:t>One person presents their argument</a:t>
            </a:r>
          </a:p>
          <a:p>
            <a:r>
              <a:rPr lang="en-US" sz="3600" b="1" dirty="0"/>
              <a:t>The next person I call then says “I disagree because ____________”</a:t>
            </a:r>
          </a:p>
          <a:p>
            <a:r>
              <a:rPr lang="en-US" sz="3600" b="1" dirty="0"/>
              <a:t>We’ll hear an argument and a response from each person.</a:t>
            </a:r>
          </a:p>
        </p:txBody>
      </p:sp>
    </p:spTree>
    <p:extLst>
      <p:ext uri="{BB962C8B-B14F-4D97-AF65-F5344CB8AC3E}">
        <p14:creationId xmlns:p14="http://schemas.microsoft.com/office/powerpoint/2010/main" val="19236965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Let’s do a mini-debate!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009292"/>
            <a:ext cx="9144000" cy="2638643"/>
          </a:xfrm>
        </p:spPr>
        <p:txBody>
          <a:bodyPr>
            <a:normAutofit/>
          </a:bodyPr>
          <a:lstStyle/>
          <a:p>
            <a:r>
              <a:rPr lang="en-US" sz="3600" b="1" dirty="0"/>
              <a:t>You know how to make an argument</a:t>
            </a:r>
          </a:p>
          <a:p>
            <a:r>
              <a:rPr lang="en-US" sz="3600" b="1" dirty="0"/>
              <a:t>You know how to disagree</a:t>
            </a:r>
          </a:p>
          <a:p>
            <a:r>
              <a:rPr lang="en-US" sz="3600" b="1" dirty="0"/>
              <a:t>So let’s put those skills into a debate!</a:t>
            </a:r>
          </a:p>
        </p:txBody>
      </p:sp>
    </p:spTree>
    <p:extLst>
      <p:ext uri="{BB962C8B-B14F-4D97-AF65-F5344CB8AC3E}">
        <p14:creationId xmlns:p14="http://schemas.microsoft.com/office/powerpoint/2010/main" val="12473603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Dogs or cats?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76F92F7-2C48-40EC-8897-F63AEDCF3C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2176" y="2011680"/>
            <a:ext cx="4984797" cy="599716"/>
          </a:xfrm>
        </p:spPr>
        <p:txBody>
          <a:bodyPr>
            <a:normAutofit/>
          </a:bodyPr>
          <a:lstStyle/>
          <a:p>
            <a:r>
              <a:rPr lang="en-US" sz="2800" b="1" dirty="0"/>
              <a:t>Some people love dogs</a:t>
            </a:r>
          </a:p>
          <a:p>
            <a:endParaRPr lang="en-US" sz="2800" b="1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1FD1618-178B-44A1-AFBE-C95F0399DB4A}"/>
              </a:ext>
            </a:extLst>
          </p:cNvPr>
          <p:cNvSpPr txBox="1"/>
          <p:nvPr/>
        </p:nvSpPr>
        <p:spPr>
          <a:xfrm>
            <a:off x="6919784" y="1944130"/>
            <a:ext cx="4489621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Some people love cats</a:t>
            </a:r>
          </a:p>
          <a:p>
            <a:endParaRPr lang="en-US" dirty="0"/>
          </a:p>
        </p:txBody>
      </p:sp>
      <p:pic>
        <p:nvPicPr>
          <p:cNvPr id="1026" name="Picture 2" descr="Image result for teenager with dog">
            <a:extLst>
              <a:ext uri="{FF2B5EF4-FFF2-40B4-BE49-F238E27FC236}">
                <a16:creationId xmlns:a16="http://schemas.microsoft.com/office/drawing/2014/main" id="{83112BDD-D4C8-4F26-94D1-4E058352937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9705" y="2744348"/>
            <a:ext cx="5792647" cy="38629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Image result for asian teen girl with a pet cat">
            <a:extLst>
              <a:ext uri="{FF2B5EF4-FFF2-40B4-BE49-F238E27FC236}">
                <a16:creationId xmlns:a16="http://schemas.microsoft.com/office/drawing/2014/main" id="{AA9FBD0E-4523-4E46-877F-B2DA1EDB760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26606" y="2744348"/>
            <a:ext cx="5275976" cy="35131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753947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Some people don’t like either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80F06316-FA28-4192-B724-80821F0DFB7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71493589-611A-42BC-ADCD-07FC9DD4E3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35907" y="2011680"/>
            <a:ext cx="6621863" cy="4304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234105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833" y="294224"/>
            <a:ext cx="11274251" cy="1508760"/>
          </a:xfrm>
        </p:spPr>
        <p:txBody>
          <a:bodyPr>
            <a:normAutofit/>
          </a:bodyPr>
          <a:lstStyle/>
          <a:p>
            <a:r>
              <a:rPr lang="en-US" b="1" dirty="0"/>
              <a:t>TOPIC: dogs are better than cats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7B7468C-A5A7-4B89-8743-7BFE0DE8226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8" y="2011680"/>
            <a:ext cx="10298927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One team is Proposition—and favors the topic.</a:t>
            </a:r>
          </a:p>
          <a:p>
            <a:r>
              <a:rPr lang="en-US" sz="3200" b="1" dirty="0"/>
              <a:t>The other team is Opposition—and is against the topic</a:t>
            </a:r>
          </a:p>
          <a:p>
            <a:r>
              <a:rPr lang="en-US" sz="3200" b="1" dirty="0"/>
              <a:t>We’ll create 2 teams (normally, you have 3 person teams in this kind of debate)</a:t>
            </a:r>
          </a:p>
          <a:p>
            <a:r>
              <a:rPr lang="en-US" sz="3200" b="1" dirty="0"/>
              <a:t>Pick now which side you will be on but . . . </a:t>
            </a:r>
          </a:p>
          <a:p>
            <a:r>
              <a:rPr lang="en-US" sz="3200" b="1" dirty="0"/>
              <a:t>sometimes, you don’t get your preferred choice.</a:t>
            </a: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24289770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833" y="294224"/>
            <a:ext cx="11274251" cy="1508760"/>
          </a:xfrm>
        </p:spPr>
        <p:txBody>
          <a:bodyPr>
            <a:normAutofit/>
          </a:bodyPr>
          <a:lstStyle/>
          <a:p>
            <a:r>
              <a:rPr lang="en-US" b="1" dirty="0"/>
              <a:t>TOPIC: dogs are better than cats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7B7468C-A5A7-4B89-8743-7BFE0DE8226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PROP prepare an argument (AREI) for the topic—and be ready to disagree with arguments the con might present.</a:t>
            </a:r>
          </a:p>
          <a:p>
            <a:r>
              <a:rPr lang="en-US" sz="3200" dirty="0"/>
              <a:t>OPP prepare an argument (AREI) against the topic—and be ready to disagree with arguments the pro might present.</a:t>
            </a:r>
          </a:p>
          <a:p>
            <a:r>
              <a:rPr lang="en-US" sz="3200" dirty="0"/>
              <a:t>You will present 1 minute speeches in a short debate with each other.</a:t>
            </a: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31136519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E723156-3162-431B-BB3C-E62E0897487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8" y="284176"/>
            <a:ext cx="10292395" cy="1508760"/>
          </a:xfrm>
        </p:spPr>
        <p:txBody>
          <a:bodyPr>
            <a:normAutofit/>
          </a:bodyPr>
          <a:lstStyle/>
          <a:p>
            <a:r>
              <a:rPr lang="en-US" sz="4400" b="1" dirty="0"/>
              <a:t>NOW: MINI-DEBATE ONE ON ONE</a:t>
            </a:r>
            <a:endParaRPr lang="en-US" sz="4400" dirty="0"/>
          </a:p>
        </p:txBody>
      </p:sp>
      <p:sp>
        <p:nvSpPr>
          <p:cNvPr id="4" name="Subtitle 2">
            <a:extLst>
              <a:ext uri="{FF2B5EF4-FFF2-40B4-BE49-F238E27FC236}">
                <a16:creationId xmlns:a16="http://schemas.microsoft.com/office/drawing/2014/main" id="{8F4284FB-9966-4DED-ACB9-C827A6D575E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3325" y="2011363"/>
            <a:ext cx="10010635" cy="4562461"/>
          </a:xfrm>
        </p:spPr>
        <p:txBody>
          <a:bodyPr>
            <a:normAutofit fontScale="77500" lnSpcReduction="20000"/>
          </a:bodyPr>
          <a:lstStyle/>
          <a:p>
            <a:r>
              <a:rPr lang="en-US" sz="3600" b="1" dirty="0"/>
              <a:t>1 minute Prop Speech </a:t>
            </a:r>
            <a:br>
              <a:rPr lang="en-US" sz="3600" b="1" dirty="0"/>
            </a:br>
            <a:r>
              <a:rPr lang="en-US" sz="3600" b="1" dirty="0"/>
              <a:t>   (present your argument using AREI)</a:t>
            </a:r>
          </a:p>
          <a:p>
            <a:r>
              <a:rPr lang="en-US" sz="3600" b="1" dirty="0"/>
              <a:t>1 minute </a:t>
            </a:r>
            <a:r>
              <a:rPr lang="en-US" sz="3600" b="1" dirty="0" err="1"/>
              <a:t>Opp</a:t>
            </a:r>
            <a:r>
              <a:rPr lang="en-US" sz="3600" b="1" dirty="0"/>
              <a:t> Speech </a:t>
            </a:r>
            <a:br>
              <a:rPr lang="en-US" sz="3600" b="1" dirty="0"/>
            </a:br>
            <a:r>
              <a:rPr lang="en-US" sz="3600" b="1" dirty="0"/>
              <a:t>   (present your argument using AREI AND</a:t>
            </a:r>
            <a:br>
              <a:rPr lang="en-US" sz="3600" b="1" dirty="0"/>
            </a:br>
            <a:r>
              <a:rPr lang="en-US" sz="3600" b="1" dirty="0"/>
              <a:t>     respond to the Prop Arguments)</a:t>
            </a:r>
          </a:p>
          <a:p>
            <a:r>
              <a:rPr lang="en-US" sz="3600" b="1" dirty="0"/>
              <a:t>1 minute Prop Speech</a:t>
            </a:r>
            <a:br>
              <a:rPr lang="en-US" sz="3600" b="1" dirty="0"/>
            </a:br>
            <a:r>
              <a:rPr lang="en-US" sz="3600" b="1" dirty="0"/>
              <a:t>    (respond to the </a:t>
            </a:r>
            <a:r>
              <a:rPr lang="en-US" sz="3600" b="1" dirty="0" err="1"/>
              <a:t>Opp</a:t>
            </a:r>
            <a:r>
              <a:rPr lang="en-US" sz="3600" b="1" dirty="0"/>
              <a:t> arguments and defend </a:t>
            </a:r>
            <a:br>
              <a:rPr lang="en-US" sz="3600" b="1" dirty="0"/>
            </a:br>
            <a:r>
              <a:rPr lang="en-US" sz="3600" b="1" dirty="0"/>
              <a:t>      your arguments)</a:t>
            </a:r>
          </a:p>
          <a:p>
            <a:r>
              <a:rPr lang="en-US" sz="3600" b="1" dirty="0"/>
              <a:t>1 minute Opp Speech</a:t>
            </a:r>
            <a:br>
              <a:rPr lang="en-US" sz="3600" b="1" dirty="0"/>
            </a:br>
            <a:r>
              <a:rPr lang="en-US" sz="3600" b="1" dirty="0"/>
              <a:t>    (defend your arguments and respond again to </a:t>
            </a:r>
            <a:br>
              <a:rPr lang="en-US" sz="3600" b="1" dirty="0"/>
            </a:br>
            <a:r>
              <a:rPr lang="en-US" sz="3600" b="1" dirty="0"/>
              <a:t>      the Prop arguments)</a:t>
            </a:r>
          </a:p>
          <a:p>
            <a:r>
              <a:rPr lang="en-US" sz="3600" b="1" dirty="0"/>
              <a:t>Continue until everyone has presented.</a:t>
            </a:r>
          </a:p>
        </p:txBody>
      </p:sp>
    </p:spTree>
    <p:extLst>
      <p:ext uri="{BB962C8B-B14F-4D97-AF65-F5344CB8AC3E}">
        <p14:creationId xmlns:p14="http://schemas.microsoft.com/office/powerpoint/2010/main" val="37103167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uiExpand="1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853684-FF8B-416D-80E4-943A82E17A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How did it go?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03C0DC-B8D3-45BE-BEB7-87D991F4D2D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4154405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7CB042-F1FD-4C82-86F3-2AC06E0B605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212008" cy="1508760"/>
          </a:xfrm>
        </p:spPr>
        <p:txBody>
          <a:bodyPr/>
          <a:lstStyle/>
          <a:p>
            <a:r>
              <a:rPr lang="en-US" b="1" dirty="0"/>
              <a:t>WHAT IS OUR FIRST debate TOPIC?</a:t>
            </a:r>
          </a:p>
        </p:txBody>
      </p:sp>
    </p:spTree>
    <p:extLst>
      <p:ext uri="{BB962C8B-B14F-4D97-AF65-F5344CB8AC3E}">
        <p14:creationId xmlns:p14="http://schemas.microsoft.com/office/powerpoint/2010/main" val="379795426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5136240-8B62-9B27-FA6F-D64277F528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0046" y="295836"/>
            <a:ext cx="10696835" cy="1856766"/>
          </a:xfrm>
        </p:spPr>
        <p:txBody>
          <a:bodyPr>
            <a:normAutofit fontScale="90000"/>
          </a:bodyPr>
          <a:lstStyle/>
          <a:p>
            <a:r>
              <a:rPr lang="en-US" dirty="0"/>
              <a:t>THE TOPIC IS</a:t>
            </a:r>
            <a:br>
              <a:rPr lang="en-US" dirty="0"/>
            </a:br>
            <a:r>
              <a:rPr lang="en-US" sz="4400" b="1" dirty="0"/>
              <a:t>Students should be allowed to bring cell phones to K-12 schools.</a:t>
            </a:r>
            <a:br>
              <a:rPr lang="en-US" sz="4400" b="1" dirty="0"/>
            </a:br>
            <a:endParaRPr lang="en-US" dirty="0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93776B85-FF16-5B1E-FEDC-3A564023CD5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543890" y="2286000"/>
            <a:ext cx="6608274" cy="4340967"/>
          </a:xfrm>
        </p:spPr>
      </p:pic>
    </p:spTree>
    <p:extLst>
      <p:ext uri="{BB962C8B-B14F-4D97-AF65-F5344CB8AC3E}">
        <p14:creationId xmlns:p14="http://schemas.microsoft.com/office/powerpoint/2010/main" val="7504781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81E6E3-EC15-5858-01DF-15D4769B69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SHARE 2 assertions/claims </a:t>
            </a:r>
            <a:r>
              <a:rPr lang="en-US" sz="4800" b="1" dirty="0"/>
              <a:t>for</a:t>
            </a:r>
            <a:r>
              <a:rPr lang="en-US" b="1" dirty="0"/>
              <a:t> the topic.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9669F94-1443-1763-29D8-BB293784F76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024738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81E6E3-EC15-5858-01DF-15D4769B69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SHARE 2 assertions/claims </a:t>
            </a:r>
            <a:r>
              <a:rPr lang="en-US" sz="4800" b="1" dirty="0"/>
              <a:t>AGAINST</a:t>
            </a:r>
            <a:r>
              <a:rPr lang="en-US" b="1" dirty="0"/>
              <a:t> the topic.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9669F94-1443-1763-29D8-BB293784F76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52760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2069" y="284176"/>
            <a:ext cx="11730445" cy="1508760"/>
          </a:xfrm>
        </p:spPr>
        <p:txBody>
          <a:bodyPr>
            <a:normAutofit/>
          </a:bodyPr>
          <a:lstStyle/>
          <a:p>
            <a:r>
              <a:rPr lang="en-US" sz="3800" b="1" dirty="0" err="1"/>
              <a:t>MakE</a:t>
            </a:r>
            <a:r>
              <a:rPr lang="en-US" sz="3800" b="1" dirty="0"/>
              <a:t> sure YOUR arguments are relevant</a:t>
            </a:r>
          </a:p>
        </p:txBody>
      </p:sp>
    </p:spTree>
    <p:extLst>
      <p:ext uri="{BB962C8B-B14F-4D97-AF65-F5344CB8AC3E}">
        <p14:creationId xmlns:p14="http://schemas.microsoft.com/office/powerpoint/2010/main" val="193955180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84176"/>
            <a:ext cx="11599817" cy="1508760"/>
          </a:xfrm>
        </p:spPr>
        <p:txBody>
          <a:bodyPr/>
          <a:lstStyle/>
          <a:p>
            <a:r>
              <a:rPr lang="en-US" b="1" dirty="0"/>
              <a:t>Arguments must be about cell phones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B414E6-772B-9640-A1B2-F7FC7D510C9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5144590" cy="4351338"/>
          </a:xfrm>
        </p:spPr>
        <p:txBody>
          <a:bodyPr>
            <a:normAutofit/>
          </a:bodyPr>
          <a:lstStyle/>
          <a:p>
            <a:r>
              <a:rPr lang="en-US" sz="3200" b="1" dirty="0"/>
              <a:t>You know cell phones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4F94B04-D096-5FC9-AD23-580FF32545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1897" y="2508024"/>
            <a:ext cx="5269025" cy="406580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29FAAED9-4F0C-17D0-C117-C319FE821B4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9276" b="7567"/>
          <a:stretch/>
        </p:blipFill>
        <p:spPr>
          <a:xfrm>
            <a:off x="5860869" y="2896698"/>
            <a:ext cx="6463151" cy="3478696"/>
          </a:xfrm>
          <a:prstGeom prst="rect">
            <a:avLst/>
          </a:prstGeom>
        </p:spPr>
      </p:pic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38596923-709D-4612-80AB-8340E84C69D3}"/>
              </a:ext>
            </a:extLst>
          </p:cNvPr>
          <p:cNvSpPr txBox="1">
            <a:spLocks/>
          </p:cNvSpPr>
          <p:nvPr/>
        </p:nvSpPr>
        <p:spPr>
          <a:xfrm>
            <a:off x="6034945" y="1863406"/>
            <a:ext cx="5845158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200" b="1" dirty="0"/>
              <a:t>and that does not include tablets or computers</a:t>
            </a:r>
          </a:p>
        </p:txBody>
      </p:sp>
    </p:spTree>
    <p:extLst>
      <p:ext uri="{BB962C8B-B14F-4D97-AF65-F5344CB8AC3E}">
        <p14:creationId xmlns:p14="http://schemas.microsoft.com/office/powerpoint/2010/main" val="24192677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503" y="284176"/>
            <a:ext cx="11795760" cy="1508760"/>
          </a:xfrm>
        </p:spPr>
        <p:txBody>
          <a:bodyPr/>
          <a:lstStyle/>
          <a:p>
            <a:r>
              <a:rPr lang="en-US" b="1" dirty="0"/>
              <a:t>Arguments must be about k-12 schools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B414E6-772B-9640-A1B2-F7FC7D510C9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4503" y="2069455"/>
            <a:ext cx="10970623" cy="1348649"/>
          </a:xfrm>
        </p:spPr>
        <p:txBody>
          <a:bodyPr>
            <a:normAutofit/>
          </a:bodyPr>
          <a:lstStyle/>
          <a:p>
            <a:r>
              <a:rPr lang="en-US" sz="3600" b="1" dirty="0"/>
              <a:t>Obviously, not Colleges.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63A1DEA-C8C7-F498-5508-F0CAE9AE729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5880"/>
          <a:stretch/>
        </p:blipFill>
        <p:spPr>
          <a:xfrm>
            <a:off x="6190126" y="2980315"/>
            <a:ext cx="5782228" cy="3787468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7BA9D1EB-FEDD-3E98-149D-0E1CAC4CBCC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6677" y="2928869"/>
            <a:ext cx="5799323" cy="3947502"/>
          </a:xfrm>
          <a:prstGeom prst="rect">
            <a:avLst/>
          </a:prstGeom>
        </p:spPr>
      </p:pic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EB57A66C-BDE0-44E3-5AB5-6E8EC0AE9B90}"/>
              </a:ext>
            </a:extLst>
          </p:cNvPr>
          <p:cNvSpPr txBox="1">
            <a:spLocks/>
          </p:cNvSpPr>
          <p:nvPr/>
        </p:nvSpPr>
        <p:spPr>
          <a:xfrm>
            <a:off x="6013007" y="1876284"/>
            <a:ext cx="5959347" cy="1348649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600" b="1" dirty="0"/>
              <a:t>Focus on Elementary, Middle, and High Schools.</a:t>
            </a:r>
          </a:p>
        </p:txBody>
      </p:sp>
      <p:sp>
        <p:nvSpPr>
          <p:cNvPr id="13" name="Multiplication Sign 12">
            <a:extLst>
              <a:ext uri="{FF2B5EF4-FFF2-40B4-BE49-F238E27FC236}">
                <a16:creationId xmlns:a16="http://schemas.microsoft.com/office/drawing/2014/main" id="{558104B7-CCB1-22AD-4095-2B0EC786B9C1}"/>
              </a:ext>
            </a:extLst>
          </p:cNvPr>
          <p:cNvSpPr/>
          <p:nvPr/>
        </p:nvSpPr>
        <p:spPr>
          <a:xfrm>
            <a:off x="1777628" y="4633527"/>
            <a:ext cx="4365435" cy="2622256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98493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55FD6-2115-7F4E-72D1-56A000C27B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One more thing on the Topic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6B414E6-772B-9640-A1B2-F7FC7D510C9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2073" y="1930128"/>
            <a:ext cx="10803835" cy="4351338"/>
          </a:xfrm>
        </p:spPr>
        <p:txBody>
          <a:bodyPr>
            <a:normAutofit/>
          </a:bodyPr>
          <a:lstStyle/>
          <a:p>
            <a:r>
              <a:rPr lang="en-US" sz="3200" b="1" dirty="0"/>
              <a:t>Cell Phones should be allowed in schools – the topic does not cover usage OUTSIDE of school.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811C992-7FC2-2C8C-1176-910B97D4598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98987" y="3134213"/>
            <a:ext cx="9088012" cy="35571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22431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A7C36E-62BC-9EA3-9EC2-E616767492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/>
              <a:t>What are school policies on cell phone use?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94E3087-CF96-6FF2-0739-DD7052EC49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n-US" sz="2800" b="1" dirty="0"/>
          </a:p>
          <a:p>
            <a:r>
              <a:rPr lang="en-US" sz="2800" b="1" dirty="0"/>
              <a:t>From the Washington Post . . .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A8C9FC8-AFFA-2E5B-367F-D5DB3E2CDF3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02919" y="3206144"/>
            <a:ext cx="10729394" cy="2468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85928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Now—let’s get prepared to debate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2808" y="2011680"/>
            <a:ext cx="11178745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I need to assign half of you to the Prop Side</a:t>
            </a:r>
          </a:p>
          <a:p>
            <a:r>
              <a:rPr lang="en-US" sz="3200" b="1" dirty="0"/>
              <a:t>And half of you to the Opp Side</a:t>
            </a:r>
          </a:p>
          <a:p>
            <a:endParaRPr lang="en-US" sz="3200" b="1" dirty="0"/>
          </a:p>
          <a:p>
            <a:r>
              <a:rPr lang="en-US" sz="3200" b="1" dirty="0"/>
              <a:t>Here are the names of the people on the 2 sides.</a:t>
            </a:r>
          </a:p>
          <a:p>
            <a:endParaRPr lang="en-US" sz="3200" b="1" dirty="0"/>
          </a:p>
          <a:p>
            <a:r>
              <a:rPr lang="en-US" sz="3200" b="1" dirty="0"/>
              <a:t>Get prepared for your side with a case.</a:t>
            </a:r>
          </a:p>
          <a:p>
            <a:r>
              <a:rPr lang="en-US" sz="3200" b="1" dirty="0"/>
              <a:t>To do that . . . </a:t>
            </a:r>
          </a:p>
        </p:txBody>
      </p:sp>
    </p:spTree>
    <p:extLst>
      <p:ext uri="{BB962C8B-B14F-4D97-AF65-F5344CB8AC3E}">
        <p14:creationId xmlns:p14="http://schemas.microsoft.com/office/powerpoint/2010/main" val="385676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737743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GET YOUR LAPTOP OR TABLET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9426DEA-875C-AFFB-B5AE-6B66FE9CF7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64052" y="2018774"/>
            <a:ext cx="7537891" cy="47183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19610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go to your web browser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endParaRPr lang="en-US" sz="3200" b="1" dirty="0"/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1530241461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OPEN THE </a:t>
            </a:r>
            <a:r>
              <a:rPr lang="en-US" sz="4800" b="1"/>
              <a:t>CLIMB MIDDLE SCHOOL </a:t>
            </a:r>
            <a:r>
              <a:rPr lang="en-US" sz="4800" b="1" dirty="0"/>
              <a:t>STUDENT PREP PAGE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2808" y="2011680"/>
            <a:ext cx="11178745" cy="4678422"/>
          </a:xfrm>
        </p:spPr>
        <p:txBody>
          <a:bodyPr>
            <a:normAutofit/>
          </a:bodyPr>
          <a:lstStyle/>
          <a:p>
            <a:endParaRPr lang="en-US" sz="3200" b="1" dirty="0"/>
          </a:p>
          <a:p>
            <a:r>
              <a:rPr lang="en-US" sz="3200" b="1" dirty="0"/>
              <a:t>Climb STUDENT PREP PAGE</a:t>
            </a:r>
            <a:br>
              <a:rPr lang="en-US" sz="3200" b="1" dirty="0"/>
            </a:br>
            <a:r>
              <a:rPr lang="en-US" b="1" dirty="0"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https://www.nwforensics.org/climb-program/middle-school/0-student-page.htm</a:t>
            </a:r>
            <a:r>
              <a:rPr lang="en-US" b="1" dirty="0"/>
              <a:t> </a:t>
            </a:r>
          </a:p>
          <a:p>
            <a:endParaRPr lang="en-US" sz="3200" b="1" dirty="0"/>
          </a:p>
          <a:p>
            <a:r>
              <a:rPr lang="en-US" sz="3200" b="1" dirty="0"/>
              <a:t>You can Google/Bing for “Climb Middle School Student Prep” (make sure it shows the current session </a:t>
            </a:r>
            <a:r>
              <a:rPr lang="en-US" sz="3200" b="1" dirty="0" err="1"/>
              <a:t>eg</a:t>
            </a:r>
            <a:r>
              <a:rPr lang="en-US" sz="3200" b="1" dirty="0"/>
              <a:t> Summer 2025 at the top of the page)</a:t>
            </a:r>
          </a:p>
        </p:txBody>
      </p:sp>
    </p:spTree>
    <p:extLst>
      <p:ext uri="{BB962C8B-B14F-4D97-AF65-F5344CB8AC3E}">
        <p14:creationId xmlns:p14="http://schemas.microsoft.com/office/powerpoint/2010/main" val="15154489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MAKE SURE YOU HAVE THE PREP PAGE BOOKMARKED/FAVORITED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You will use that page each week to prepare before class</a:t>
            </a:r>
          </a:p>
          <a:p>
            <a:r>
              <a:rPr lang="en-US" sz="3200" b="1" dirty="0"/>
              <a:t>You should spend 30 to 45 minutes preparing BEFORE each class</a:t>
            </a:r>
          </a:p>
          <a:p>
            <a:endParaRPr lang="en-US" sz="3200" b="1" dirty="0"/>
          </a:p>
          <a:p>
            <a:r>
              <a:rPr lang="en-US" sz="3200" b="1" dirty="0"/>
              <a:t>Show your Instructor the page and that you have bookmarked/favorited it.</a:t>
            </a:r>
          </a:p>
        </p:txBody>
      </p:sp>
    </p:spTree>
    <p:extLst>
      <p:ext uri="{BB962C8B-B14F-4D97-AF65-F5344CB8AC3E}">
        <p14:creationId xmlns:p14="http://schemas.microsoft.com/office/powerpoint/2010/main" val="30690024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Now—click the research FOR CASES AND RESPONSES LINK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06D7D6A-CC81-1A6B-D692-9AD5A9887ED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9698" y="2419394"/>
            <a:ext cx="10172859" cy="1917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45449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endParaRPr lang="en-US" sz="4800" b="1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F87D35D-4F25-93FF-1FAF-37870F601C3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76882"/>
          <a:stretch/>
        </p:blipFill>
        <p:spPr>
          <a:xfrm>
            <a:off x="1675865" y="613215"/>
            <a:ext cx="9568163" cy="1629211"/>
          </a:xfrm>
          <a:prstGeom prst="rect">
            <a:avLst/>
          </a:prstGeom>
        </p:spPr>
      </p:pic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FBB1568-8B46-33DA-828F-5FBA6979459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69DD8C0-6ED9-46B9-0434-93464AF99A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02919" y="2461170"/>
            <a:ext cx="10168508" cy="36686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70794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What arguments did you get?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One Prop Person: Tell me one argument you got.</a:t>
            </a:r>
          </a:p>
          <a:p>
            <a:r>
              <a:rPr lang="en-US" sz="3200" b="1" dirty="0"/>
              <a:t>One Opp Person: Tell me one argument you got.</a:t>
            </a:r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9682402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DID YOU NOTICE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we searched for AREI but . . . </a:t>
            </a:r>
          </a:p>
          <a:p>
            <a:r>
              <a:rPr lang="en-US" sz="3200" b="1" dirty="0"/>
              <a:t>Assertion is called Claim when you AI it</a:t>
            </a:r>
          </a:p>
          <a:p>
            <a:r>
              <a:rPr lang="en-US" sz="3200" b="1" dirty="0"/>
              <a:t>We added Analysis to give more depth to the argument.</a:t>
            </a:r>
          </a:p>
        </p:txBody>
      </p:sp>
    </p:spTree>
    <p:extLst>
      <p:ext uri="{BB962C8B-B14F-4D97-AF65-F5344CB8AC3E}">
        <p14:creationId xmlns:p14="http://schemas.microsoft.com/office/powerpoint/2010/main" val="28719173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086" y="284176"/>
            <a:ext cx="11178745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Ai doublechecks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/>
          </a:bodyPr>
          <a:lstStyle/>
          <a:p>
            <a:r>
              <a:rPr lang="en-US" sz="3200" b="1" dirty="0"/>
              <a:t>As of Summer 2025, ChatGPT and Gemini make pretty good arguments</a:t>
            </a:r>
          </a:p>
          <a:p>
            <a:r>
              <a:rPr lang="en-US" sz="3200" b="1" dirty="0"/>
              <a:t>BUT they make mistakes</a:t>
            </a:r>
          </a:p>
          <a:p>
            <a:r>
              <a:rPr lang="en-US" sz="3200" b="1" dirty="0"/>
              <a:t>--Citations are sometimes wrong, even made up</a:t>
            </a:r>
          </a:p>
          <a:p>
            <a:r>
              <a:rPr lang="en-US" sz="3200" b="1" dirty="0"/>
              <a:t>--AI can mix-up Facts and statistics</a:t>
            </a:r>
          </a:p>
          <a:p>
            <a:r>
              <a:rPr lang="en-US" sz="3200" b="1" dirty="0"/>
              <a:t>--Very specific details/facts can be very wrong</a:t>
            </a:r>
          </a:p>
          <a:p>
            <a:endParaRPr lang="en-US" sz="3200" b="1" dirty="0"/>
          </a:p>
          <a:p>
            <a:r>
              <a:rPr lang="en-US" sz="3200" b="1" dirty="0"/>
              <a:t>Doublecheck such things.</a:t>
            </a:r>
          </a:p>
        </p:txBody>
      </p:sp>
    </p:spTree>
    <p:extLst>
      <p:ext uri="{BB962C8B-B14F-4D97-AF65-F5344CB8AC3E}">
        <p14:creationId xmlns:p14="http://schemas.microsoft.com/office/powerpoint/2010/main" val="27298272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B0241-DAC1-4359-B3B8-39C92C2F00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8545" y="284176"/>
            <a:ext cx="11859491" cy="1508760"/>
          </a:xfrm>
        </p:spPr>
        <p:txBody>
          <a:bodyPr>
            <a:normAutofit/>
          </a:bodyPr>
          <a:lstStyle/>
          <a:p>
            <a:pPr algn="ctr"/>
            <a:r>
              <a:rPr lang="en-US" sz="4800" b="1" dirty="0"/>
              <a:t>What you do with your argument ideas &amp; ai research!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08A52A-D39E-415C-862F-4F6018ED1B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10508634" cy="4678422"/>
          </a:xfrm>
        </p:spPr>
        <p:txBody>
          <a:bodyPr>
            <a:normAutofit fontScale="92500" lnSpcReduction="10000"/>
          </a:bodyPr>
          <a:lstStyle/>
          <a:p>
            <a:r>
              <a:rPr lang="en-US" sz="3200" b="1" dirty="0">
                <a:highlight>
                  <a:srgbClr val="000080"/>
                </a:highlight>
              </a:rPr>
              <a:t>You keep it (print it for tournaments)</a:t>
            </a:r>
          </a:p>
          <a:p>
            <a:endParaRPr lang="en-US" sz="3200" b="1" dirty="0"/>
          </a:p>
          <a:p>
            <a:r>
              <a:rPr lang="en-US" sz="3200" b="1" dirty="0"/>
              <a:t>And for actual debates . . . </a:t>
            </a:r>
          </a:p>
          <a:p>
            <a:endParaRPr lang="en-US" sz="3200" b="1" dirty="0"/>
          </a:p>
          <a:p>
            <a:r>
              <a:rPr lang="en-US" sz="3200" b="1" dirty="0"/>
              <a:t>You write your AI and argument ideas on a sheet of paper debaters use for taking notes in a debate</a:t>
            </a:r>
          </a:p>
          <a:p>
            <a:r>
              <a:rPr lang="en-US" sz="3200" b="1" dirty="0"/>
              <a:t>You do that for your own speeches and for listening to other debaters</a:t>
            </a:r>
          </a:p>
          <a:p>
            <a:r>
              <a:rPr lang="en-US" sz="3200" b="1" dirty="0"/>
              <a:t>Let’s go through how that works . . . </a:t>
            </a:r>
          </a:p>
        </p:txBody>
      </p:sp>
    </p:spTree>
    <p:extLst>
      <p:ext uri="{BB962C8B-B14F-4D97-AF65-F5344CB8AC3E}">
        <p14:creationId xmlns:p14="http://schemas.microsoft.com/office/powerpoint/2010/main" val="6962120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 fontScale="90000"/>
          </a:bodyPr>
          <a:lstStyle/>
          <a:p>
            <a:r>
              <a:rPr lang="en-US" b="1" dirty="0"/>
              <a:t>WHEN A DEBATER PRESENTS AN ARGUMENT, </a:t>
            </a:r>
            <a:br>
              <a:rPr lang="en-US" b="1" dirty="0"/>
            </a:br>
            <a:br>
              <a:rPr lang="en-US" sz="1100" b="1" dirty="0"/>
            </a:br>
            <a:r>
              <a:rPr lang="en-US" b="1" dirty="0"/>
              <a:t>YOU Take notes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565928"/>
            <a:ext cx="10834098" cy="3348938"/>
          </a:xfrm>
        </p:spPr>
        <p:txBody>
          <a:bodyPr>
            <a:normAutofit fontScale="55000" lnSpcReduction="20000"/>
          </a:bodyPr>
          <a:lstStyle/>
          <a:p>
            <a:r>
              <a:rPr lang="en-US" sz="3600" b="1" dirty="0"/>
              <a:t>TAKING NOTES IN DEBATE IS CALLED. . .</a:t>
            </a:r>
          </a:p>
          <a:p>
            <a:r>
              <a:rPr lang="en-US" sz="4800" b="1" dirty="0">
                <a:solidFill>
                  <a:srgbClr val="0070C0"/>
                </a:solidFill>
                <a:highlight>
                  <a:srgbClr val="FFFF00"/>
                </a:highlight>
              </a:rPr>
              <a:t>FLOWING</a:t>
            </a:r>
          </a:p>
          <a:p>
            <a:endParaRPr lang="en-US" sz="3600" b="1" dirty="0"/>
          </a:p>
          <a:p>
            <a:r>
              <a:rPr lang="en-US" sz="3600" b="1" dirty="0"/>
              <a:t>RIGHT NOW, I WANT YOU TO FLOW MY ARGUMENT . . .</a:t>
            </a:r>
          </a:p>
          <a:p>
            <a:r>
              <a:rPr lang="en-US" sz="3600" b="1" dirty="0"/>
              <a:t>When I say stop, you have to stop—drop your pen!</a:t>
            </a:r>
            <a:r>
              <a:rPr lang="en-US" sz="3200" b="1" dirty="0"/>
              <a:t> </a:t>
            </a:r>
          </a:p>
          <a:p>
            <a:endParaRPr lang="en-US" sz="3200" b="1" dirty="0"/>
          </a:p>
          <a:p>
            <a:r>
              <a:rPr lang="en-US" sz="3200" b="1" dirty="0"/>
              <a:t>Instructor present argument at normal speaking rate then say “Stop. Hold up your hands in the air!”</a:t>
            </a:r>
          </a:p>
          <a:p>
            <a:r>
              <a:rPr lang="en-US" sz="2800" b="1" dirty="0"/>
              <a:t>What did you write down? </a:t>
            </a:r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42698319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It is impossible to take REGULAR notes as fast as a person speaks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42950" y="2565928"/>
            <a:ext cx="11294067" cy="3348938"/>
          </a:xfrm>
        </p:spPr>
        <p:txBody>
          <a:bodyPr>
            <a:normAutofit/>
          </a:bodyPr>
          <a:lstStyle/>
          <a:p>
            <a:r>
              <a:rPr lang="en-US" sz="3600" b="1" dirty="0"/>
              <a:t>But if you Flow the correct way, you can do it.</a:t>
            </a:r>
            <a:endParaRPr lang="en-US" sz="2800" b="1" dirty="0"/>
          </a:p>
          <a:p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7045165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SO LET’S flow better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112821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Flow the assertion</a:t>
            </a:r>
          </a:p>
          <a:p>
            <a:r>
              <a:rPr lang="en-US" sz="3200" b="1" dirty="0"/>
              <a:t>Flow the reason/evidence supporting the assertion.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EAC5CDC-AC22-4264-BA1C-FE16309AA8F3}"/>
              </a:ext>
            </a:extLst>
          </p:cNvPr>
          <p:cNvSpPr txBox="1"/>
          <p:nvPr/>
        </p:nvSpPr>
        <p:spPr>
          <a:xfrm>
            <a:off x="6578009" y="2013098"/>
            <a:ext cx="4905154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 on a Zoos topic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Zoos save animals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Zoos protect hurt injured animals and allow animal to engage in breeding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14030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ABBREVIATE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034848" cy="4206240"/>
          </a:xfrm>
        </p:spPr>
        <p:txBody>
          <a:bodyPr>
            <a:normAutofit/>
          </a:bodyPr>
          <a:lstStyle/>
          <a:p>
            <a:r>
              <a:rPr lang="en-US" sz="3200" b="1" dirty="0" err="1"/>
              <a:t>Shrtn</a:t>
            </a:r>
            <a:r>
              <a:rPr lang="en-US" sz="3200" b="1" dirty="0"/>
              <a:t> </a:t>
            </a:r>
            <a:r>
              <a:rPr lang="en-US" sz="3200" b="1" dirty="0" err="1"/>
              <a:t>wrds</a:t>
            </a:r>
            <a:r>
              <a:rPr lang="en-US" sz="3200" b="1" dirty="0"/>
              <a:t> w/o </a:t>
            </a:r>
            <a:r>
              <a:rPr lang="en-US" sz="3200" b="1" dirty="0" err="1"/>
              <a:t>vwls</a:t>
            </a:r>
            <a:endParaRPr lang="en-US" sz="3200" b="1" dirty="0"/>
          </a:p>
          <a:p>
            <a:r>
              <a:rPr lang="en-US" sz="3200" b="1" dirty="0" err="1"/>
              <a:t>Endgrd</a:t>
            </a:r>
            <a:r>
              <a:rPr lang="en-US" sz="3200" b="1" dirty="0"/>
              <a:t> </a:t>
            </a:r>
            <a:r>
              <a:rPr lang="en-US" sz="3200" b="1" dirty="0" err="1"/>
              <a:t>Spcs</a:t>
            </a:r>
            <a:endParaRPr lang="en-US" sz="3200" b="1" dirty="0"/>
          </a:p>
          <a:p>
            <a:r>
              <a:rPr lang="en-US" sz="3200" b="1" dirty="0"/>
              <a:t>Or just the first letters of longer words</a:t>
            </a:r>
          </a:p>
          <a:p>
            <a:r>
              <a:rPr lang="en-US" sz="3200" b="1" dirty="0"/>
              <a:t>Treat    Dang   Qual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FF00236-4E2D-4542-95A7-449BBD39BB49}"/>
              </a:ext>
            </a:extLst>
          </p:cNvPr>
          <p:cNvSpPr txBox="1"/>
          <p:nvPr/>
        </p:nvSpPr>
        <p:spPr>
          <a:xfrm>
            <a:off x="6578009" y="2011680"/>
            <a:ext cx="4905154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Zs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sv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anmls</a:t>
            </a:r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Nat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Geog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2020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Prtct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hrt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anmls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allw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brding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053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Shorthand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4091" y="2011680"/>
            <a:ext cx="11655705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Endangered Species = ES</a:t>
            </a:r>
          </a:p>
          <a:p>
            <a:r>
              <a:rPr lang="en-US" sz="3200" b="1" dirty="0"/>
              <a:t>Zoos = Z</a:t>
            </a:r>
          </a:p>
          <a:p>
            <a:r>
              <a:rPr lang="en-US" sz="3200" b="1" dirty="0"/>
              <a:t>Increases =  </a:t>
            </a:r>
          </a:p>
          <a:p>
            <a:r>
              <a:rPr lang="en-US" sz="3200" b="1" dirty="0"/>
              <a:t>Solves = S</a:t>
            </a:r>
          </a:p>
          <a:p>
            <a:endParaRPr lang="en-US" sz="3200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31E382F-57E5-4E4F-8B5F-5DC456475C82}"/>
              </a:ext>
            </a:extLst>
          </p:cNvPr>
          <p:cNvSpPr txBox="1"/>
          <p:nvPr/>
        </p:nvSpPr>
        <p:spPr>
          <a:xfrm>
            <a:off x="6578009" y="2013098"/>
            <a:ext cx="4905154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sv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A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Prtct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hrt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A,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allw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brding</a:t>
            </a:r>
            <a:endParaRPr lang="en-US" sz="2800" dirty="0"/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NOTICE: How much less you have to write!</a:t>
            </a:r>
          </a:p>
          <a:p>
            <a:endParaRPr lang="en-US" dirty="0"/>
          </a:p>
        </p:txBody>
      </p:sp>
      <p:sp>
        <p:nvSpPr>
          <p:cNvPr id="4" name="Arrow: Up 3">
            <a:extLst>
              <a:ext uri="{FF2B5EF4-FFF2-40B4-BE49-F238E27FC236}">
                <a16:creationId xmlns:a16="http://schemas.microsoft.com/office/drawing/2014/main" id="{4DE7A1B9-9D18-83E9-BFF3-E28158A73FED}"/>
              </a:ext>
            </a:extLst>
          </p:cNvPr>
          <p:cNvSpPr/>
          <p:nvPr/>
        </p:nvSpPr>
        <p:spPr>
          <a:xfrm>
            <a:off x="3096472" y="3270516"/>
            <a:ext cx="294542" cy="430823"/>
          </a:xfrm>
          <a:prstGeom prst="upArrow">
            <a:avLst/>
          </a:prstGeom>
          <a:solidFill>
            <a:schemeClr val="tx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85078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4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EXAMPLE FLOWED ARGUMENT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7" y="2011680"/>
            <a:ext cx="8368311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Z </a:t>
            </a:r>
            <a:r>
              <a:rPr lang="en-US" sz="3200" b="1" dirty="0" err="1"/>
              <a:t>hrt</a:t>
            </a:r>
            <a:r>
              <a:rPr lang="en-US" sz="3200" b="1" dirty="0"/>
              <a:t> </a:t>
            </a:r>
            <a:r>
              <a:rPr lang="en-US" sz="3200" b="1" dirty="0" err="1"/>
              <a:t>anmls</a:t>
            </a:r>
            <a:endParaRPr lang="en-US" sz="3200" b="1" dirty="0"/>
          </a:p>
          <a:p>
            <a:r>
              <a:rPr lang="en-US" sz="3200" b="1" dirty="0"/>
              <a:t>Z </a:t>
            </a:r>
            <a:r>
              <a:rPr lang="en-US" sz="3200" b="1" dirty="0" err="1"/>
              <a:t>gv</a:t>
            </a:r>
            <a:r>
              <a:rPr lang="en-US" sz="3200" b="1" dirty="0"/>
              <a:t> bad diet</a:t>
            </a:r>
          </a:p>
          <a:p>
            <a:r>
              <a:rPr lang="en-US" sz="3200" b="1" dirty="0"/>
              <a:t>Z too </a:t>
            </a:r>
            <a:r>
              <a:rPr lang="en-US" sz="3200" b="1" dirty="0" err="1"/>
              <a:t>smll</a:t>
            </a:r>
            <a:r>
              <a:rPr lang="en-US" sz="3200" b="1" dirty="0"/>
              <a:t> </a:t>
            </a:r>
            <a:r>
              <a:rPr lang="en-US" sz="3200" b="1" dirty="0" err="1"/>
              <a:t>spc</a:t>
            </a:r>
            <a:endParaRPr lang="en-US" sz="3200" b="1" dirty="0"/>
          </a:p>
          <a:p>
            <a:endParaRPr lang="en-US" sz="3200" dirty="0"/>
          </a:p>
          <a:p>
            <a:r>
              <a:rPr lang="en-US" sz="4000" b="1" dirty="0"/>
              <a:t>TRY FLOWING AGAIN—Here is another argument.</a:t>
            </a:r>
          </a:p>
        </p:txBody>
      </p:sp>
    </p:spTree>
    <p:extLst>
      <p:ext uri="{BB962C8B-B14F-4D97-AF65-F5344CB8AC3E}">
        <p14:creationId xmlns:p14="http://schemas.microsoft.com/office/powerpoint/2010/main" val="13436527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Now—let’s do it real!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8" y="2011680"/>
            <a:ext cx="6911162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Someone present their SHOULD ALLOW PHONES argument</a:t>
            </a:r>
          </a:p>
          <a:p>
            <a:r>
              <a:rPr lang="en-US" sz="3200" b="1" dirty="0"/>
              <a:t>Everyone: Flow it!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40580465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589861-68BC-47E4-9997-447E447BF0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Now, it gets tougher!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F2D29A-9C90-4E34-B2FF-718E90F8039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8382153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3265" y="2059806"/>
            <a:ext cx="6721751" cy="4206240"/>
          </a:xfrm>
        </p:spPr>
        <p:txBody>
          <a:bodyPr>
            <a:normAutofit/>
          </a:bodyPr>
          <a:lstStyle/>
          <a:p>
            <a:r>
              <a:rPr lang="en-US" sz="3200" dirty="0"/>
              <a:t>Create two columns</a:t>
            </a:r>
          </a:p>
          <a:p>
            <a:r>
              <a:rPr lang="en-US" sz="3200" dirty="0"/>
              <a:t>I will present an argument</a:t>
            </a:r>
          </a:p>
          <a:p>
            <a:r>
              <a:rPr lang="en-US" sz="3200" dirty="0"/>
              <a:t>You write responses</a:t>
            </a:r>
          </a:p>
          <a:p>
            <a:r>
              <a:rPr lang="en-US" sz="3200" dirty="0"/>
              <a:t>TRY IT . . . </a:t>
            </a:r>
          </a:p>
          <a:p>
            <a:r>
              <a:rPr lang="en-US" sz="3200" dirty="0"/>
              <a:t>How many responses did you get?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A7B7AF1-8EBC-4155-977B-91C0CBC23D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47612" y="1917602"/>
            <a:ext cx="4339169" cy="4816289"/>
          </a:xfrm>
          <a:prstGeom prst="rect">
            <a:avLst/>
          </a:prstGeom>
        </p:spPr>
      </p:pic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3D661620-1E61-4E47-BB0D-0AA6E01428C1}"/>
              </a:ext>
            </a:extLst>
          </p:cNvPr>
          <p:cNvCxnSpPr/>
          <p:nvPr/>
        </p:nvCxnSpPr>
        <p:spPr>
          <a:xfrm>
            <a:off x="9195798" y="3140309"/>
            <a:ext cx="642796" cy="0"/>
          </a:xfrm>
          <a:prstGeom prst="straightConnector1">
            <a:avLst/>
          </a:prstGeom>
          <a:ln w="73025">
            <a:tailEnd type="triangle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B8A4C58C-B99B-4F26-8E2C-A1E5EBB173E8}"/>
              </a:ext>
            </a:extLst>
          </p:cNvPr>
          <p:cNvSpPr txBox="1"/>
          <p:nvPr/>
        </p:nvSpPr>
        <p:spPr>
          <a:xfrm>
            <a:off x="7347612" y="2913708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Argument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8F3EE59-7271-4AEF-A64A-E8D11ED40A4B}"/>
              </a:ext>
            </a:extLst>
          </p:cNvPr>
          <p:cNvSpPr txBox="1"/>
          <p:nvPr/>
        </p:nvSpPr>
        <p:spPr>
          <a:xfrm>
            <a:off x="9838595" y="2909477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Responses</a:t>
            </a:r>
          </a:p>
        </p:txBody>
      </p:sp>
    </p:spTree>
    <p:extLst>
      <p:ext uri="{BB962C8B-B14F-4D97-AF65-F5344CB8AC3E}">
        <p14:creationId xmlns:p14="http://schemas.microsoft.com/office/powerpoint/2010/main" val="3607734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4766" y="284176"/>
            <a:ext cx="10412233" cy="1508760"/>
          </a:xfrm>
        </p:spPr>
        <p:txBody>
          <a:bodyPr/>
          <a:lstStyle/>
          <a:p>
            <a:r>
              <a:rPr lang="en-US" b="1" dirty="0"/>
              <a:t>BETTER 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3620" y="2011680"/>
            <a:ext cx="6897548" cy="4206240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Flow just the assertion</a:t>
            </a:r>
          </a:p>
          <a:p>
            <a:r>
              <a:rPr lang="en-US" sz="3200" b="1" dirty="0"/>
              <a:t>Then spend 90% of your time writing your responses</a:t>
            </a:r>
          </a:p>
          <a:p>
            <a:r>
              <a:rPr lang="en-US" sz="3200" b="1" dirty="0"/>
              <a:t>TRY IT AGAIN.</a:t>
            </a:r>
          </a:p>
          <a:p>
            <a:r>
              <a:rPr lang="en-US" sz="3200" b="1" dirty="0"/>
              <a:t>I will present an argument—WRITE RESPONSES!</a:t>
            </a:r>
          </a:p>
          <a:p>
            <a:r>
              <a:rPr lang="en-US" sz="3200" b="1" dirty="0"/>
              <a:t>How many responses did you flow?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59DCED6-697D-4589-B7C7-497D094EA5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91592" y="2033066"/>
            <a:ext cx="4371613" cy="478576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5928C1E-66E6-48F7-894F-5A2C0AD3AD84}"/>
              </a:ext>
            </a:extLst>
          </p:cNvPr>
          <p:cNvSpPr txBox="1"/>
          <p:nvPr/>
        </p:nvSpPr>
        <p:spPr>
          <a:xfrm>
            <a:off x="8009681" y="3841173"/>
            <a:ext cx="133108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10%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9944C47-EF52-44E9-9069-423EE97923BB}"/>
              </a:ext>
            </a:extLst>
          </p:cNvPr>
          <p:cNvSpPr txBox="1"/>
          <p:nvPr/>
        </p:nvSpPr>
        <p:spPr>
          <a:xfrm>
            <a:off x="9989915" y="3594952"/>
            <a:ext cx="165421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90%</a:t>
            </a:r>
          </a:p>
        </p:txBody>
      </p:sp>
    </p:spTree>
    <p:extLst>
      <p:ext uri="{BB962C8B-B14F-4D97-AF65-F5344CB8AC3E}">
        <p14:creationId xmlns:p14="http://schemas.microsoft.com/office/powerpoint/2010/main" val="36500857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Now—let’s do it real!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8" y="2011680"/>
            <a:ext cx="7720070" cy="4562144"/>
          </a:xfrm>
        </p:spPr>
        <p:txBody>
          <a:bodyPr>
            <a:normAutofit/>
          </a:bodyPr>
          <a:lstStyle/>
          <a:p>
            <a:r>
              <a:rPr lang="en-US" sz="3200" b="1" dirty="0"/>
              <a:t>Someone present their Should require argument</a:t>
            </a:r>
          </a:p>
          <a:p>
            <a:r>
              <a:rPr lang="en-US" sz="3200" b="1" dirty="0"/>
              <a:t>Flow your Responses!</a:t>
            </a:r>
          </a:p>
          <a:p>
            <a:endParaRPr lang="en-US" sz="3200" b="1" dirty="0"/>
          </a:p>
          <a:p>
            <a:r>
              <a:rPr lang="en-US" sz="3200" b="1" dirty="0"/>
              <a:t>How many Responses did you get?</a:t>
            </a:r>
          </a:p>
          <a:p>
            <a:endParaRPr lang="en-US" sz="3200" b="1" dirty="0"/>
          </a:p>
          <a:p>
            <a:r>
              <a:rPr lang="en-US" sz="3200" b="1" dirty="0"/>
              <a:t>Who’s willing to present their responses?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38504268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239824"/>
          </a:xfrm>
        </p:spPr>
        <p:txBody>
          <a:bodyPr>
            <a:normAutofit/>
          </a:bodyPr>
          <a:lstStyle/>
          <a:p>
            <a:r>
              <a:rPr lang="en-US" b="1" dirty="0"/>
              <a:t>YOU SHOULD WATCH A DEBATE AFTER CLASS TODAY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68E02FF-5852-A8B6-72EC-A8BC513EC4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3600" b="1" dirty="0"/>
              <a:t>Try to flow it</a:t>
            </a:r>
          </a:p>
          <a:p>
            <a:pPr algn="ctr"/>
            <a:r>
              <a:rPr lang="en-US" sz="3600" b="1" dirty="0"/>
              <a:t>There is a link to the debate on the Climb MS Prep Page.</a:t>
            </a:r>
          </a:p>
        </p:txBody>
      </p:sp>
    </p:spTree>
    <p:extLst>
      <p:ext uri="{BB962C8B-B14F-4D97-AF65-F5344CB8AC3E}">
        <p14:creationId xmlns:p14="http://schemas.microsoft.com/office/powerpoint/2010/main" val="8191684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As we debate, treat each other right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75865" y="2011680"/>
            <a:ext cx="8559053" cy="4562144"/>
          </a:xfrm>
        </p:spPr>
        <p:txBody>
          <a:bodyPr>
            <a:normAutofit/>
          </a:bodyPr>
          <a:lstStyle/>
          <a:p>
            <a:r>
              <a:rPr lang="en-US" sz="3200" b="1" dirty="0"/>
              <a:t>We argue Ideas</a:t>
            </a:r>
          </a:p>
          <a:p>
            <a:r>
              <a:rPr lang="en-US" sz="3200" b="1" dirty="0"/>
              <a:t>We don’t argue against People.</a:t>
            </a:r>
          </a:p>
          <a:p>
            <a:endParaRPr lang="en-US" sz="3200" b="1" dirty="0"/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38094736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LOOK AROUND THE ROOM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75865" y="2011680"/>
            <a:ext cx="8559053" cy="4562144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These are your team members—show you support each other</a:t>
            </a:r>
          </a:p>
          <a:p>
            <a:r>
              <a:rPr lang="en-US" sz="3200" b="1" dirty="0"/>
              <a:t>If at anytime you are not being treated right—tell the lab leader, your parent, or Jim Hanson</a:t>
            </a:r>
          </a:p>
          <a:p>
            <a:r>
              <a:rPr lang="en-US" sz="3200" b="1" dirty="0"/>
              <a:t>If you see someone being mistreated—you are encouraged to put a stop to it. “Hey Stop that.” “Hey, let’s do something else.” “Yep, I’m going to contact Jim Hanson.”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26600881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YOU NEED FLOWSHEETS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9" y="2011680"/>
            <a:ext cx="10411906" cy="4562144"/>
          </a:xfrm>
        </p:spPr>
        <p:txBody>
          <a:bodyPr>
            <a:normAutofit/>
          </a:bodyPr>
          <a:lstStyle/>
          <a:p>
            <a:r>
              <a:rPr lang="en-US" sz="2800" b="1" dirty="0"/>
              <a:t>You’ll find those on the Climb Middle School Debate Prep Web Page.</a:t>
            </a:r>
          </a:p>
          <a:p>
            <a:endParaRPr lang="en-US" sz="1400" b="1" dirty="0"/>
          </a:p>
          <a:p>
            <a:r>
              <a:rPr lang="en-US" sz="2600" b="1" dirty="0"/>
              <a:t>On Zoom?</a:t>
            </a:r>
          </a:p>
          <a:p>
            <a:r>
              <a:rPr lang="en-US" sz="2600" b="1" dirty="0"/>
              <a:t>Now: Show me your Flowsheets</a:t>
            </a:r>
          </a:p>
          <a:p>
            <a:pPr lvl="2"/>
            <a:r>
              <a:rPr lang="en-US" sz="2200" b="1" dirty="0"/>
              <a:t>Macs: Shift+Command+5    grab the snip and share</a:t>
            </a:r>
          </a:p>
          <a:p>
            <a:pPr lvl="2"/>
            <a:r>
              <a:rPr lang="en-US" sz="2200" b="1" dirty="0"/>
              <a:t>Windows: Windows logo key + Shift + S    grab the snip and share.</a:t>
            </a:r>
          </a:p>
        </p:txBody>
      </p:sp>
    </p:spTree>
    <p:extLst>
      <p:ext uri="{BB962C8B-B14F-4D97-AF65-F5344CB8AC3E}">
        <p14:creationId xmlns:p14="http://schemas.microsoft.com/office/powerpoint/2010/main" val="37940226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67998" y="464883"/>
            <a:ext cx="10894949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/>
              <a:t>Show your Two flowsheets to me</a:t>
            </a:r>
          </a:p>
          <a:p>
            <a:r>
              <a:rPr lang="en-US" sz="4400" b="1" dirty="0"/>
              <a:t>E-Flowing and Online? Share screen snip.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23736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848D28-3563-4A26-8AEA-06FEFD712CD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And now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0E5B82-D1CE-4ADC-AAB9-7304C68E677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Hang on to your two flowsheets</a:t>
            </a:r>
          </a:p>
          <a:p>
            <a:r>
              <a:rPr lang="en-US" sz="3200" b="1" dirty="0"/>
              <a:t>I’m going to show you how the flowsheets get used in a debate</a:t>
            </a:r>
          </a:p>
          <a:p>
            <a:r>
              <a:rPr lang="en-US" sz="3200" b="1" dirty="0"/>
              <a:t>But don’t write on your own flowsheets while I do this.</a:t>
            </a:r>
          </a:p>
        </p:txBody>
      </p:sp>
    </p:spTree>
    <p:extLst>
      <p:ext uri="{BB962C8B-B14F-4D97-AF65-F5344CB8AC3E}">
        <p14:creationId xmlns:p14="http://schemas.microsoft.com/office/powerpoint/2010/main" val="1721094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A695D64A-B3BE-42C9-8FCF-9E71517016F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7074" y="164595"/>
            <a:ext cx="1158340" cy="1816765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1853513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1 Pro</a:t>
            </a:r>
          </a:p>
          <a:p>
            <a:r>
              <a:rPr lang="en-US" sz="2400" b="1" dirty="0"/>
              <a:t>Presents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616410" y="930876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</p:spTree>
    <p:extLst>
      <p:ext uri="{BB962C8B-B14F-4D97-AF65-F5344CB8AC3E}">
        <p14:creationId xmlns:p14="http://schemas.microsoft.com/office/powerpoint/2010/main" val="1959977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16" grpId="0" animBg="1"/>
      <p:bldP spid="17" grpId="0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24384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1 </a:t>
            </a:r>
            <a:r>
              <a:rPr lang="en-US" sz="2400" b="1" dirty="0" err="1"/>
              <a:t>Opp</a:t>
            </a:r>
            <a:endParaRPr lang="en-US" sz="2400" b="1" dirty="0"/>
          </a:p>
          <a:p>
            <a:r>
              <a:rPr lang="en-US" sz="2400" b="1" dirty="0"/>
              <a:t>Presents case AND Responds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DF04CC4A-BA1C-4E4F-8038-F4F6F7E03E0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1287" y="50327"/>
            <a:ext cx="1499746" cy="1987468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</p:spTree>
    <p:extLst>
      <p:ext uri="{BB962C8B-B14F-4D97-AF65-F5344CB8AC3E}">
        <p14:creationId xmlns:p14="http://schemas.microsoft.com/office/powerpoint/2010/main" val="24016584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1" grpId="0" animBg="1"/>
      <p:bldP spid="22" grpId="0" animBg="1"/>
    </p:bld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299499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2 Prop</a:t>
            </a:r>
          </a:p>
          <a:p>
            <a:r>
              <a:rPr lang="en-US" sz="2400" b="1" dirty="0"/>
              <a:t>Respond to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Defends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72B9793C-F7F3-4703-AC5C-98D8B4496E4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12480" y="391382"/>
            <a:ext cx="1725318" cy="1725318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</p:spTree>
    <p:extLst>
      <p:ext uri="{BB962C8B-B14F-4D97-AF65-F5344CB8AC3E}">
        <p14:creationId xmlns:p14="http://schemas.microsoft.com/office/powerpoint/2010/main" val="12395406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4" grpId="0" animBg="1"/>
      <p:bldP spid="25" grpId="0" animBg="1"/>
    </p:bld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1" y="823784"/>
            <a:ext cx="299499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2 </a:t>
            </a:r>
            <a:r>
              <a:rPr lang="en-US" sz="2400" b="1" dirty="0" err="1"/>
              <a:t>Opp</a:t>
            </a:r>
            <a:endParaRPr lang="en-US" sz="2400" b="1" dirty="0"/>
          </a:p>
          <a:p>
            <a:r>
              <a:rPr lang="en-US" sz="2400" b="1" dirty="0"/>
              <a:t>Defends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Reattacks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D16BD65A-9109-4818-AE7E-786C389DFF6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1439" y="122959"/>
            <a:ext cx="1639966" cy="2024047"/>
          </a:xfrm>
          <a:prstGeom prst="rect">
            <a:avLst/>
          </a:prstGeom>
        </p:spPr>
      </p:pic>
      <p:sp>
        <p:nvSpPr>
          <p:cNvPr id="27" name="TextBox 26">
            <a:extLst>
              <a:ext uri="{FF2B5EF4-FFF2-40B4-BE49-F238E27FC236}">
                <a16:creationId xmlns:a16="http://schemas.microsoft.com/office/drawing/2014/main" id="{2FDE719A-09CF-48CD-8714-B6F521104386}"/>
              </a:ext>
            </a:extLst>
          </p:cNvPr>
          <p:cNvSpPr txBox="1"/>
          <p:nvPr/>
        </p:nvSpPr>
        <p:spPr>
          <a:xfrm>
            <a:off x="8945827" y="3199662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thousands of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and nature reserves can both help endangered animals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569A5771-4554-48EF-AF18-33CCFE05E114}"/>
              </a:ext>
            </a:extLst>
          </p:cNvPr>
          <p:cNvSpPr txBox="1"/>
          <p:nvPr/>
        </p:nvSpPr>
        <p:spPr>
          <a:xfrm>
            <a:off x="3513329" y="3291849"/>
            <a:ext cx="1088172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habitats are more than good for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keep animals in good care for years</a:t>
            </a:r>
          </a:p>
        </p:txBody>
      </p:sp>
    </p:spTree>
    <p:extLst>
      <p:ext uri="{BB962C8B-B14F-4D97-AF65-F5344CB8AC3E}">
        <p14:creationId xmlns:p14="http://schemas.microsoft.com/office/powerpoint/2010/main" val="18571284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7" grpId="0" animBg="1"/>
      <p:bldP spid="28" grpId="0" animBg="1"/>
    </p:bld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0" y="823784"/>
            <a:ext cx="327042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3 </a:t>
            </a:r>
            <a:r>
              <a:rPr lang="en-US" sz="2400" b="1" dirty="0" err="1"/>
              <a:t>Opp</a:t>
            </a:r>
            <a:endParaRPr lang="en-US" sz="2400" b="1" dirty="0"/>
          </a:p>
          <a:p>
            <a:r>
              <a:rPr lang="en-US" sz="2400" b="1" dirty="0"/>
              <a:t>We won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We defeated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FDE719A-09CF-48CD-8714-B6F521104386}"/>
              </a:ext>
            </a:extLst>
          </p:cNvPr>
          <p:cNvSpPr txBox="1"/>
          <p:nvPr/>
        </p:nvSpPr>
        <p:spPr>
          <a:xfrm>
            <a:off x="8945827" y="3199662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thousands of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and nature reserves can both help endangered animals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69CC778E-A774-4CC5-9FD4-B438EE89863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96705" y="351820"/>
            <a:ext cx="1365622" cy="1822862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910A35D3-D1CF-4D7E-94B2-3EF40D50148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521495" y="3254782"/>
            <a:ext cx="1121761" cy="2938527"/>
          </a:xfrm>
          <a:prstGeom prst="rect">
            <a:avLst/>
          </a:prstGeom>
        </p:spPr>
      </p:pic>
      <p:sp>
        <p:nvSpPr>
          <p:cNvPr id="28" name="TextBox 27">
            <a:extLst>
              <a:ext uri="{FF2B5EF4-FFF2-40B4-BE49-F238E27FC236}">
                <a16:creationId xmlns:a16="http://schemas.microsoft.com/office/drawing/2014/main" id="{AC10EDCD-0E95-4B80-8AEA-226574F7EE94}"/>
              </a:ext>
            </a:extLst>
          </p:cNvPr>
          <p:cNvSpPr txBox="1"/>
          <p:nvPr/>
        </p:nvSpPr>
        <p:spPr>
          <a:xfrm>
            <a:off x="10022402" y="3193500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do protect and repair—they are good.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help—nature reserves can’t handle all animals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7046E3C-AA2A-4B6A-A645-36087C220F84}"/>
              </a:ext>
            </a:extLst>
          </p:cNvPr>
          <p:cNvSpPr txBox="1"/>
          <p:nvPr/>
        </p:nvSpPr>
        <p:spPr>
          <a:xfrm>
            <a:off x="4558455" y="3222825"/>
            <a:ext cx="1088172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 habitats are large and natural good for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animals are well fed with good care</a:t>
            </a:r>
          </a:p>
        </p:txBody>
      </p:sp>
    </p:spTree>
    <p:extLst>
      <p:ext uri="{BB962C8B-B14F-4D97-AF65-F5344CB8AC3E}">
        <p14:creationId xmlns:p14="http://schemas.microsoft.com/office/powerpoint/2010/main" val="19070211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8" grpId="0" animBg="1"/>
      <p:bldP spid="30" grpId="0" animBg="1"/>
    </p:bld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67176CEC-0726-4B3B-853C-46C67B362A2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r="-19995"/>
          <a:stretch/>
        </p:blipFill>
        <p:spPr>
          <a:xfrm>
            <a:off x="306093" y="2570204"/>
            <a:ext cx="6316631" cy="3843045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98E35E-1853-4F2A-BC32-C08FCA5A02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9483" y="2561965"/>
            <a:ext cx="5275355" cy="38512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788F593-E000-49EF-B850-E5BB577A152B}"/>
              </a:ext>
            </a:extLst>
          </p:cNvPr>
          <p:cNvSpPr txBox="1"/>
          <p:nvPr/>
        </p:nvSpPr>
        <p:spPr>
          <a:xfrm>
            <a:off x="232713" y="2664583"/>
            <a:ext cx="1199321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>
                <a:solidFill>
                  <a:schemeClr val="bg1"/>
                </a:solidFill>
              </a:rPr>
              <a:t>Prop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607771-E449-4EE0-8FFF-348C2073757D}"/>
              </a:ext>
            </a:extLst>
          </p:cNvPr>
          <p:cNvSpPr txBox="1"/>
          <p:nvPr/>
        </p:nvSpPr>
        <p:spPr>
          <a:xfrm>
            <a:off x="1356653" y="2571399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Responses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75E3AD-160D-418B-B126-DD889DEBDC54}"/>
              </a:ext>
            </a:extLst>
          </p:cNvPr>
          <p:cNvSpPr txBox="1"/>
          <p:nvPr/>
        </p:nvSpPr>
        <p:spPr>
          <a:xfrm>
            <a:off x="2463133" y="257776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Defend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D9CA98-4605-4584-9941-C4A21C9CE851}"/>
              </a:ext>
            </a:extLst>
          </p:cNvPr>
          <p:cNvSpPr txBox="1"/>
          <p:nvPr/>
        </p:nvSpPr>
        <p:spPr>
          <a:xfrm>
            <a:off x="3508607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Reattack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A32237-1013-4AA2-852C-0172A22A8F05}"/>
              </a:ext>
            </a:extLst>
          </p:cNvPr>
          <p:cNvSpPr txBox="1"/>
          <p:nvPr/>
        </p:nvSpPr>
        <p:spPr>
          <a:xfrm>
            <a:off x="4593139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defeated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52E502D-B188-4DEB-B81B-78D60A8C1497}"/>
              </a:ext>
            </a:extLst>
          </p:cNvPr>
          <p:cNvSpPr txBox="1"/>
          <p:nvPr/>
        </p:nvSpPr>
        <p:spPr>
          <a:xfrm>
            <a:off x="6728374" y="2651206"/>
            <a:ext cx="1154294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 </a:t>
            </a:r>
            <a:r>
              <a:rPr lang="en-US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Case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9869E14-5887-4697-B1DF-25B7E5F0BD3E}"/>
              </a:ext>
            </a:extLst>
          </p:cNvPr>
          <p:cNvSpPr txBox="1"/>
          <p:nvPr/>
        </p:nvSpPr>
        <p:spPr>
          <a:xfrm>
            <a:off x="7819679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Prop Responds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B6D1661-7A89-452C-B265-4BEB1AFBDFBD}"/>
              </a:ext>
            </a:extLst>
          </p:cNvPr>
          <p:cNvSpPr txBox="1"/>
          <p:nvPr/>
        </p:nvSpPr>
        <p:spPr>
          <a:xfrm>
            <a:off x="8945827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2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Defends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47FE211-ECBF-4FBF-BC96-570CC6BC147A}"/>
              </a:ext>
            </a:extLst>
          </p:cNvPr>
          <p:cNvSpPr txBox="1"/>
          <p:nvPr/>
        </p:nvSpPr>
        <p:spPr>
          <a:xfrm>
            <a:off x="10022402" y="2559075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</a:t>
            </a:r>
            <a:r>
              <a:rPr lang="en-US" sz="1400" b="1" dirty="0" err="1">
                <a:solidFill>
                  <a:schemeClr val="bg1"/>
                </a:solidFill>
              </a:rPr>
              <a:t>Opp</a:t>
            </a:r>
            <a:r>
              <a:rPr lang="en-US" sz="1400" b="1" dirty="0">
                <a:solidFill>
                  <a:schemeClr val="bg1"/>
                </a:solidFill>
              </a:rPr>
              <a:t> We won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D31D302-FE19-4BBC-B14D-F59710FB3EDB}"/>
              </a:ext>
            </a:extLst>
          </p:cNvPr>
          <p:cNvSpPr txBox="1"/>
          <p:nvPr/>
        </p:nvSpPr>
        <p:spPr>
          <a:xfrm>
            <a:off x="11062316" y="2572772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defeated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5345457-3429-453F-AAD4-B8447320668C}"/>
              </a:ext>
            </a:extLst>
          </p:cNvPr>
          <p:cNvSpPr txBox="1"/>
          <p:nvPr/>
        </p:nvSpPr>
        <p:spPr>
          <a:xfrm>
            <a:off x="1598140" y="823784"/>
            <a:ext cx="327042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3 Prop</a:t>
            </a:r>
          </a:p>
          <a:p>
            <a:r>
              <a:rPr lang="en-US" sz="2400" b="1" dirty="0"/>
              <a:t>We defeated </a:t>
            </a:r>
            <a:r>
              <a:rPr lang="en-US" sz="2400" b="1" dirty="0" err="1"/>
              <a:t>Opp</a:t>
            </a:r>
            <a:r>
              <a:rPr lang="en-US" sz="2400" b="1" dirty="0"/>
              <a:t> Case</a:t>
            </a:r>
          </a:p>
          <a:p>
            <a:r>
              <a:rPr lang="en-US" sz="2400" b="1" dirty="0"/>
              <a:t>We won Prop Case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AE1357B-6603-4885-941C-B0F5377D0E69}"/>
              </a:ext>
            </a:extLst>
          </p:cNvPr>
          <p:cNvSpPr txBox="1"/>
          <p:nvPr/>
        </p:nvSpPr>
        <p:spPr>
          <a:xfrm>
            <a:off x="316599" y="3415106"/>
            <a:ext cx="1088172" cy="2677656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give   animals too little space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animals well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628953" y="962283"/>
            <a:ext cx="69774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Where do you flow the speaker?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2A75FA3F-3555-419F-908D-CFACDB2552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788" r="32984"/>
          <a:stretch/>
        </p:blipFill>
        <p:spPr>
          <a:xfrm>
            <a:off x="5564408" y="2583593"/>
            <a:ext cx="1088172" cy="384081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DFF38D4B-9BE0-438C-9ABE-82861007C791}"/>
              </a:ext>
            </a:extLst>
          </p:cNvPr>
          <p:cNvSpPr txBox="1"/>
          <p:nvPr/>
        </p:nvSpPr>
        <p:spPr>
          <a:xfrm>
            <a:off x="5581751" y="2559047"/>
            <a:ext cx="1088172" cy="52322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3 Prop We won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713EA7A-FD3A-4CBC-9FEC-2737A7E3D2CC}"/>
              </a:ext>
            </a:extLst>
          </p:cNvPr>
          <p:cNvSpPr txBox="1"/>
          <p:nvPr/>
        </p:nvSpPr>
        <p:spPr>
          <a:xfrm>
            <a:off x="6722284" y="3201739"/>
            <a:ext cx="1147886" cy="246221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protect  and repair hurt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 endangered animals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675E2BF-D098-442B-86CD-BC0CC0B14CB0}"/>
              </a:ext>
            </a:extLst>
          </p:cNvPr>
          <p:cNvSpPr txBox="1"/>
          <p:nvPr/>
        </p:nvSpPr>
        <p:spPr>
          <a:xfrm>
            <a:off x="1374961" y="3224226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now provide natural, large habitats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provide excellent care and food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E4AEE7EE-1A3E-440A-96C2-3CA2A7F82E07}"/>
              </a:ext>
            </a:extLst>
          </p:cNvPr>
          <p:cNvSpPr txBox="1"/>
          <p:nvPr/>
        </p:nvSpPr>
        <p:spPr>
          <a:xfrm>
            <a:off x="7819679" y="3185233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very few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</a:t>
            </a:r>
            <a:r>
              <a:rPr lang="en-US" sz="1400" b="1" dirty="0" err="1">
                <a:solidFill>
                  <a:schemeClr val="bg1"/>
                </a:solidFill>
              </a:rPr>
              <a:t>endangeredanimals</a:t>
            </a:r>
            <a:endParaRPr lang="en-US" sz="1400" b="1" dirty="0">
              <a:solidFill>
                <a:schemeClr val="bg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542A419-F871-4105-B956-CC44FD956F6C}"/>
              </a:ext>
            </a:extLst>
          </p:cNvPr>
          <p:cNvSpPr txBox="1"/>
          <p:nvPr/>
        </p:nvSpPr>
        <p:spPr>
          <a:xfrm>
            <a:off x="2444825" y="3235383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new habitats are still too small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food and care is uneven—animals don’t eat well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FDE719A-09CF-48CD-8714-B6F521104386}"/>
              </a:ext>
            </a:extLst>
          </p:cNvPr>
          <p:cNvSpPr txBox="1"/>
          <p:nvPr/>
        </p:nvSpPr>
        <p:spPr>
          <a:xfrm>
            <a:off x="8945827" y="3199662"/>
            <a:ext cx="1147886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thousands of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and nature reserves can both help endangered animals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910A35D3-D1CF-4D7E-94B2-3EF40D50148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21495" y="3254782"/>
            <a:ext cx="1121761" cy="2938527"/>
          </a:xfrm>
          <a:prstGeom prst="rect">
            <a:avLst/>
          </a:prstGeom>
        </p:spPr>
      </p:pic>
      <p:sp>
        <p:nvSpPr>
          <p:cNvPr id="28" name="TextBox 27">
            <a:extLst>
              <a:ext uri="{FF2B5EF4-FFF2-40B4-BE49-F238E27FC236}">
                <a16:creationId xmlns:a16="http://schemas.microsoft.com/office/drawing/2014/main" id="{AC10EDCD-0E95-4B80-8AEA-226574F7EE94}"/>
              </a:ext>
            </a:extLst>
          </p:cNvPr>
          <p:cNvSpPr txBox="1"/>
          <p:nvPr/>
        </p:nvSpPr>
        <p:spPr>
          <a:xfrm>
            <a:off x="10022402" y="3193500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do protect and repair—they are good.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help—nature reserves can’t handle all animals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7046E3C-AA2A-4B6A-A645-36087C220F84}"/>
              </a:ext>
            </a:extLst>
          </p:cNvPr>
          <p:cNvSpPr txBox="1"/>
          <p:nvPr/>
        </p:nvSpPr>
        <p:spPr>
          <a:xfrm>
            <a:off x="4558455" y="3222825"/>
            <a:ext cx="1088172" cy="28931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 habitats are large and natural good for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 animals are well fed with good care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95E8301B-0283-42AE-846C-DF25891B14D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32713" y="511226"/>
            <a:ext cx="1291287" cy="1700194"/>
          </a:xfrm>
          <a:prstGeom prst="rect">
            <a:avLst/>
          </a:prstGeom>
        </p:spPr>
      </p:pic>
      <p:sp>
        <p:nvSpPr>
          <p:cNvPr id="29" name="TextBox 28">
            <a:extLst>
              <a:ext uri="{FF2B5EF4-FFF2-40B4-BE49-F238E27FC236}">
                <a16:creationId xmlns:a16="http://schemas.microsoft.com/office/drawing/2014/main" id="{8B358ACD-0AC6-453A-B253-189DCA0DE7D0}"/>
              </a:ext>
            </a:extLst>
          </p:cNvPr>
          <p:cNvSpPr txBox="1"/>
          <p:nvPr/>
        </p:nvSpPr>
        <p:spPr>
          <a:xfrm>
            <a:off x="5586092" y="3239331"/>
            <a:ext cx="1088172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are too small; animals suffer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Zoos don’t feed the animals well—uneven food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08E63F09-79E3-4FEF-97C6-E1B3AC033B80}"/>
              </a:ext>
            </a:extLst>
          </p:cNvPr>
          <p:cNvSpPr txBox="1"/>
          <p:nvPr/>
        </p:nvSpPr>
        <p:spPr>
          <a:xfrm>
            <a:off x="11034664" y="3179803"/>
            <a:ext cx="1147886" cy="310854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</a:rPr>
              <a:t>1. Zoos help is a small percent of all animals</a:t>
            </a: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endParaRPr lang="en-US" sz="1400" b="1" dirty="0">
              <a:solidFill>
                <a:schemeClr val="bg1"/>
              </a:solidFill>
            </a:endParaRPr>
          </a:p>
          <a:p>
            <a:r>
              <a:rPr lang="en-US" sz="1400" b="1" dirty="0">
                <a:solidFill>
                  <a:schemeClr val="bg1"/>
                </a:solidFill>
              </a:rPr>
              <a:t>2. Nature Reserves are better for animals including endangered animals</a:t>
            </a:r>
          </a:p>
        </p:txBody>
      </p:sp>
    </p:spTree>
    <p:extLst>
      <p:ext uri="{BB962C8B-B14F-4D97-AF65-F5344CB8AC3E}">
        <p14:creationId xmlns:p14="http://schemas.microsoft.com/office/powerpoint/2010/main" val="5907189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9" grpId="0" animBg="1"/>
      <p:bldP spid="31" grpId="0" animBg="1"/>
    </p:bld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LET’S DO OUR OWN 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FOLLOW THE FLOW DEBATE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16609" y="2277552"/>
            <a:ext cx="10781508" cy="427809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HERE ARE THE TEAMS</a:t>
            </a:r>
            <a:br>
              <a:rPr lang="en-US" sz="3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</a:b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(Teams get finalized later; these are just teams for now but try to put kids together who want debate together)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BE SUPPORTIVE OF EACH OTHER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WE’LL SET MORE PERMANENT TEAMS AT THE END OF CLASS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WHO’S PROP AND WHO’S OPP? LET’S SET THAT NOW</a:t>
            </a:r>
            <a:r>
              <a:rPr lang="en-US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.</a:t>
            </a: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363206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TEAMS—CHOOSE SPEAKER POSITIONS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57176"/>
            <a:ext cx="11474533" cy="43704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PROP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MAKE YOUR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REBUILD CASE, RESPOND TO OPP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 EXPLAIN WHY YOUR PARTNERS’S ARGUMENTS WIN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OPP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MAKE YOUR CASE, RESPOND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REBUILD CASE, REBUILD RESPONSES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 EXPLAIN WHY YOUR PARTNERS’ ARGUMENTS WIN</a:t>
            </a:r>
          </a:p>
        </p:txBody>
      </p:sp>
    </p:spTree>
    <p:extLst>
      <p:ext uri="{BB962C8B-B14F-4D97-AF65-F5344CB8AC3E}">
        <p14:creationId xmlns:p14="http://schemas.microsoft.com/office/powerpoint/2010/main" val="36898770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FOLLOW THE FLOW DEBATE TOPIC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2207213"/>
            <a:ext cx="11474533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WRITE THE TOPIC DOWN!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/>
              <a:t>Students should be allowed to bring cell phones </a:t>
            </a:r>
            <a:br>
              <a:rPr lang="en-US" sz="3600" b="1" dirty="0"/>
            </a:br>
            <a:r>
              <a:rPr lang="en-US" sz="3600" b="1" dirty="0"/>
              <a:t>to K-12 schools.</a:t>
            </a:r>
            <a:br>
              <a:rPr lang="en-US" sz="3600" b="1" dirty="0"/>
            </a:br>
            <a:endParaRPr lang="en-US" sz="24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KNOWING THE EXACT WORDING OF YOUR TOPIC IS A MUST FOR DEBATE!</a:t>
            </a:r>
          </a:p>
        </p:txBody>
      </p:sp>
    </p:spTree>
    <p:extLst>
      <p:ext uri="{BB962C8B-B14F-4D97-AF65-F5344CB8AC3E}">
        <p14:creationId xmlns:p14="http://schemas.microsoft.com/office/powerpoint/2010/main" val="16303063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958362" y="1160585"/>
            <a:ext cx="10234246" cy="44319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sz="3600" b="1" dirty="0"/>
              <a:t>1 PROP AND 1 OPP: CONCISELY, TELL THE GROUP WHAT YOU WILL ARGUE IN YOUR CASES</a:t>
            </a:r>
          </a:p>
          <a:p>
            <a:pPr>
              <a:spcAft>
                <a:spcPts val="1200"/>
              </a:spcAft>
            </a:pPr>
            <a:r>
              <a:rPr lang="en-US" sz="3600" b="1" dirty="0"/>
              <a:t>OTHER DEBATERS: BE THINKING . . . </a:t>
            </a:r>
          </a:p>
          <a:p>
            <a:pPr lvl="1">
              <a:spcAft>
                <a:spcPts val="1200"/>
              </a:spcAft>
            </a:pPr>
            <a:r>
              <a:rPr lang="en-US" sz="3600" b="1" dirty="0"/>
              <a:t>HOW YOU WILL DEFEND YOUR PARTNER’S ARGUMENT </a:t>
            </a:r>
          </a:p>
          <a:p>
            <a:pPr lvl="1">
              <a:spcAft>
                <a:spcPts val="1200"/>
              </a:spcAft>
            </a:pPr>
            <a:r>
              <a:rPr lang="en-US" sz="3600" b="1" dirty="0"/>
              <a:t>AND HOW WILL YOU RESPOND TO YOUR OPPONENT’S ARGUMENT.</a:t>
            </a:r>
          </a:p>
        </p:txBody>
      </p:sp>
    </p:spTree>
    <p:extLst>
      <p:ext uri="{BB962C8B-B14F-4D97-AF65-F5344CB8AC3E}">
        <p14:creationId xmlns:p14="http://schemas.microsoft.com/office/powerpoint/2010/main" val="37305319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958362" y="1160585"/>
            <a:ext cx="10234246" cy="19082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sz="3600" b="1" dirty="0"/>
              <a:t>HAVE YOUR AI ARGUMENTS VISIBLE</a:t>
            </a:r>
          </a:p>
          <a:p>
            <a:pPr>
              <a:spcAft>
                <a:spcPts val="1200"/>
              </a:spcAft>
            </a:pPr>
            <a:r>
              <a:rPr lang="en-US" sz="3600" b="1" dirty="0"/>
              <a:t>You should use your AI research to make your cases and responses.</a:t>
            </a:r>
          </a:p>
        </p:txBody>
      </p:sp>
    </p:spTree>
    <p:extLst>
      <p:ext uri="{BB962C8B-B14F-4D97-AF65-F5344CB8AC3E}">
        <p14:creationId xmlns:p14="http://schemas.microsoft.com/office/powerpoint/2010/main" val="7469419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67998" y="298170"/>
            <a:ext cx="11633501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/>
              <a:t>1 PROP AND 1 OPP: PRE-FLOW YOUR CASE ARGUMENT</a:t>
            </a:r>
          </a:p>
          <a:p>
            <a:r>
              <a:rPr lang="en-US" sz="3200" b="1" dirty="0"/>
              <a:t>YOU’VE GOT 5 MINUTES.</a:t>
            </a:r>
          </a:p>
          <a:p>
            <a:r>
              <a:rPr lang="en-US" sz="3200" b="1" dirty="0"/>
              <a:t>SHOW ME YOUR FLOWSHEET!</a:t>
            </a:r>
            <a:endParaRPr lang="en-US" sz="3600" b="1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837958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7998" y="2881920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673395" y="2148113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Arrow: Down 2">
            <a:extLst>
              <a:ext uri="{FF2B5EF4-FFF2-40B4-BE49-F238E27FC236}">
                <a16:creationId xmlns:a16="http://schemas.microsoft.com/office/drawing/2014/main" id="{EE965390-9356-45AA-8795-486A3A1429F7}"/>
              </a:ext>
            </a:extLst>
          </p:cNvPr>
          <p:cNvSpPr/>
          <p:nvPr/>
        </p:nvSpPr>
        <p:spPr>
          <a:xfrm>
            <a:off x="7113181" y="2031315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976344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 animBg="1"/>
    </p:bld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1 PROP PRESENT YOUR CASE ARGUMENT</a:t>
            </a:r>
          </a:p>
          <a:p>
            <a:r>
              <a:rPr lang="en-US" sz="4000" b="1" dirty="0"/>
              <a:t>1 OPP—FLOW YOUR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673395" y="1850065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1656476" y="1821711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88449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/>
              <a:t>1 OPP PRESENT YOUR CASE ARGUMENT</a:t>
            </a:r>
          </a:p>
          <a:p>
            <a:r>
              <a:rPr lang="en-US" sz="4400" b="1" dirty="0"/>
              <a:t>2 PROP—FLOW YOUR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7116725" y="1821711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7982983" y="1817122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26722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1 OPP RESPOND TO PROP CASE ARGUMENT</a:t>
            </a:r>
          </a:p>
          <a:p>
            <a:r>
              <a:rPr lang="en-US" sz="3600" b="1" dirty="0"/>
              <a:t>2 PROP—FLOW YOUR REBUILD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651591" y="1817122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2751765" y="1826709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8813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2 PROP RESPOND TO OPP CASE ARGUMENT</a:t>
            </a:r>
          </a:p>
          <a:p>
            <a:r>
              <a:rPr lang="en-US" sz="3600" b="1" dirty="0"/>
              <a:t>2 OPP—FLOW YOUR REBUILD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8016949" y="1826709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9003709" y="1774760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08917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2 PROP REBUILD PARTNER’S CASE ARGUMENT</a:t>
            </a:r>
          </a:p>
          <a:p>
            <a:r>
              <a:rPr lang="en-US" sz="3600" b="1" dirty="0"/>
              <a:t>2 OPP—FLOW YOUR REBUILD RESPONSES: 90%!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2700670" y="1855062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3729960" y="1855062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43229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198720" y="230966"/>
            <a:ext cx="11695568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2 OPP REBUILD PARTNER’S CASE ARGUMENT</a:t>
            </a:r>
          </a:p>
          <a:p>
            <a:r>
              <a:rPr lang="en-US" sz="2800" b="1" dirty="0"/>
              <a:t>3 OPP—FLOW WHY YOUR PARTNERS WIN THIS ARGUMENT: 90%!</a:t>
            </a:r>
          </a:p>
          <a:p>
            <a:r>
              <a:rPr lang="en-US" sz="2800" b="1" dirty="0"/>
              <a:t>3 PROP—FLOW WHY YOUR PARTNERS DEFEATED THIS ARGUMENT: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9227910" y="1928585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10161373" y="1928585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Arrow: Down 2">
            <a:extLst>
              <a:ext uri="{FF2B5EF4-FFF2-40B4-BE49-F238E27FC236}">
                <a16:creationId xmlns:a16="http://schemas.microsoft.com/office/drawing/2014/main" id="{6DF26DA9-ED05-4B94-ACD5-797D13C6F823}"/>
              </a:ext>
            </a:extLst>
          </p:cNvPr>
          <p:cNvSpPr/>
          <p:nvPr/>
        </p:nvSpPr>
        <p:spPr>
          <a:xfrm>
            <a:off x="11105660" y="1928585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77916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25301" y="230966"/>
            <a:ext cx="11476075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2 OPP REBUILD PARTNER’S RESPONSES TO PROP CASE</a:t>
            </a:r>
          </a:p>
          <a:p>
            <a:r>
              <a:rPr lang="en-US" sz="2800" b="1" dirty="0"/>
              <a:t>3 OPP—FLOW WHY YOUR PARTNERS DEFEATED THIS ARGUMENT: 90%!</a:t>
            </a:r>
          </a:p>
          <a:p>
            <a:r>
              <a:rPr lang="en-US" sz="2800" b="1" dirty="0"/>
              <a:t>3 PROP—FLOW WHY YOUR PARTNERS WIN THIS ARGUMENT: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3776952" y="2041999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4872168" y="1928585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Arrow: Down 2">
            <a:extLst>
              <a:ext uri="{FF2B5EF4-FFF2-40B4-BE49-F238E27FC236}">
                <a16:creationId xmlns:a16="http://schemas.microsoft.com/office/drawing/2014/main" id="{6DF26DA9-ED05-4B94-ACD5-797D13C6F823}"/>
              </a:ext>
            </a:extLst>
          </p:cNvPr>
          <p:cNvSpPr/>
          <p:nvPr/>
        </p:nvSpPr>
        <p:spPr>
          <a:xfrm>
            <a:off x="5897602" y="1952229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09765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OPP WHY YOUR PARTNERS WON THE OPP CASE ARGUMENT</a:t>
            </a:r>
          </a:p>
          <a:p>
            <a:r>
              <a:rPr lang="en-US" sz="2800" b="1" dirty="0"/>
              <a:t>3 PROP—FLOW WHY YOUR PARTNERS DEFEATED THIS ARG.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0071427" y="1862459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11035699" y="1862458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8690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OPP WHY YOUR PARTNERS DEFEATED THE PROP CASE ARGUMENT</a:t>
            </a:r>
          </a:p>
          <a:p>
            <a:r>
              <a:rPr lang="en-US" sz="2800" b="1" dirty="0"/>
              <a:t>3 PROP—FLOW WHY YOUR PARTNERS DEFEATED THIS ARG. 90%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4542497" y="1862458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5383633" y="1862458"/>
            <a:ext cx="396949" cy="710957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6190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PROP WHY YOUR PARTNERS DEFEATED THE OPP CASE ARGUMENT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1070888" y="1926253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20869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11887" y="230966"/>
            <a:ext cx="114335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3 PROP WHY YOUR PARTNERS WON YOUR PROP CASE ARGUMENT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DE2228-DBF9-49D6-8265-8E53BC17D4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1283" y="2573416"/>
            <a:ext cx="5062719" cy="36996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7D48EF7-EAD0-48F6-AD70-38E8EABCF6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720" y="2573416"/>
            <a:ext cx="6026049" cy="3677910"/>
          </a:xfrm>
          <a:prstGeom prst="rect">
            <a:avLst/>
          </a:prstGeom>
        </p:spPr>
      </p:pic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5430718" y="1862459"/>
            <a:ext cx="396949" cy="71095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76779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HOW DID THAT GO?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What was most fun?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What was hardest?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857124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FEEDBACK . . . 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Complements and Improves for each </a:t>
            </a:r>
            <a:r>
              <a:rPr lang="en-US" sz="2600" b="1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and every debater</a:t>
            </a: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 minute </a:t>
            </a:r>
            <a:r>
              <a:rPr lang="en-US" sz="2600" b="1" dirty="0" err="1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redos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402378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LET’S SET TEAMS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44627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In the Chat—tell me if you have a preference for partners (chat privately with just me)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Think about anyone in this room—who would you want to debate with? Not want to debate with?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Here are the Teams!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Lab Leaders—Register the First and Last names of debaters on each team.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18066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LET’S SET SPEAKER POSITIONS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219635" y="1957176"/>
            <a:ext cx="11828929" cy="39087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We recommend that you stick to one speaker position on the Prop and one speaker position on the Opp.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Can you switch speaker positions each week? Yes BUT you have to tell each other the week before.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ALWAYS communicate and listen to what other people want.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Difference of opinion? Have a vote? Contact your lab leader or judge.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6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05553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TEAMS—CHOOSE SPEAKER POSITIONS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57176"/>
            <a:ext cx="11474533" cy="43704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PROP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MAKE YOUR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REBUILD CASE, RESPOND TO OPP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PROP:  EXPLAIN WHY YOUR PARTNERS’S ARGUMENTS WIN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OPP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ST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MAKE YOUR CASE, RESPOND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REBUILD CASE, REBUILD RESPONSES TO PROP CASE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r>
              <a:rPr lang="en-US" sz="2600" b="1" baseline="300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RD</a:t>
            </a:r>
            <a:r>
              <a:rPr lang="en-US" sz="26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OPP:  EXPLAIN WHY YOUR PARTNERS’ ARGUMENTS WIN</a:t>
            </a:r>
          </a:p>
        </p:txBody>
      </p:sp>
    </p:spTree>
    <p:extLst>
      <p:ext uri="{BB962C8B-B14F-4D97-AF65-F5344CB8AC3E}">
        <p14:creationId xmlns:p14="http://schemas.microsoft.com/office/powerpoint/2010/main" val="26172148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853684-FF8B-416D-80E4-943A82E17A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UPCOMING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03C0DC-B8D3-45BE-BEB7-87D991F4D2D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You will learn more about good arguments</a:t>
            </a:r>
          </a:p>
          <a:p>
            <a:r>
              <a:rPr lang="en-US" sz="3200" b="1" dirty="0"/>
              <a:t>You will engage in debating</a:t>
            </a:r>
          </a:p>
          <a:p>
            <a:r>
              <a:rPr lang="en-US" sz="3200" b="1" dirty="0"/>
              <a:t>At a higher level of knowledge</a:t>
            </a:r>
          </a:p>
          <a:p>
            <a:r>
              <a:rPr lang="en-US" sz="3200" b="1" dirty="0"/>
              <a:t>To make that happen, you have to make it happen . . . </a:t>
            </a:r>
          </a:p>
        </p:txBody>
      </p:sp>
    </p:spTree>
    <p:extLst>
      <p:ext uri="{BB962C8B-B14F-4D97-AF65-F5344CB8AC3E}">
        <p14:creationId xmlns:p14="http://schemas.microsoft.com/office/powerpoint/2010/main" val="31629175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FOR NEXT class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9" y="2011680"/>
            <a:ext cx="10411906" cy="4562144"/>
          </a:xfrm>
        </p:spPr>
        <p:txBody>
          <a:bodyPr>
            <a:normAutofit/>
          </a:bodyPr>
          <a:lstStyle/>
          <a:p>
            <a:r>
              <a:rPr lang="en-US" sz="2800" b="1" dirty="0"/>
              <a:t>You need Flowsheets again</a:t>
            </a:r>
          </a:p>
          <a:p>
            <a:r>
              <a:rPr lang="en-US" sz="2800" b="1" dirty="0"/>
              <a:t>You’ll find those on the Climb Middle School Debate Prep Web Page.</a:t>
            </a:r>
          </a:p>
          <a:p>
            <a:endParaRPr lang="en-US" sz="1400" b="1" dirty="0"/>
          </a:p>
        </p:txBody>
      </p:sp>
    </p:spTree>
    <p:extLst>
      <p:ext uri="{BB962C8B-B14F-4D97-AF65-F5344CB8AC3E}">
        <p14:creationId xmlns:p14="http://schemas.microsoft.com/office/powerpoint/2010/main" val="32368594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Also, DO THIS NOW TO PREPARE FOR NEXT class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9" y="2011680"/>
            <a:ext cx="10411906" cy="4562144"/>
          </a:xfrm>
        </p:spPr>
        <p:txBody>
          <a:bodyPr>
            <a:normAutofit lnSpcReduction="10000"/>
          </a:bodyPr>
          <a:lstStyle/>
          <a:p>
            <a:r>
              <a:rPr lang="en-US" sz="2800" b="1" dirty="0"/>
              <a:t>We will continue the Phones topic</a:t>
            </a:r>
          </a:p>
          <a:p>
            <a:r>
              <a:rPr lang="en-US" sz="2800" b="1" dirty="0"/>
              <a:t>Be Ready to fill out your Scripts</a:t>
            </a:r>
          </a:p>
          <a:p>
            <a:r>
              <a:rPr lang="en-US" sz="2800" b="1" dirty="0"/>
              <a:t>1s Have at least 2 main AI arguments for your case</a:t>
            </a:r>
            <a:br>
              <a:rPr lang="en-US" sz="2800" b="1" dirty="0"/>
            </a:br>
            <a:r>
              <a:rPr lang="en-US" sz="2800" b="1" dirty="0"/>
              <a:t>(remind me who is the 1 on your team)</a:t>
            </a:r>
          </a:p>
          <a:p>
            <a:r>
              <a:rPr lang="en-US" sz="2800" b="1" dirty="0"/>
              <a:t>1</a:t>
            </a:r>
            <a:r>
              <a:rPr lang="en-US" sz="2800" b="1" baseline="30000" dirty="0"/>
              <a:t>st</a:t>
            </a:r>
            <a:r>
              <a:rPr lang="en-US" sz="2800" b="1" dirty="0"/>
              <a:t> Opp, 2</a:t>
            </a:r>
            <a:r>
              <a:rPr lang="en-US" sz="2800" b="1" baseline="30000" dirty="0"/>
              <a:t>nd</a:t>
            </a:r>
            <a:r>
              <a:rPr lang="en-US" sz="2800" b="1" dirty="0"/>
              <a:t> Prop Have at least 2 responses against 4 different arguments ready</a:t>
            </a:r>
            <a:br>
              <a:rPr lang="en-US" sz="2800" b="1" dirty="0"/>
            </a:br>
            <a:r>
              <a:rPr lang="en-US" sz="2800" b="1" dirty="0"/>
              <a:t>(remind me who is the 2 on your team)</a:t>
            </a:r>
          </a:p>
          <a:p>
            <a:r>
              <a:rPr lang="en-US" sz="2800" b="1" dirty="0"/>
              <a:t>3s Review the AI Cases and Responses and be thinking of how you will weigh these arguments favorably for your side</a:t>
            </a:r>
            <a:br>
              <a:rPr lang="en-US" sz="2800" b="1" dirty="0"/>
            </a:br>
            <a:r>
              <a:rPr lang="en-US" sz="2800" b="1" dirty="0"/>
              <a:t>(remind me who is the 3 on your team).</a:t>
            </a:r>
          </a:p>
        </p:txBody>
      </p:sp>
    </p:spTree>
    <p:extLst>
      <p:ext uri="{BB962C8B-B14F-4D97-AF65-F5344CB8AC3E}">
        <p14:creationId xmlns:p14="http://schemas.microsoft.com/office/powerpoint/2010/main" val="11668923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Preparation doublecheck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9178" y="2011680"/>
            <a:ext cx="10463754" cy="4562144"/>
          </a:xfrm>
        </p:spPr>
        <p:txBody>
          <a:bodyPr>
            <a:normAutofit/>
          </a:bodyPr>
          <a:lstStyle/>
          <a:p>
            <a:r>
              <a:rPr lang="en-US" sz="2800" b="1" dirty="0"/>
              <a:t>Show me you have your AI arguments and responses.</a:t>
            </a:r>
          </a:p>
          <a:p>
            <a:endParaRPr lang="en-US" sz="2000" b="1" dirty="0"/>
          </a:p>
          <a:p>
            <a:pPr lvl="3"/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34019651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3157</TotalTime>
  <Words>3402</Words>
  <Application>Microsoft Office PowerPoint</Application>
  <PresentationFormat>Widescreen</PresentationFormat>
  <Paragraphs>604</Paragraphs>
  <Slides>87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87</vt:i4>
      </vt:variant>
    </vt:vector>
  </HeadingPairs>
  <TitlesOfParts>
    <vt:vector size="92" baseType="lpstr">
      <vt:lpstr>Arial</vt:lpstr>
      <vt:lpstr>Tahoma</vt:lpstr>
      <vt:lpstr>Verdana</vt:lpstr>
      <vt:lpstr>Wingdings</vt:lpstr>
      <vt:lpstr>Banded</vt:lpstr>
      <vt:lpstr>Let’s START debate!</vt:lpstr>
      <vt:lpstr>Instructor timeline</vt:lpstr>
      <vt:lpstr>What’s your favorite food?</vt:lpstr>
      <vt:lpstr>We have our opinions</vt:lpstr>
      <vt:lpstr>Communicate it!</vt:lpstr>
      <vt:lpstr>Making an argument: AREI</vt:lpstr>
      <vt:lpstr>Ready to make an argument about . . . </vt:lpstr>
      <vt:lpstr>prepare an argument with AREI</vt:lpstr>
      <vt:lpstr>One or two students: share out loud your argument</vt:lpstr>
      <vt:lpstr>Debate involves respectful disagreement</vt:lpstr>
      <vt:lpstr>Now . . . I disagree game</vt:lpstr>
      <vt:lpstr>Let’s do a mini-debate!</vt:lpstr>
      <vt:lpstr>Dogs or cats?</vt:lpstr>
      <vt:lpstr>Some people don’t like either</vt:lpstr>
      <vt:lpstr>TOPIC: dogs are better than cats</vt:lpstr>
      <vt:lpstr>TOPIC: dogs are better than cats</vt:lpstr>
      <vt:lpstr>NOW: MINI-DEBATE ONE ON ONE</vt:lpstr>
      <vt:lpstr>How did it go?</vt:lpstr>
      <vt:lpstr>WHAT IS OUR FIRST debate TOPIC?</vt:lpstr>
      <vt:lpstr>THE TOPIC IS Students should be allowed to bring cell phones to K-12 schools. </vt:lpstr>
      <vt:lpstr>SHARE 2 assertions/claims for the topic.</vt:lpstr>
      <vt:lpstr>SHARE 2 assertions/claims AGAINST the topic.</vt:lpstr>
      <vt:lpstr>MakE sure YOUR arguments are relevant</vt:lpstr>
      <vt:lpstr>Arguments must be about cell phones</vt:lpstr>
      <vt:lpstr>Arguments must be about k-12 schools</vt:lpstr>
      <vt:lpstr>One more thing on the Topic . . . </vt:lpstr>
      <vt:lpstr>What are school policies on cell phone use?</vt:lpstr>
      <vt:lpstr>Now—let’s get prepared to debate</vt:lpstr>
      <vt:lpstr>GET YOUR LAPTOP OR TABLET</vt:lpstr>
      <vt:lpstr>go to your web browser</vt:lpstr>
      <vt:lpstr>OPEN THE CLIMB MIDDLE SCHOOL STUDENT PREP PAGE</vt:lpstr>
      <vt:lpstr>MAKE SURE YOU HAVE THE PREP PAGE BOOKMARKED/FAVORITED</vt:lpstr>
      <vt:lpstr>Now—click the research FOR CASES AND RESPONSES LINK</vt:lpstr>
      <vt:lpstr>PowerPoint Presentation</vt:lpstr>
      <vt:lpstr>What arguments did you get?</vt:lpstr>
      <vt:lpstr>DID YOU NOTICE . . . </vt:lpstr>
      <vt:lpstr>Ai doublechecks</vt:lpstr>
      <vt:lpstr>What you do with your argument ideas &amp; ai research!</vt:lpstr>
      <vt:lpstr>WHEN A DEBATER PRESENTS AN ARGUMENT,   YOU Take notes . . . </vt:lpstr>
      <vt:lpstr>It is impossible to take REGULAR notes as fast as a person speaks . . . </vt:lpstr>
      <vt:lpstr>SO LET’S flow better </vt:lpstr>
      <vt:lpstr>ABBREVIATE</vt:lpstr>
      <vt:lpstr>Shorthand</vt:lpstr>
      <vt:lpstr>EXAMPLE FLOWED ARGUMENT</vt:lpstr>
      <vt:lpstr>Now—let’s do it real!</vt:lpstr>
      <vt:lpstr>Now, it gets tougher!</vt:lpstr>
      <vt:lpstr>Flowing WHEN RESPONDING</vt:lpstr>
      <vt:lpstr>BETTER Flowing WHEN RESPONDING</vt:lpstr>
      <vt:lpstr>Now—let’s do it real!</vt:lpstr>
      <vt:lpstr>YOU SHOULD WATCH A DEBATE AFTER CLASS TODAY</vt:lpstr>
      <vt:lpstr>As we debate, treat each other right</vt:lpstr>
      <vt:lpstr>LOOK AROUND THE ROOM</vt:lpstr>
      <vt:lpstr>YOU NEED FLOWSHEETS</vt:lpstr>
      <vt:lpstr>PowerPoint Presentation</vt:lpstr>
      <vt:lpstr>And now . . .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LET’S DO OUR OWN  FOLLOW THE FLOW DEBATE</vt:lpstr>
      <vt:lpstr>TEAMS—CHOOSE SPEAKER POSITIONS</vt:lpstr>
      <vt:lpstr>FOLLOW THE FLOW DEBATE TOPIC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HOW DID THAT GO?</vt:lpstr>
      <vt:lpstr>FEEDBACK . . . </vt:lpstr>
      <vt:lpstr>LET’S SET TEAMS</vt:lpstr>
      <vt:lpstr>LET’S SET SPEAKER POSITIONS</vt:lpstr>
      <vt:lpstr>TEAMS—CHOOSE SPEAKER POSITIONS</vt:lpstr>
      <vt:lpstr>UPCOMING</vt:lpstr>
      <vt:lpstr>FOR NEXT class . . . </vt:lpstr>
      <vt:lpstr>Also, DO THIS NOW TO PREPARE FOR NEXT class . . . </vt:lpstr>
      <vt:lpstr>Preparation doublecheck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211</cp:revision>
  <dcterms:created xsi:type="dcterms:W3CDTF">2019-10-15T19:44:54Z</dcterms:created>
  <dcterms:modified xsi:type="dcterms:W3CDTF">2025-07-07T16:34:27Z</dcterms:modified>
</cp:coreProperties>
</file>