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360" r:id="rId2"/>
    <p:sldId id="401" r:id="rId3"/>
    <p:sldId id="402" r:id="rId4"/>
    <p:sldId id="389" r:id="rId5"/>
    <p:sldId id="404" r:id="rId6"/>
    <p:sldId id="393" r:id="rId7"/>
    <p:sldId id="390" r:id="rId8"/>
    <p:sldId id="392" r:id="rId9"/>
    <p:sldId id="395" r:id="rId10"/>
    <p:sldId id="405" r:id="rId11"/>
    <p:sldId id="388" r:id="rId12"/>
    <p:sldId id="396" r:id="rId13"/>
    <p:sldId id="399" r:id="rId14"/>
    <p:sldId id="400" r:id="rId15"/>
    <p:sldId id="406" r:id="rId16"/>
    <p:sldId id="398" r:id="rId17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5687" autoAdjust="0"/>
    <p:restoredTop sz="94660"/>
  </p:normalViewPr>
  <p:slideViewPr>
    <p:cSldViewPr snapToGrid="0">
      <p:cViewPr varScale="1">
        <p:scale>
          <a:sx n="74" d="100"/>
          <a:sy n="74" d="100"/>
        </p:scale>
        <p:origin x="106" y="682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9/20/2025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9/20/2025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The Rules!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1021563" y="1893947"/>
            <a:ext cx="10718182" cy="440120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i="1" u="sng" dirty="0"/>
              <a:t>Following the Rules is important</a:t>
            </a:r>
          </a:p>
          <a:p>
            <a:pPr algn="ctr"/>
            <a:endParaRPr lang="en-US" sz="3000" b="1" i="1" u="sng" dirty="0"/>
          </a:p>
          <a:p>
            <a:pPr algn="ctr"/>
            <a:r>
              <a:rPr lang="en-US" sz="4400" b="1" i="1" u="sng" dirty="0"/>
              <a:t>Please follow them or you can be disqualified and/or lose a debate</a:t>
            </a:r>
          </a:p>
          <a:p>
            <a:pPr algn="ctr"/>
            <a:endParaRPr lang="en-US" sz="3000" b="1" i="1" u="sng" dirty="0"/>
          </a:p>
          <a:p>
            <a:pPr algn="ctr"/>
            <a:r>
              <a:rPr lang="en-US" sz="4400" b="1" i="1" u="sng" dirty="0"/>
              <a:t>Please follow them because it is the fair, right thing to do.</a:t>
            </a:r>
          </a:p>
        </p:txBody>
      </p:sp>
    </p:spTree>
    <p:extLst>
      <p:ext uri="{BB962C8B-B14F-4D97-AF65-F5344CB8AC3E}">
        <p14:creationId xmlns:p14="http://schemas.microsoft.com/office/powerpoint/2010/main" val="1283732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Preparation Time Rules YES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29238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YES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Talk with your partners (message chatting is fine)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Write down your arguments/flowsheet/script*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400" b="1" i="1" dirty="0"/>
              <a:t>*typed items not allowed in debates except for flowsheets and ADA reasons</a:t>
            </a:r>
            <a:endParaRPr lang="en-US" sz="3200" b="1" i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Look at case-response files you have (not allowed if it is an impromptu topic).</a:t>
            </a:r>
          </a:p>
        </p:txBody>
      </p:sp>
    </p:spTree>
    <p:extLst>
      <p:ext uri="{BB962C8B-B14F-4D97-AF65-F5344CB8AC3E}">
        <p14:creationId xmlns:p14="http://schemas.microsoft.com/office/powerpoint/2010/main" val="25720529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Preparation Time Rules DON’T . . . 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communication with anything or anyone else outside of your 3 partners and your files (no files if impromptu topic)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That Means  . . .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talking with friends, parents, coaches, other debaters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No researching online, in books, etc.</a:t>
            </a:r>
          </a:p>
        </p:txBody>
      </p:sp>
    </p:spTree>
    <p:extLst>
      <p:ext uri="{BB962C8B-B14F-4D97-AF65-F5344CB8AC3E}">
        <p14:creationId xmlns:p14="http://schemas.microsoft.com/office/powerpoint/2010/main" val="1605297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Preparation Time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partner shares an argument in the chat.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parent gives you an argument idea.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chemeClr val="bg1"/>
                </a:solidFill>
                <a:highlight>
                  <a:srgbClr val="FFFF00"/>
                </a:highlight>
              </a:rPr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talk with your partner about your third contention.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get your typed out case on screen, ready to read for the debate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chemeClr val="bg1"/>
                </a:solidFill>
                <a:highlight>
                  <a:srgbClr val="FFFF00"/>
                </a:highlight>
              </a:rPr>
              <a:t>NO</a:t>
            </a:r>
            <a:r>
              <a:rPr lang="en-US" sz="3200" b="1" dirty="0">
                <a:highlight>
                  <a:srgbClr val="FFFF00"/>
                </a:highlight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7233934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Preparation Time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write down responses on a sheet of paper that are the same responses in a prepared file you are looking at.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highlight>
                  <a:srgbClr val="00FF00"/>
                </a:highlight>
              </a:rPr>
              <a:t>IS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research on the internet.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chemeClr val="bg1"/>
                </a:solidFill>
                <a:highlight>
                  <a:srgbClr val="FFFF00"/>
                </a:highlight>
              </a:rPr>
              <a:t>NO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look at your prepared files for an impromptu debate.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chemeClr val="bg1"/>
                </a:solidFill>
                <a:highlight>
                  <a:srgbClr val="FFFF00"/>
                </a:highlight>
              </a:rPr>
              <a:t>NO</a:t>
            </a:r>
            <a:r>
              <a:rPr lang="en-US" sz="3200" b="1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4394644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YES YOU CAN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5" y="1851102"/>
            <a:ext cx="11474533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Use HAND WRITTEN notes prepared during Prep Time.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Pass notes or text message/chat with your debate partners.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Use an E-Flow (</a:t>
            </a:r>
            <a:r>
              <a:rPr lang="en-US" sz="3200" b="1" dirty="0" err="1"/>
              <a:t>eg</a:t>
            </a:r>
            <a:r>
              <a:rPr lang="en-US" sz="3200" b="1" dirty="0"/>
              <a:t> </a:t>
            </a:r>
            <a:r>
              <a:rPr lang="en-US" sz="3200" b="1"/>
              <a:t>Google Spreadsheet)</a:t>
            </a:r>
            <a:endParaRPr lang="en-US" sz="3200" b="1" dirty="0"/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Quietly speak with your debate partners who are not speaking (not really possible over Zoom/</a:t>
            </a:r>
            <a:r>
              <a:rPr lang="en-US" sz="3200" b="1" dirty="0" err="1"/>
              <a:t>Yaatly</a:t>
            </a:r>
            <a:r>
              <a:rPr lang="en-US" sz="3200" b="1" dirty="0"/>
              <a:t>)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endParaRPr lang="en-US" sz="3200" b="1" dirty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AND A NOTE: When there is an impromptu topic for a debate, logic and reasons should be given just as much weight as a debater citing a study/statistic/fact.</a:t>
            </a:r>
          </a:p>
        </p:txBody>
      </p:sp>
    </p:spTree>
    <p:extLst>
      <p:ext uri="{BB962C8B-B14F-4D97-AF65-F5344CB8AC3E}">
        <p14:creationId xmlns:p14="http://schemas.microsoft.com/office/powerpoint/2010/main" val="7862810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Rules 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NO YOU CANNOT!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7" y="1851102"/>
            <a:ext cx="11284411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Get help from coach(es) or parent(s) during the debate.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Speak to teammates who are speaking.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View nor use materials during the debate that were prepared before prep time.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Use materials on your computer/tablet/phone during the debate except for ADA reasons. Use handwritten notes ONLY and use your computer only for Yaatly.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Research during the debate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NO: Heckling.</a:t>
            </a:r>
            <a:br>
              <a:rPr lang="en-US" sz="3200" b="1" dirty="0"/>
            </a:b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34605828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the Debate POI’s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48469" y="1851102"/>
            <a:ext cx="11284410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POIs (questions/short arguments) allowed in ALL speeches for the middle 3 minutes of the speeches.</a:t>
            </a:r>
          </a:p>
          <a:p>
            <a:pPr marL="457200" lvl="0" indent="-457200">
              <a:buFont typeface="Arial" panose="020B0604020202020204" pitchFamily="34" charset="0"/>
              <a:buChar char="•"/>
            </a:pPr>
            <a:r>
              <a:rPr lang="en-US" sz="3200" b="1" dirty="0"/>
              <a:t>Each speaker must take two POIs except they do not take POIs requested less than 30 seconds after taking a POI. </a:t>
            </a:r>
          </a:p>
        </p:txBody>
      </p:sp>
    </p:spTree>
    <p:extLst>
      <p:ext uri="{BB962C8B-B14F-4D97-AF65-F5344CB8AC3E}">
        <p14:creationId xmlns:p14="http://schemas.microsoft.com/office/powerpoint/2010/main" val="14840063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During the Debate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9268" y="1792936"/>
            <a:ext cx="12234332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read the case you wrote before the tournament started.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>
              <a:solidFill>
                <a:srgbClr val="002060"/>
              </a:solidFill>
              <a:highlight>
                <a:srgbClr val="FFFF00"/>
              </a:highlight>
            </a:endParaRP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Your friend, not on your team, passes a note to you with arguments to present.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3200" b="1" dirty="0">
              <a:solidFill>
                <a:srgbClr val="002060"/>
              </a:solidFill>
              <a:highlight>
                <a:srgbClr val="FFFF00"/>
              </a:highlight>
            </a:endParaRP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You say </a:t>
            </a:r>
            <a:r>
              <a:rPr lang="en-US" sz="3200" b="1" dirty="0" err="1"/>
              <a:t>outloud</a:t>
            </a:r>
            <a:r>
              <a:rPr lang="en-US" sz="3200" b="1" dirty="0"/>
              <a:t> to your partner “address the cost argument”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2060"/>
                </a:solidFill>
                <a:highlight>
                  <a:srgbClr val="FFFF00"/>
                </a:highlight>
              </a:rPr>
              <a:t>NO! </a:t>
            </a:r>
          </a:p>
        </p:txBody>
      </p:sp>
    </p:spTree>
    <p:extLst>
      <p:ext uri="{BB962C8B-B14F-4D97-AF65-F5344CB8AC3E}">
        <p14:creationId xmlns:p14="http://schemas.microsoft.com/office/powerpoint/2010/main" val="23097689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Quiz on During the Debate Rules</a:t>
            </a:r>
            <a:br>
              <a:rPr lang="en-US" altLang="en-US" b="1" cap="none" dirty="0">
                <a:latin typeface="Verdana" panose="020B0604030504040204" pitchFamily="34" charset="0"/>
              </a:rPr>
            </a:br>
            <a:r>
              <a:rPr lang="en-US" altLang="en-US" b="1" cap="none" dirty="0">
                <a:latin typeface="Verdana" panose="020B0604030504040204" pitchFamily="34" charset="0"/>
              </a:rPr>
              <a:t>Which of the below is okay?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59268" y="1792936"/>
            <a:ext cx="12234332" cy="46166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ask a POI 40 seconds after a speaker took a POI.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won’t take a second POI.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002060"/>
                </a:solidFill>
                <a:highlight>
                  <a:srgbClr val="FFFF00"/>
                </a:highlight>
              </a:rPr>
              <a:t>NO!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chat message your partners during the debate.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400" b="1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You use your flowsheet notes to present your arguments. You prepared these flowed arguments in prep time based off your case files.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800" b="1" dirty="0"/>
              <a:t>That’s fine EXCEPT IF ____________</a:t>
            </a:r>
          </a:p>
        </p:txBody>
      </p:sp>
    </p:spTree>
    <p:extLst>
      <p:ext uri="{BB962C8B-B14F-4D97-AF65-F5344CB8AC3E}">
        <p14:creationId xmlns:p14="http://schemas.microsoft.com/office/powerpoint/2010/main" val="18619332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Impromptu Debates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1018903" y="2207213"/>
            <a:ext cx="10813976" cy="35702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will get a topic right before the debate prep starts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The topic should be on a subject you are HIGHLY likely to know about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will then have thirty minutes to prepare your case, think up responses, etc.!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Remember that you are NOT allowed to use the internet NOR any case files/prepared materials during prep time.</a:t>
            </a:r>
          </a:p>
        </p:txBody>
      </p:sp>
    </p:spTree>
    <p:extLst>
      <p:ext uri="{BB962C8B-B14F-4D97-AF65-F5344CB8AC3E}">
        <p14:creationId xmlns:p14="http://schemas.microsoft.com/office/powerpoint/2010/main" val="36492539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During Prep Time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828780" y="1919347"/>
            <a:ext cx="10813976" cy="47397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Come up with arguments on your own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No Internet. No Prepared ahead of time files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can use your own and your friends’/family’s experience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make logical arguments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can refer to books/articles you’ve read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Try to make your arguments (AREI), cases (problem-solution-impact or topic causes problem-impact) just like regular.</a:t>
            </a:r>
          </a:p>
        </p:txBody>
      </p:sp>
    </p:spTree>
    <p:extLst>
      <p:ext uri="{BB962C8B-B14F-4D97-AF65-F5344CB8AC3E}">
        <p14:creationId xmlns:p14="http://schemas.microsoft.com/office/powerpoint/2010/main" val="25882816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480736" y="1792936"/>
            <a:ext cx="11284410" cy="298543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impromptu topic will be a topic well known to nearly all middle school students including students from a variety of economic and social backgrounds and who may not live in the United States.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impromptu topic will not be a proverb/literary quotation/something the kids need to interpret.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The topic should be clear on its face what the topic debate will be. </a:t>
            </a:r>
          </a:p>
        </p:txBody>
      </p:sp>
    </p:spTree>
    <p:extLst>
      <p:ext uri="{BB962C8B-B14F-4D97-AF65-F5344CB8AC3E}">
        <p14:creationId xmlns:p14="http://schemas.microsoft.com/office/powerpoint/2010/main" val="238988900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Example 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0" y="1792936"/>
            <a:ext cx="1176514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Cell phone benefits outweigh the harms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Schools should have longer recesses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/>
              <a:t>Vampires are more of a threat than werewolves. </a:t>
            </a:r>
          </a:p>
        </p:txBody>
      </p:sp>
    </p:spTree>
    <p:extLst>
      <p:ext uri="{BB962C8B-B14F-4D97-AF65-F5344CB8AC3E}">
        <p14:creationId xmlns:p14="http://schemas.microsoft.com/office/powerpoint/2010/main" val="22641774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NOT Example Impromptu Topics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0" y="1792936"/>
            <a:ext cx="11765146" cy="504753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“It is a far, far better thing that I do, than I have ever done; it is a far, far better rest I go to than I have ever known.”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Too confusing/unclear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 </a:t>
            </a:r>
            <a:endParaRPr lang="en-US" sz="2200" b="1" dirty="0"/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Seattle schools should get a new superintendent. 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Too specific to Seattle—not all participants live in Seattle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200" b="1" dirty="0"/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Vacations in Hawaii are better than in the Bahamas.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/>
              <a:t>Not everyone has been to Hawaii or the Bahamas.</a:t>
            </a:r>
          </a:p>
        </p:txBody>
      </p:sp>
    </p:spTree>
    <p:extLst>
      <p:ext uri="{BB962C8B-B14F-4D97-AF65-F5344CB8AC3E}">
        <p14:creationId xmlns:p14="http://schemas.microsoft.com/office/powerpoint/2010/main" val="1862108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Questions?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897019" y="2219598"/>
            <a:ext cx="8688259" cy="15388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And now—the topic is _________________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have 30 minutes of preparation time. Begin now.</a:t>
            </a:r>
          </a:p>
        </p:txBody>
      </p:sp>
    </p:spTree>
    <p:extLst>
      <p:ext uri="{BB962C8B-B14F-4D97-AF65-F5344CB8AC3E}">
        <p14:creationId xmlns:p14="http://schemas.microsoft.com/office/powerpoint/2010/main" val="11479598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2255</TotalTime>
  <Words>957</Words>
  <Application>Microsoft Office PowerPoint</Application>
  <PresentationFormat>Widescreen</PresentationFormat>
  <Paragraphs>109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Arial</vt:lpstr>
      <vt:lpstr>Tahoma</vt:lpstr>
      <vt:lpstr>Verdana</vt:lpstr>
      <vt:lpstr>Wingdings</vt:lpstr>
      <vt:lpstr>Banded</vt:lpstr>
      <vt:lpstr>The Rules!</vt:lpstr>
      <vt:lpstr>Preparation Time Rules YES</vt:lpstr>
      <vt:lpstr>Preparation Time Rules DON’T . . . </vt:lpstr>
      <vt:lpstr>Quiz on Preparation Time Rules Which of the below is okay?</vt:lpstr>
      <vt:lpstr>Quiz on Preparation Time Rules Which of the below is okay?</vt:lpstr>
      <vt:lpstr>During the Debate YES YOU CAN</vt:lpstr>
      <vt:lpstr>During the Debate Rules  NO YOU CANNOT!</vt:lpstr>
      <vt:lpstr>During the Debate POI’s</vt:lpstr>
      <vt:lpstr>Quiz on During the Debate Rules Which of the below is okay?</vt:lpstr>
      <vt:lpstr>Quiz on During the Debate Rules Which of the below is okay?</vt:lpstr>
      <vt:lpstr>Impromptu Debates</vt:lpstr>
      <vt:lpstr>During Prep Time</vt:lpstr>
      <vt:lpstr>Impromptu Topics</vt:lpstr>
      <vt:lpstr>Example Impromptu Topics</vt:lpstr>
      <vt:lpstr>NOT Example Impromptu Topics</vt:lpstr>
      <vt:lpstr>Questions?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343</cp:revision>
  <dcterms:created xsi:type="dcterms:W3CDTF">2019-10-15T19:44:54Z</dcterms:created>
  <dcterms:modified xsi:type="dcterms:W3CDTF">2025-09-20T17:21:57Z</dcterms:modified>
</cp:coreProperties>
</file>