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360" r:id="rId2"/>
    <p:sldId id="401" r:id="rId3"/>
    <p:sldId id="402" r:id="rId4"/>
    <p:sldId id="389" r:id="rId5"/>
    <p:sldId id="404" r:id="rId6"/>
    <p:sldId id="393" r:id="rId7"/>
    <p:sldId id="390" r:id="rId8"/>
    <p:sldId id="392" r:id="rId9"/>
    <p:sldId id="395" r:id="rId10"/>
    <p:sldId id="405" r:id="rId11"/>
    <p:sldId id="388" r:id="rId12"/>
    <p:sldId id="396" r:id="rId13"/>
    <p:sldId id="399" r:id="rId14"/>
    <p:sldId id="400" r:id="rId15"/>
    <p:sldId id="406" r:id="rId16"/>
    <p:sldId id="398" r:id="rId17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25687" autoAdjust="0"/>
    <p:restoredTop sz="94660"/>
  </p:normalViewPr>
  <p:slideViewPr>
    <p:cSldViewPr snapToGrid="0">
      <p:cViewPr varScale="1">
        <p:scale>
          <a:sx n="140" d="100"/>
          <a:sy n="140" d="100"/>
        </p:scale>
        <p:origin x="104" y="692"/>
      </p:cViewPr>
      <p:guideLst/>
    </p:cSldViewPr>
  </p:slideViewPr>
  <p:notesTextViewPr>
    <p:cViewPr>
      <p:scale>
        <a:sx n="3" d="2"/>
        <a:sy n="3" d="2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-6843" y="2059012"/>
            <a:ext cx="12195668" cy="1828800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65759" y="2166364"/>
            <a:ext cx="11471565" cy="1739347"/>
          </a:xfrm>
        </p:spPr>
        <p:txBody>
          <a:bodyPr tIns="45720" bIns="45720" anchor="ctr">
            <a:normAutofit/>
          </a:bodyPr>
          <a:lstStyle>
            <a:lvl1pPr algn="ctr">
              <a:lnSpc>
                <a:spcPct val="80000"/>
              </a:lnSpc>
              <a:defRPr sz="6000" spc="150" baseline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996250"/>
            <a:ext cx="9144000" cy="1309255"/>
          </a:xfrm>
        </p:spPr>
        <p:txBody>
          <a:bodyPr>
            <a:normAutofit/>
          </a:bodyPr>
          <a:lstStyle>
            <a:lvl1pPr marL="0" indent="0" algn="ctr">
              <a:buNone/>
              <a:defRPr sz="20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2000"/>
            </a:lvl3pPr>
            <a:lvl4pPr marL="1371600" indent="0" algn="ctr">
              <a:buNone/>
              <a:defRPr sz="2000"/>
            </a:lvl4pPr>
            <a:lvl5pPr marL="1828800" indent="0" algn="ctr">
              <a:buNone/>
              <a:defRPr sz="2000"/>
            </a:lvl5pPr>
            <a:lvl6pPr marL="2286000" indent="0" algn="ctr">
              <a:buNone/>
              <a:defRPr sz="2000"/>
            </a:lvl6pPr>
            <a:lvl7pPr marL="2743200" indent="0" algn="ctr">
              <a:buNone/>
              <a:defRPr sz="2000"/>
            </a:lvl7pPr>
            <a:lvl8pPr marL="3200400" indent="0" algn="ctr">
              <a:buNone/>
              <a:defRPr sz="2000"/>
            </a:lvl8pPr>
            <a:lvl9pPr marL="3657600" indent="0" algn="ctr">
              <a:buNone/>
              <a:defRPr sz="20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11/6/2022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9184157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11/6/2022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1883242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-6843" y="2059012"/>
            <a:ext cx="12195668" cy="18288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3191" y="2208879"/>
            <a:ext cx="10515600" cy="1676400"/>
          </a:xfrm>
        </p:spPr>
        <p:txBody>
          <a:bodyPr anchor="ctr">
            <a:noAutofit/>
          </a:bodyPr>
          <a:lstStyle>
            <a:lvl1pPr algn="ctr">
              <a:lnSpc>
                <a:spcPct val="80000"/>
              </a:lnSpc>
              <a:defRPr sz="6000" b="0" spc="150" baseline="0">
                <a:solidFill>
                  <a:schemeClr val="bg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3191" y="4010334"/>
            <a:ext cx="10515600" cy="1174639"/>
          </a:xfrm>
        </p:spPr>
        <p:txBody>
          <a:bodyPr anchor="t">
            <a:normAutofit/>
          </a:bodyPr>
          <a:lstStyle>
            <a:lvl1pPr marL="0" indent="0" algn="ctr">
              <a:buNone/>
              <a:defRPr sz="2000">
                <a:solidFill>
                  <a:schemeClr val="tx2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6D9B3381-2194-4062-AAD9-F170AA55D06C}" type="datetimeFigureOut">
              <a:rPr lang="en-US" smtClean="0"/>
              <a:t>11/6/2022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44254067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205344" y="2011680"/>
            <a:ext cx="4754880" cy="420624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30391" y="2011680"/>
            <a:ext cx="4754880" cy="420624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11/6/2022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8631234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07008" y="1913470"/>
            <a:ext cx="4754880" cy="743094"/>
          </a:xfrm>
        </p:spPr>
        <p:txBody>
          <a:bodyPr anchor="ctr">
            <a:normAutofit/>
          </a:bodyPr>
          <a:lstStyle>
            <a:lvl1pPr marL="0" indent="0">
              <a:buNone/>
              <a:defRPr sz="21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207008" y="2656566"/>
            <a:ext cx="4754880" cy="356616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231230" y="1913470"/>
            <a:ext cx="4754880" cy="743094"/>
          </a:xfrm>
        </p:spPr>
        <p:txBody>
          <a:bodyPr anchor="ctr">
            <a:normAutofit/>
          </a:bodyPr>
          <a:lstStyle>
            <a:lvl1pPr marL="0" indent="0">
              <a:buNone/>
              <a:defRPr sz="21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231230" y="2656564"/>
            <a:ext cx="4754880" cy="356616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11/6/2022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9080896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11/6/2022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7358495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11/6/2022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1938320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207008" y="2120054"/>
            <a:ext cx="6126480" cy="411480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789023" y="2147486"/>
            <a:ext cx="3200400" cy="3432319"/>
          </a:xfrm>
        </p:spPr>
        <p:txBody>
          <a:bodyPr>
            <a:normAutofit/>
          </a:bodyPr>
          <a:lstStyle>
            <a:lvl1pPr marL="0" indent="0">
              <a:lnSpc>
                <a:spcPct val="95000"/>
              </a:lnSpc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11/6/2022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1801571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280160" y="2211494"/>
            <a:ext cx="6126480" cy="3931920"/>
          </a:xfrm>
          <a:solidFill>
            <a:schemeClr val="tx2">
              <a:lumMod val="60000"/>
              <a:lumOff val="40000"/>
            </a:schemeClr>
          </a:solidFill>
        </p:spPr>
        <p:txBody>
          <a:bodyPr tIns="365760" anchor="t"/>
          <a:lstStyle>
            <a:lvl1pPr marL="0" indent="0" algn="ctr">
              <a:buNone/>
              <a:defRPr sz="3200">
                <a:solidFill>
                  <a:schemeClr val="tx1">
                    <a:lumMod val="50000"/>
                  </a:schemeClr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790688" y="2150621"/>
            <a:ext cx="3200400" cy="3429000"/>
          </a:xfrm>
        </p:spPr>
        <p:txBody>
          <a:bodyPr>
            <a:normAutofit/>
          </a:bodyPr>
          <a:lstStyle>
            <a:lvl1pPr marL="0" indent="0">
              <a:lnSpc>
                <a:spcPct val="95000"/>
              </a:lnSpc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11/6/2022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9056141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11/6/2022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0123084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9019312" y="0"/>
            <a:ext cx="2743200" cy="6858000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160624" y="274638"/>
            <a:ext cx="2402380" cy="5897562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199" y="274638"/>
            <a:ext cx="7973291" cy="5897562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838200" y="6422854"/>
            <a:ext cx="2743196" cy="365125"/>
          </a:xfrm>
        </p:spPr>
        <p:txBody>
          <a:bodyPr/>
          <a:lstStyle/>
          <a:p>
            <a:fld id="{6D9B3381-2194-4062-AAD9-F170AA55D06C}" type="datetimeFigureOut">
              <a:rPr lang="en-US" smtClean="0"/>
              <a:t>11/6/2022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776135" y="6422854"/>
            <a:ext cx="4279669" cy="365125"/>
          </a:xfr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073048" y="6422854"/>
            <a:ext cx="879759" cy="365125"/>
          </a:xfrm>
        </p:spPr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4857089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483" y="176109"/>
            <a:ext cx="12188952" cy="1645919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202919" y="284176"/>
            <a:ext cx="9784080" cy="150876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02919" y="2011680"/>
            <a:ext cx="9784080" cy="420624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202266" y="6422854"/>
            <a:ext cx="3000894" cy="365125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lvl1pPr algn="l">
              <a:defRPr sz="1050">
                <a:solidFill>
                  <a:schemeClr val="tx1"/>
                </a:solidFill>
                <a:latin typeface="Tahoma" panose="020B0604030504040204" pitchFamily="34" charset="0"/>
              </a:defRPr>
            </a:lvl1pPr>
          </a:lstStyle>
          <a:p>
            <a:fld id="{6D9B3381-2194-4062-AAD9-F170AA55D06C}" type="datetimeFigureOut">
              <a:rPr lang="en-US" smtClean="0"/>
              <a:pPr/>
              <a:t>11/6/2022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5596471" y="6422854"/>
            <a:ext cx="504444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chemeClr val="tx1"/>
                </a:solidFill>
                <a:latin typeface="Tahoma" panose="020B0604030504040204" pitchFamily="34" charset="0"/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658927" y="6422854"/>
            <a:ext cx="946264" cy="365125"/>
          </a:xfrm>
          <a:prstGeom prst="rect">
            <a:avLst/>
          </a:prstGeom>
        </p:spPr>
        <p:txBody>
          <a:bodyPr vert="horz" lIns="45720" tIns="45720" rIns="91440" bIns="45720" rtlCol="0" anchor="ctr"/>
          <a:lstStyle>
            <a:lvl1pPr algn="l">
              <a:defRPr sz="1200" b="0">
                <a:solidFill>
                  <a:schemeClr val="tx1"/>
                </a:solidFill>
                <a:latin typeface="Tahoma" panose="020B0604030504040204" pitchFamily="34" charset="0"/>
              </a:defRPr>
            </a:lvl1pPr>
          </a:lstStyle>
          <a:p>
            <a:fld id="{FC1BF5B3-6797-48E0-97A5-3923418683D3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59949807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85000"/>
        </a:lnSpc>
        <a:spcBef>
          <a:spcPct val="0"/>
        </a:spcBef>
        <a:buNone/>
        <a:defRPr sz="4000" kern="1200" cap="all" baseline="0">
          <a:solidFill>
            <a:schemeClr val="bg2"/>
          </a:solidFill>
          <a:latin typeface="Tahoma" panose="020B0604030504040204" pitchFamily="34" charset="0"/>
          <a:ea typeface="+mj-ea"/>
          <a:cs typeface="+mj-cs"/>
        </a:defRPr>
      </a:lvl1pPr>
    </p:titleStyle>
    <p:bodyStyle>
      <a:lvl1pPr marL="182880" indent="-182880" algn="l" defTabSz="914400" rtl="0" eaLnBrk="1" latinLnBrk="0" hangingPunct="1">
        <a:lnSpc>
          <a:spcPct val="90000"/>
        </a:lnSpc>
        <a:spcBef>
          <a:spcPts val="1200"/>
        </a:spcBef>
        <a:spcAft>
          <a:spcPts val="200"/>
        </a:spcAft>
        <a:buClr>
          <a:schemeClr val="tx1"/>
        </a:buClr>
        <a:buFont typeface="Wingdings" pitchFamily="2" charset="2"/>
        <a:buChar char=""/>
        <a:defRPr sz="22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1pPr>
      <a:lvl2pPr marL="4114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20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2pPr>
      <a:lvl3pPr marL="6400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8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3pPr>
      <a:lvl4pPr marL="8686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4pPr>
      <a:lvl5pPr marL="10972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5pPr>
      <a:lvl6pPr marL="12846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6pPr>
      <a:lvl7pPr marL="14718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1629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18062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The Rules!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1021563" y="1893947"/>
            <a:ext cx="10718182" cy="440120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b="1" i="1" u="sng" dirty="0"/>
              <a:t>Following the Rules is important</a:t>
            </a:r>
          </a:p>
          <a:p>
            <a:pPr algn="ctr"/>
            <a:endParaRPr lang="en-US" sz="3000" b="1" i="1" u="sng" dirty="0"/>
          </a:p>
          <a:p>
            <a:pPr algn="ctr"/>
            <a:r>
              <a:rPr lang="en-US" sz="4400" b="1" i="1" u="sng" dirty="0"/>
              <a:t>Please follow them or you can be disqualified and/or lose a debate</a:t>
            </a:r>
          </a:p>
          <a:p>
            <a:pPr algn="ctr"/>
            <a:endParaRPr lang="en-US" sz="3000" b="1" i="1" u="sng" dirty="0"/>
          </a:p>
          <a:p>
            <a:pPr algn="ctr"/>
            <a:r>
              <a:rPr lang="en-US" sz="4400" b="1" i="1" u="sng" dirty="0"/>
              <a:t>Please follow them because it is the fair, right thing to do.</a:t>
            </a:r>
          </a:p>
        </p:txBody>
      </p:sp>
    </p:spTree>
    <p:extLst>
      <p:ext uri="{BB962C8B-B14F-4D97-AF65-F5344CB8AC3E}">
        <p14:creationId xmlns:p14="http://schemas.microsoft.com/office/powerpoint/2010/main" val="128373244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Preparation Time Rules YES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548469" y="1851102"/>
            <a:ext cx="11284410" cy="29238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/>
              <a:t>YES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/>
              <a:t>Talk with your partners (message chatting is fine)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/>
              <a:t>Write down your arguments/flowsheet/script*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2400" b="1" i="1" dirty="0"/>
              <a:t>*typed items not allowed in debates except for flowsheets and ADA reasons</a:t>
            </a:r>
            <a:endParaRPr lang="en-US" sz="3200" b="1" i="1" dirty="0"/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/>
              <a:t>Look at case-response files you have (not allowed if it is an impromptu topic).</a:t>
            </a:r>
          </a:p>
        </p:txBody>
      </p:sp>
    </p:spTree>
    <p:extLst>
      <p:ext uri="{BB962C8B-B14F-4D97-AF65-F5344CB8AC3E}">
        <p14:creationId xmlns:p14="http://schemas.microsoft.com/office/powerpoint/2010/main" val="257205293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Preparation Time Rules NO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548469" y="1851102"/>
            <a:ext cx="11284410" cy="403187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/>
              <a:t>NO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/>
              <a:t>No communication with anything or anyone else outside of your 3 partners and your files (no files if impromptu topic)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endParaRPr lang="en-US" sz="3200" b="1" dirty="0"/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/>
              <a:t>That Means  . . . 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endParaRPr lang="en-US" sz="3200" b="1" dirty="0"/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/>
              <a:t>No talking with friends, parents, coaches, other debaters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/>
              <a:t>No researching online, in books, etc.</a:t>
            </a:r>
          </a:p>
        </p:txBody>
      </p:sp>
    </p:spTree>
    <p:extLst>
      <p:ext uri="{BB962C8B-B14F-4D97-AF65-F5344CB8AC3E}">
        <p14:creationId xmlns:p14="http://schemas.microsoft.com/office/powerpoint/2010/main" val="160529742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Quiz on Preparation Time Rules</a:t>
            </a:r>
            <a:br>
              <a:rPr lang="en-US" altLang="en-US" b="1" cap="none" dirty="0">
                <a:latin typeface="Verdana" panose="020B0604030504040204" pitchFamily="34" charset="0"/>
              </a:rPr>
            </a:br>
            <a:r>
              <a:rPr lang="en-US" altLang="en-US" b="1" cap="none" dirty="0">
                <a:latin typeface="Verdana" panose="020B0604030504040204" pitchFamily="34" charset="0"/>
              </a:rPr>
              <a:t>Which of the below is okay?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548469" y="1851102"/>
            <a:ext cx="11284410" cy="501675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/>
              <a:t>Your partner shares an argument in the chat.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>
                <a:highlight>
                  <a:srgbClr val="00FF00"/>
                </a:highlight>
              </a:rPr>
              <a:t>IS FINE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endParaRPr lang="en-US" sz="3200" b="1" dirty="0"/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/>
              <a:t>Your parent gives you an argument idea.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>
                <a:highlight>
                  <a:srgbClr val="FFFF00"/>
                </a:highlight>
              </a:rPr>
              <a:t>NO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/>
              <a:t>You talk with your partner about your third contention.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>
                <a:highlight>
                  <a:srgbClr val="00FF00"/>
                </a:highlight>
              </a:rPr>
              <a:t>IS FINE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/>
              <a:t>You get your typed out case on screen, ready to read for the debate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>
                <a:highlight>
                  <a:srgbClr val="FFFF00"/>
                </a:highlight>
              </a:rPr>
              <a:t>NO.</a:t>
            </a:r>
          </a:p>
        </p:txBody>
      </p:sp>
    </p:spTree>
    <p:extLst>
      <p:ext uri="{BB962C8B-B14F-4D97-AF65-F5344CB8AC3E}">
        <p14:creationId xmlns:p14="http://schemas.microsoft.com/office/powerpoint/2010/main" val="172339342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Quiz on Preparation Time Rules</a:t>
            </a:r>
            <a:br>
              <a:rPr lang="en-US" altLang="en-US" b="1" cap="none" dirty="0">
                <a:latin typeface="Verdana" panose="020B0604030504040204" pitchFamily="34" charset="0"/>
              </a:rPr>
            </a:br>
            <a:r>
              <a:rPr lang="en-US" altLang="en-US" b="1" cap="none" dirty="0">
                <a:latin typeface="Verdana" panose="020B0604030504040204" pitchFamily="34" charset="0"/>
              </a:rPr>
              <a:t>Which of the below is okay?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548469" y="1851102"/>
            <a:ext cx="11284410" cy="452431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/>
              <a:t>You write down responses on a sheet of paper that are the same responses in a prepared file you are looking at.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>
                <a:highlight>
                  <a:srgbClr val="00FF00"/>
                </a:highlight>
              </a:rPr>
              <a:t>IS FINE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endParaRPr lang="en-US" sz="3200" b="1" dirty="0"/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/>
              <a:t>You research on the internet.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>
                <a:highlight>
                  <a:srgbClr val="FFFF00"/>
                </a:highlight>
              </a:rPr>
              <a:t>NO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endParaRPr lang="en-US" sz="3200" b="1" dirty="0"/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/>
              <a:t>You look at your prepared files for an impromptu debate.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>
                <a:highlight>
                  <a:srgbClr val="FFFF00"/>
                </a:highlight>
              </a:rPr>
              <a:t>NO</a:t>
            </a:r>
            <a:r>
              <a:rPr lang="en-US" sz="3200" b="1" dirty="0"/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343946440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During the Debate YES YOU CAN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358345" y="1851102"/>
            <a:ext cx="11474533" cy="452431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lvl="0" indent="-457200">
              <a:buFont typeface="Arial" panose="020B0604020202020204" pitchFamily="34" charset="0"/>
              <a:buChar char="•"/>
            </a:pPr>
            <a:r>
              <a:rPr lang="en-US" sz="3200" b="1" dirty="0"/>
              <a:t>Use HAND WRITTEN notes prepared during Prep Time.</a:t>
            </a:r>
          </a:p>
          <a:p>
            <a:pPr marL="457200" lvl="0" indent="-457200">
              <a:buFont typeface="Arial" panose="020B0604020202020204" pitchFamily="34" charset="0"/>
              <a:buChar char="•"/>
            </a:pPr>
            <a:r>
              <a:rPr lang="en-US" sz="3200" b="1" dirty="0"/>
              <a:t>Pass notes or text message/chat with your debate partners.</a:t>
            </a:r>
          </a:p>
          <a:p>
            <a:pPr marL="457200" lvl="0" indent="-457200">
              <a:buFont typeface="Arial" panose="020B0604020202020204" pitchFamily="34" charset="0"/>
              <a:buChar char="•"/>
            </a:pPr>
            <a:r>
              <a:rPr lang="en-US" sz="3200" b="1" dirty="0"/>
              <a:t>Use an E-Flow (</a:t>
            </a:r>
            <a:r>
              <a:rPr lang="en-US" sz="3200" b="1" dirty="0" err="1"/>
              <a:t>eg</a:t>
            </a:r>
            <a:r>
              <a:rPr lang="en-US" sz="3200" b="1" dirty="0"/>
              <a:t> </a:t>
            </a:r>
            <a:r>
              <a:rPr lang="en-US" sz="3200" b="1"/>
              <a:t>Google Spreadsheet)</a:t>
            </a:r>
            <a:endParaRPr lang="en-US" sz="3200" b="1" dirty="0"/>
          </a:p>
          <a:p>
            <a:pPr marL="457200" lvl="0" indent="-457200">
              <a:buFont typeface="Arial" panose="020B0604020202020204" pitchFamily="34" charset="0"/>
              <a:buChar char="•"/>
            </a:pPr>
            <a:r>
              <a:rPr lang="en-US" sz="3200" b="1" dirty="0"/>
              <a:t>Quietly speak with your debate partners who are not speaking (not really possible over Zoom/</a:t>
            </a:r>
            <a:r>
              <a:rPr lang="en-US" sz="3200" b="1" dirty="0" err="1"/>
              <a:t>Yaatly</a:t>
            </a:r>
            <a:r>
              <a:rPr lang="en-US" sz="3200" b="1" dirty="0"/>
              <a:t>)</a:t>
            </a:r>
          </a:p>
          <a:p>
            <a:pPr marL="457200" lvl="0" indent="-457200">
              <a:buFont typeface="Arial" panose="020B0604020202020204" pitchFamily="34" charset="0"/>
              <a:buChar char="•"/>
            </a:pPr>
            <a:endParaRPr lang="en-US" sz="3200" b="1" dirty="0"/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3200" b="1" dirty="0"/>
              <a:t>AND A NOTE: When there is an impromptu topic for a debate, logic and reasons should be given just as much weight as a debater citing a study/statistic/fact.</a:t>
            </a:r>
          </a:p>
        </p:txBody>
      </p:sp>
    </p:spTree>
    <p:extLst>
      <p:ext uri="{BB962C8B-B14F-4D97-AF65-F5344CB8AC3E}">
        <p14:creationId xmlns:p14="http://schemas.microsoft.com/office/powerpoint/2010/main" val="78628103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During the Debate Rules </a:t>
            </a:r>
            <a:br>
              <a:rPr lang="en-US" altLang="en-US" b="1" cap="none" dirty="0">
                <a:latin typeface="Verdana" panose="020B0604030504040204" pitchFamily="34" charset="0"/>
              </a:rPr>
            </a:br>
            <a:r>
              <a:rPr lang="en-US" altLang="en-US" b="1" cap="none" dirty="0">
                <a:latin typeface="Verdana" panose="020B0604030504040204" pitchFamily="34" charset="0"/>
              </a:rPr>
              <a:t>NO YOU CANNOT!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548467" y="1851102"/>
            <a:ext cx="11284411" cy="501675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lvl="0" indent="-457200">
              <a:buFont typeface="Arial" panose="020B0604020202020204" pitchFamily="34" charset="0"/>
              <a:buChar char="•"/>
            </a:pPr>
            <a:r>
              <a:rPr lang="en-US" sz="3200" b="1" dirty="0"/>
              <a:t>NO: Get help from coach(es) or parent(s) during the debate.</a:t>
            </a:r>
          </a:p>
          <a:p>
            <a:pPr marL="457200" lvl="0" indent="-457200">
              <a:buFont typeface="Arial" panose="020B0604020202020204" pitchFamily="34" charset="0"/>
              <a:buChar char="•"/>
            </a:pPr>
            <a:r>
              <a:rPr lang="en-US" sz="3200" b="1" dirty="0"/>
              <a:t>NO: Speak to teammates who are speaking.</a:t>
            </a:r>
          </a:p>
          <a:p>
            <a:pPr marL="457200" lvl="0" indent="-457200">
              <a:buFont typeface="Arial" panose="020B0604020202020204" pitchFamily="34" charset="0"/>
              <a:buChar char="•"/>
            </a:pPr>
            <a:r>
              <a:rPr lang="en-US" sz="3200" b="1" dirty="0"/>
              <a:t>NO: View nor use materials during the debate that were prepared before prep time.</a:t>
            </a:r>
          </a:p>
          <a:p>
            <a:pPr marL="457200" lvl="0" indent="-457200">
              <a:buFont typeface="Arial" panose="020B0604020202020204" pitchFamily="34" charset="0"/>
              <a:buChar char="•"/>
            </a:pPr>
            <a:r>
              <a:rPr lang="en-US" sz="3200" b="1" dirty="0"/>
              <a:t>NO: Use materials on your computer/tablet/phone during the debate except for ADA reasons. Use handwritten notes ONLY and use your computer only for Yaatly.</a:t>
            </a:r>
          </a:p>
          <a:p>
            <a:pPr marL="457200" lvl="0" indent="-457200">
              <a:buFont typeface="Arial" panose="020B0604020202020204" pitchFamily="34" charset="0"/>
              <a:buChar char="•"/>
            </a:pPr>
            <a:r>
              <a:rPr lang="en-US" sz="3200" b="1" dirty="0"/>
              <a:t>NO: Research during the debate</a:t>
            </a:r>
          </a:p>
          <a:p>
            <a:pPr marL="457200" lvl="0" indent="-457200">
              <a:buFont typeface="Arial" panose="020B0604020202020204" pitchFamily="34" charset="0"/>
              <a:buChar char="•"/>
            </a:pPr>
            <a:r>
              <a:rPr lang="en-US" sz="3200" b="1" dirty="0"/>
              <a:t>NO: Heckling.</a:t>
            </a:r>
            <a:br>
              <a:rPr lang="en-US" sz="3200" b="1" dirty="0"/>
            </a:br>
            <a:endParaRPr lang="en-US" sz="3200" b="1" dirty="0"/>
          </a:p>
        </p:txBody>
      </p:sp>
    </p:spTree>
    <p:extLst>
      <p:ext uri="{BB962C8B-B14F-4D97-AF65-F5344CB8AC3E}">
        <p14:creationId xmlns:p14="http://schemas.microsoft.com/office/powerpoint/2010/main" val="346058282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During the Debate POI’s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548469" y="1851102"/>
            <a:ext cx="11284410" cy="206210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lvl="0" indent="-457200">
              <a:buFont typeface="Arial" panose="020B0604020202020204" pitchFamily="34" charset="0"/>
              <a:buChar char="•"/>
            </a:pPr>
            <a:r>
              <a:rPr lang="en-US" sz="3200" b="1" dirty="0"/>
              <a:t>POIs (questions/short arguments) allowed in ALL speeches for the middle 3 minutes of the speeches.</a:t>
            </a:r>
          </a:p>
          <a:p>
            <a:pPr marL="457200" lvl="0" indent="-457200">
              <a:buFont typeface="Arial" panose="020B0604020202020204" pitchFamily="34" charset="0"/>
              <a:buChar char="•"/>
            </a:pPr>
            <a:r>
              <a:rPr lang="en-US" sz="3200" b="1" dirty="0"/>
              <a:t>Each speaker must take two POIs except they do not take POIs requested less than 30 seconds after taking a POI. </a:t>
            </a:r>
          </a:p>
        </p:txBody>
      </p:sp>
    </p:spTree>
    <p:extLst>
      <p:ext uri="{BB962C8B-B14F-4D97-AF65-F5344CB8AC3E}">
        <p14:creationId xmlns:p14="http://schemas.microsoft.com/office/powerpoint/2010/main" val="148400634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Quiz on During the Debate Rules</a:t>
            </a:r>
            <a:br>
              <a:rPr lang="en-US" altLang="en-US" b="1" cap="none" dirty="0">
                <a:latin typeface="Verdana" panose="020B0604030504040204" pitchFamily="34" charset="0"/>
              </a:rPr>
            </a:br>
            <a:r>
              <a:rPr lang="en-US" altLang="en-US" b="1" cap="none" dirty="0">
                <a:latin typeface="Verdana" panose="020B0604030504040204" pitchFamily="34" charset="0"/>
              </a:rPr>
              <a:t>Which of the below is okay?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59268" y="1792936"/>
            <a:ext cx="12234332" cy="452431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/>
              <a:t>You read the case you wrote before the tournament started.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>
                <a:solidFill>
                  <a:srgbClr val="002060"/>
                </a:solidFill>
                <a:highlight>
                  <a:srgbClr val="FFFF00"/>
                </a:highlight>
              </a:rPr>
              <a:t>NO! 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endParaRPr lang="en-US" sz="3200" b="1" dirty="0">
              <a:solidFill>
                <a:srgbClr val="002060"/>
              </a:solidFill>
              <a:highlight>
                <a:srgbClr val="FFFF00"/>
              </a:highlight>
            </a:endParaRP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/>
              <a:t>Your friend, not on your team, passes a note to you with arguments to present.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>
                <a:solidFill>
                  <a:srgbClr val="002060"/>
                </a:solidFill>
                <a:highlight>
                  <a:srgbClr val="FFFF00"/>
                </a:highlight>
              </a:rPr>
              <a:t>NO! 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endParaRPr lang="en-US" sz="3200" b="1" dirty="0">
              <a:solidFill>
                <a:srgbClr val="002060"/>
              </a:solidFill>
              <a:highlight>
                <a:srgbClr val="FFFF00"/>
              </a:highlight>
            </a:endParaRP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/>
              <a:t>You say </a:t>
            </a:r>
            <a:r>
              <a:rPr lang="en-US" sz="3200" b="1" dirty="0" err="1"/>
              <a:t>outloud</a:t>
            </a:r>
            <a:r>
              <a:rPr lang="en-US" sz="3200" b="1" dirty="0"/>
              <a:t> to your partner “address the cost argument”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>
                <a:solidFill>
                  <a:srgbClr val="002060"/>
                </a:solidFill>
                <a:highlight>
                  <a:srgbClr val="FFFF00"/>
                </a:highlight>
              </a:rPr>
              <a:t>NO! </a:t>
            </a:r>
          </a:p>
        </p:txBody>
      </p:sp>
    </p:spTree>
    <p:extLst>
      <p:ext uri="{BB962C8B-B14F-4D97-AF65-F5344CB8AC3E}">
        <p14:creationId xmlns:p14="http://schemas.microsoft.com/office/powerpoint/2010/main" val="230976894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Quiz on During the Debate Rules</a:t>
            </a:r>
            <a:br>
              <a:rPr lang="en-US" altLang="en-US" b="1" cap="none" dirty="0">
                <a:latin typeface="Verdana" panose="020B0604030504040204" pitchFamily="34" charset="0"/>
              </a:rPr>
            </a:br>
            <a:r>
              <a:rPr lang="en-US" altLang="en-US" b="1" cap="none" dirty="0">
                <a:latin typeface="Verdana" panose="020B0604030504040204" pitchFamily="34" charset="0"/>
              </a:rPr>
              <a:t>Which of the below is okay?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59268" y="1792936"/>
            <a:ext cx="12234332" cy="461664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2800" b="1" dirty="0"/>
              <a:t>You ask a POI 40 seconds after a speaker took a POI.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2800" b="1" dirty="0"/>
              <a:t>That’s Fine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endParaRPr lang="en-US" sz="1400" b="1" dirty="0"/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2800" b="1" dirty="0"/>
              <a:t>You won’t take a second POI.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highlight>
                  <a:srgbClr val="FFFF00"/>
                </a:highlight>
              </a:rPr>
              <a:t>NO!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endParaRPr lang="en-US" sz="1400" b="1" dirty="0"/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2800" b="1" dirty="0"/>
              <a:t>You chat message your partners during the debate.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2800" b="1" dirty="0"/>
              <a:t>That’s fine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endParaRPr lang="en-US" sz="1400" b="1" dirty="0"/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2800" b="1" dirty="0"/>
              <a:t>You use your flowsheet notes to present your arguments. You prepared these flowed arguments in prep time based off your case files.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2800" b="1" dirty="0"/>
              <a:t>That’s fine EXCEPT IF ____________</a:t>
            </a:r>
          </a:p>
        </p:txBody>
      </p:sp>
    </p:spTree>
    <p:extLst>
      <p:ext uri="{BB962C8B-B14F-4D97-AF65-F5344CB8AC3E}">
        <p14:creationId xmlns:p14="http://schemas.microsoft.com/office/powerpoint/2010/main" val="186193323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Impromptu Debates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1018903" y="2207213"/>
            <a:ext cx="10813976" cy="357020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You will get a topic right before the debate prep starts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The topic should be on a subject you are HIGHLY likely to know about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You will then have thirty minutes to prepare your case, think up responses, etc.!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Remember that you are NOT allowed to use the internet NOR any case files/prepared materials during prep time.</a:t>
            </a:r>
          </a:p>
        </p:txBody>
      </p:sp>
    </p:spTree>
    <p:extLst>
      <p:ext uri="{BB962C8B-B14F-4D97-AF65-F5344CB8AC3E}">
        <p14:creationId xmlns:p14="http://schemas.microsoft.com/office/powerpoint/2010/main" val="364925397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During Prep Time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828780" y="1919347"/>
            <a:ext cx="10813976" cy="473975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Come up with arguments on your own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No Internet. No Prepared ahead of time files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You can use your own and your friends’/family’s experience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You make logical arguments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You can refer to books/articles you’ve read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Try to make your arguments (AREI), cases (problem-solution-impact or topic causes problem-impact) just like regular.</a:t>
            </a:r>
          </a:p>
        </p:txBody>
      </p:sp>
    </p:spTree>
    <p:extLst>
      <p:ext uri="{BB962C8B-B14F-4D97-AF65-F5344CB8AC3E}">
        <p14:creationId xmlns:p14="http://schemas.microsoft.com/office/powerpoint/2010/main" val="258828167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Impromptu Topics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480736" y="1792936"/>
            <a:ext cx="11284410" cy="298543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/>
              <a:t>The impromptu topic will be a topic well known to nearly all middle school students including students from a variety of economic and social backgrounds and who may not live in the United States. 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/>
              <a:t>The impromptu topic will not be a proverb/literary quotation/something the kids need to interpret. 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/>
              <a:t>The topic should be clear on its face what the topic debate will be. </a:t>
            </a:r>
          </a:p>
        </p:txBody>
      </p:sp>
    </p:spTree>
    <p:extLst>
      <p:ext uri="{BB962C8B-B14F-4D97-AF65-F5344CB8AC3E}">
        <p14:creationId xmlns:p14="http://schemas.microsoft.com/office/powerpoint/2010/main" val="238988900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Example Impromptu Topics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0" y="1792936"/>
            <a:ext cx="11765146" cy="187743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200" b="1" dirty="0"/>
              <a:t>Cell phone benefits outweigh the harms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200" b="1" dirty="0"/>
              <a:t>Schools should have longer recesses 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200" b="1" dirty="0"/>
              <a:t>Vampires are more of a threat than werewolves. </a:t>
            </a:r>
          </a:p>
        </p:txBody>
      </p:sp>
    </p:spTree>
    <p:extLst>
      <p:ext uri="{BB962C8B-B14F-4D97-AF65-F5344CB8AC3E}">
        <p14:creationId xmlns:p14="http://schemas.microsoft.com/office/powerpoint/2010/main" val="226417743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NOT Example Impromptu Topics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0" y="1792936"/>
            <a:ext cx="11765146" cy="504753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/>
              <a:t>“It is a far, far better thing that I do, than I have ever done; it is a far, far better rest I go to than I have ever known.”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/>
              <a:t>Too confusing/unclear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/>
              <a:t> </a:t>
            </a:r>
            <a:endParaRPr lang="en-US" sz="2200" b="1" dirty="0"/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/>
              <a:t>Seattle schools should get a new superintendent. 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/>
              <a:t>Too specific to Seattle—not all participants live in Seattle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endParaRPr lang="en-US" sz="2200" b="1" dirty="0"/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/>
              <a:t>Vacations in Hawaii are better than in the Bahamas.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/>
              <a:t>Not everyone has been to Hawaii or the Bahamas.</a:t>
            </a:r>
          </a:p>
        </p:txBody>
      </p:sp>
    </p:spTree>
    <p:extLst>
      <p:ext uri="{BB962C8B-B14F-4D97-AF65-F5344CB8AC3E}">
        <p14:creationId xmlns:p14="http://schemas.microsoft.com/office/powerpoint/2010/main" val="186210876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Questions?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897019" y="2219598"/>
            <a:ext cx="8688259" cy="153888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And now—the topic is _________________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You have 30 minutes of preparation time. Begin now.</a:t>
            </a:r>
          </a:p>
        </p:txBody>
      </p:sp>
    </p:spTree>
    <p:extLst>
      <p:ext uri="{BB962C8B-B14F-4D97-AF65-F5344CB8AC3E}">
        <p14:creationId xmlns:p14="http://schemas.microsoft.com/office/powerpoint/2010/main" val="114795987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Banded">
  <a:themeElements>
    <a:clrScheme name="Banded">
      <a:dk1>
        <a:srgbClr val="2C2C2C"/>
      </a:dk1>
      <a:lt1>
        <a:srgbClr val="FFFFFF"/>
      </a:lt1>
      <a:dk2>
        <a:srgbClr val="099BDD"/>
      </a:dk2>
      <a:lt2>
        <a:srgbClr val="F2F2F2"/>
      </a:lt2>
      <a:accent1>
        <a:srgbClr val="FFC000"/>
      </a:accent1>
      <a:accent2>
        <a:srgbClr val="A5D028"/>
      </a:accent2>
      <a:accent3>
        <a:srgbClr val="08CC78"/>
      </a:accent3>
      <a:accent4>
        <a:srgbClr val="F24099"/>
      </a:accent4>
      <a:accent5>
        <a:srgbClr val="828288"/>
      </a:accent5>
      <a:accent6>
        <a:srgbClr val="F56617"/>
      </a:accent6>
      <a:hlink>
        <a:srgbClr val="005DBA"/>
      </a:hlink>
      <a:folHlink>
        <a:srgbClr val="6C606A"/>
      </a:folHlink>
    </a:clrScheme>
    <a:fontScheme name="Banded">
      <a:majorFont>
        <a:latin typeface="Corbel" panose="020B0503020204020204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orbel" panose="020B0503020204020204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inorFont>
    </a:fontScheme>
    <a:fmtScheme name="Banded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satMod val="120000"/>
                <a:lumMod val="107000"/>
              </a:schemeClr>
            </a:gs>
            <a:gs pos="50000">
              <a:schemeClr val="phClr">
                <a:tint val="70000"/>
                <a:satMod val="124000"/>
                <a:lumMod val="103000"/>
              </a:schemeClr>
            </a:gs>
            <a:gs pos="100000">
              <a:schemeClr val="phClr">
                <a:tint val="85000"/>
                <a:satMod val="120000"/>
                <a:lumMod val="10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85000"/>
                <a:shade val="98000"/>
                <a:satMod val="110000"/>
                <a:lumMod val="103000"/>
              </a:schemeClr>
            </a:gs>
            <a:gs pos="50000">
              <a:schemeClr val="phClr">
                <a:shade val="85000"/>
                <a:satMod val="105000"/>
                <a:lumMod val="100000"/>
              </a:schemeClr>
            </a:gs>
            <a:gs pos="100000">
              <a:schemeClr val="phClr">
                <a:shade val="60000"/>
                <a:satMod val="120000"/>
                <a:lumMod val="100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50800" dist="15875" dir="5400000" algn="ctr" rotWithShape="0">
              <a:srgbClr val="000000">
                <a:alpha val="68000"/>
              </a:srgbClr>
            </a:outerShdw>
          </a:effectLst>
        </a:effectStyle>
        <a:effectStyle>
          <a:effectLst>
            <a:outerShdw blurRad="88900" dist="2794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blipFill rotWithShape="1">
          <a:blip xmlns:r="http://schemas.openxmlformats.org/officeDocument/2006/relationships" r:embed="rId1">
            <a:duotone>
              <a:schemeClr val="phClr"/>
              <a:schemeClr val="phClr">
                <a:shade val="91000"/>
                <a:satMod val="105000"/>
              </a:schemeClr>
            </a:duotone>
          </a:blip>
          <a:tile tx="0" ty="0" sx="100000" sy="100000" flip="none" algn="tl"/>
        </a:blipFill>
        <a:gradFill rotWithShape="1">
          <a:gsLst>
            <a:gs pos="0">
              <a:schemeClr val="phClr">
                <a:tint val="100000"/>
                <a:shade val="0"/>
                <a:satMod val="100000"/>
              </a:schemeClr>
            </a:gs>
            <a:gs pos="100000">
              <a:schemeClr val="phClr">
                <a:shade val="100000"/>
                <a:satMod val="10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Banded" id="{98DFF888-2449-4D28-977C-6306C017633E}" vid="{9792607F-9579-4224-82FF-9C88C3E1E53D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Banded</Template>
  <TotalTime>2254</TotalTime>
  <Words>954</Words>
  <Application>Microsoft Office PowerPoint</Application>
  <PresentationFormat>Widescreen</PresentationFormat>
  <Paragraphs>109</Paragraphs>
  <Slides>16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16</vt:i4>
      </vt:variant>
    </vt:vector>
  </HeadingPairs>
  <TitlesOfParts>
    <vt:vector size="22" baseType="lpstr">
      <vt:lpstr>Arial</vt:lpstr>
      <vt:lpstr>Corbel</vt:lpstr>
      <vt:lpstr>Tahoma</vt:lpstr>
      <vt:lpstr>Verdana</vt:lpstr>
      <vt:lpstr>Wingdings</vt:lpstr>
      <vt:lpstr>Banded</vt:lpstr>
      <vt:lpstr>The Rules!</vt:lpstr>
      <vt:lpstr>Preparation Time Rules YES</vt:lpstr>
      <vt:lpstr>Preparation Time Rules NO</vt:lpstr>
      <vt:lpstr>Quiz on Preparation Time Rules Which of the below is okay?</vt:lpstr>
      <vt:lpstr>Quiz on Preparation Time Rules Which of the below is okay?</vt:lpstr>
      <vt:lpstr>During the Debate YES YOU CAN</vt:lpstr>
      <vt:lpstr>During the Debate Rules  NO YOU CANNOT!</vt:lpstr>
      <vt:lpstr>During the Debate POI’s</vt:lpstr>
      <vt:lpstr>Quiz on During the Debate Rules Which of the below is okay?</vt:lpstr>
      <vt:lpstr>Quiz on During the Debate Rules Which of the below is okay?</vt:lpstr>
      <vt:lpstr>Impromptu Debates</vt:lpstr>
      <vt:lpstr>During Prep Time</vt:lpstr>
      <vt:lpstr>Impromptu Topics</vt:lpstr>
      <vt:lpstr>Example Impromptu Topics</vt:lpstr>
      <vt:lpstr>NOT Example Impromptu Topics</vt:lpstr>
      <vt:lpstr>Questions?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Let’s debate!</dc:title>
  <dc:creator>Jim Climb the Mountain</dc:creator>
  <cp:lastModifiedBy>Jim Climb the Mountain</cp:lastModifiedBy>
  <cp:revision>342</cp:revision>
  <dcterms:created xsi:type="dcterms:W3CDTF">2019-10-15T19:44:54Z</dcterms:created>
  <dcterms:modified xsi:type="dcterms:W3CDTF">2022-11-07T06:52:12Z</dcterms:modified>
</cp:coreProperties>
</file>