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8" r:id="rId3"/>
    <p:sldId id="257" r:id="rId4"/>
    <p:sldId id="277" r:id="rId5"/>
    <p:sldId id="282" r:id="rId6"/>
    <p:sldId id="258" r:id="rId7"/>
    <p:sldId id="276" r:id="rId8"/>
    <p:sldId id="370" r:id="rId9"/>
    <p:sldId id="278" r:id="rId10"/>
    <p:sldId id="266" r:id="rId11"/>
    <p:sldId id="262" r:id="rId12"/>
    <p:sldId id="371" r:id="rId13"/>
    <p:sldId id="259" r:id="rId14"/>
    <p:sldId id="279" r:id="rId15"/>
    <p:sldId id="263" r:id="rId16"/>
    <p:sldId id="281" r:id="rId17"/>
    <p:sldId id="265" r:id="rId18"/>
    <p:sldId id="268" r:id="rId19"/>
    <p:sldId id="269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373" r:id="rId30"/>
    <p:sldId id="432" r:id="rId31"/>
    <p:sldId id="437" r:id="rId32"/>
    <p:sldId id="388" r:id="rId33"/>
    <p:sldId id="438" r:id="rId34"/>
    <p:sldId id="439" r:id="rId35"/>
    <p:sldId id="386" r:id="rId36"/>
    <p:sldId id="441" r:id="rId37"/>
    <p:sldId id="440" r:id="rId38"/>
    <p:sldId id="442" r:id="rId39"/>
    <p:sldId id="345" r:id="rId40"/>
    <p:sldId id="443" r:id="rId41"/>
    <p:sldId id="348" r:id="rId42"/>
    <p:sldId id="308" r:id="rId43"/>
    <p:sldId id="309" r:id="rId44"/>
    <p:sldId id="349" r:id="rId45"/>
    <p:sldId id="310" r:id="rId46"/>
    <p:sldId id="343" r:id="rId47"/>
    <p:sldId id="344" r:id="rId48"/>
    <p:sldId id="305" r:id="rId49"/>
    <p:sldId id="350" r:id="rId50"/>
    <p:sldId id="353" r:id="rId51"/>
    <p:sldId id="352" r:id="rId52"/>
    <p:sldId id="44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7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4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7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4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0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6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6D9B3381-2194-4062-AAD9-F170AA55D06C}" type="datetimeFigureOut">
              <a:rPr lang="en-US" smtClean="0"/>
              <a:pPr/>
              <a:t>10/25/2025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FC1BF5B3-6797-48E0-97A5-392341868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49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forensics.org/climb-program/middle-school/0-student-page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Let’s START debate!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 Hanson</a:t>
            </a:r>
          </a:p>
        </p:txBody>
      </p:sp>
    </p:spTree>
    <p:extLst>
      <p:ext uri="{BB962C8B-B14F-4D97-AF65-F5344CB8AC3E}">
        <p14:creationId xmlns:p14="http://schemas.microsoft.com/office/powerpoint/2010/main" val="215232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Debate involves respectful disagreement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When a debater says steak is the best food . . . </a:t>
            </a:r>
            <a:br>
              <a:rPr lang="en-US" sz="3200" b="1" dirty="0"/>
            </a:br>
            <a:endParaRPr lang="en-US" sz="3200" b="1" dirty="0"/>
          </a:p>
          <a:p>
            <a:r>
              <a:rPr lang="en-US" sz="3200" b="1" dirty="0"/>
              <a:t>You can argue “steak is NOT that good tasting”</a:t>
            </a:r>
          </a:p>
          <a:p>
            <a:r>
              <a:rPr lang="en-US" sz="3200" b="1" dirty="0"/>
              <a:t>You can argue “steak means harming animals—that’s not the best”</a:t>
            </a:r>
          </a:p>
          <a:p>
            <a:r>
              <a:rPr lang="en-US" sz="3200" b="1" dirty="0"/>
              <a:t>You can argue “Sushi is more delicious”</a:t>
            </a:r>
          </a:p>
        </p:txBody>
      </p:sp>
    </p:spTree>
    <p:extLst>
      <p:ext uri="{BB962C8B-B14F-4D97-AF65-F5344CB8AC3E}">
        <p14:creationId xmlns:p14="http://schemas.microsoft.com/office/powerpoint/2010/main" val="26118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Now . . . I disagree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9292"/>
            <a:ext cx="9144000" cy="263864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One person presents their argument</a:t>
            </a:r>
          </a:p>
          <a:p>
            <a:r>
              <a:rPr lang="en-US" sz="3600" b="1" dirty="0"/>
              <a:t>The next person I call then says “I disagree because ____________”</a:t>
            </a:r>
          </a:p>
          <a:p>
            <a:r>
              <a:rPr lang="en-US" sz="3600" b="1" dirty="0"/>
              <a:t>We’ll hear an argument and a response from each person.</a:t>
            </a:r>
          </a:p>
        </p:txBody>
      </p:sp>
    </p:spTree>
    <p:extLst>
      <p:ext uri="{BB962C8B-B14F-4D97-AF65-F5344CB8AC3E}">
        <p14:creationId xmlns:p14="http://schemas.microsoft.com/office/powerpoint/2010/main" val="192369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Let’s do a mini-debate!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9292"/>
            <a:ext cx="9144000" cy="2638643"/>
          </a:xfrm>
        </p:spPr>
        <p:txBody>
          <a:bodyPr>
            <a:normAutofit/>
          </a:bodyPr>
          <a:lstStyle/>
          <a:p>
            <a:r>
              <a:rPr lang="en-US" sz="3600" b="1" dirty="0"/>
              <a:t>You know how to make an argument</a:t>
            </a:r>
          </a:p>
          <a:p>
            <a:r>
              <a:rPr lang="en-US" sz="3600" b="1" dirty="0"/>
              <a:t>You know how to disagree</a:t>
            </a:r>
          </a:p>
          <a:p>
            <a:r>
              <a:rPr lang="en-US" sz="3600" b="1" dirty="0"/>
              <a:t>So let’s put those skills into a debate!</a:t>
            </a:r>
          </a:p>
        </p:txBody>
      </p:sp>
    </p:spTree>
    <p:extLst>
      <p:ext uri="{BB962C8B-B14F-4D97-AF65-F5344CB8AC3E}">
        <p14:creationId xmlns:p14="http://schemas.microsoft.com/office/powerpoint/2010/main" val="12473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Dogs or cats?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6" y="2011680"/>
            <a:ext cx="4984797" cy="599716"/>
          </a:xfrm>
        </p:spPr>
        <p:txBody>
          <a:bodyPr>
            <a:normAutofit/>
          </a:bodyPr>
          <a:lstStyle/>
          <a:p>
            <a:r>
              <a:rPr lang="en-US" sz="2800" b="1" dirty="0"/>
              <a:t>Some people love dogs</a:t>
            </a:r>
          </a:p>
          <a:p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D1618-178B-44A1-AFBE-C95F0399DB4A}"/>
              </a:ext>
            </a:extLst>
          </p:cNvPr>
          <p:cNvSpPr txBox="1"/>
          <p:nvPr/>
        </p:nvSpPr>
        <p:spPr>
          <a:xfrm>
            <a:off x="6919784" y="1944130"/>
            <a:ext cx="44896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people love cats</a:t>
            </a:r>
          </a:p>
          <a:p>
            <a:endParaRPr lang="en-US" dirty="0"/>
          </a:p>
        </p:txBody>
      </p:sp>
      <p:pic>
        <p:nvPicPr>
          <p:cNvPr id="1026" name="Picture 2" descr="Image result for teenager with dog">
            <a:extLst>
              <a:ext uri="{FF2B5EF4-FFF2-40B4-BE49-F238E27FC236}">
                <a16:creationId xmlns:a16="http://schemas.microsoft.com/office/drawing/2014/main" id="{83112BDD-D4C8-4F26-94D1-4E058352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5" y="2744348"/>
            <a:ext cx="5792647" cy="38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asian teen girl with a pet cat">
            <a:extLst>
              <a:ext uri="{FF2B5EF4-FFF2-40B4-BE49-F238E27FC236}">
                <a16:creationId xmlns:a16="http://schemas.microsoft.com/office/drawing/2014/main" id="{AA9FBD0E-4523-4E46-877F-B2DA1EDB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6" y="2744348"/>
            <a:ext cx="5275976" cy="35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9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people don’t like either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F06316-FA28-4192-B724-80821F0DF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93589-611A-42BC-ADCD-07FC9DD4E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07" y="2011680"/>
            <a:ext cx="6621863" cy="43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4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33" y="294224"/>
            <a:ext cx="11274251" cy="1508760"/>
          </a:xfrm>
        </p:spPr>
        <p:txBody>
          <a:bodyPr>
            <a:normAutofit/>
          </a:bodyPr>
          <a:lstStyle/>
          <a:p>
            <a:r>
              <a:rPr lang="en-US" b="1" dirty="0"/>
              <a:t>TOPIC: dogs are better than cats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7468C-A5A7-4B89-8743-7BFE0DE8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2011680"/>
            <a:ext cx="10298927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One team is Proposition—and favors the topic.</a:t>
            </a:r>
          </a:p>
          <a:p>
            <a:r>
              <a:rPr lang="en-US" sz="3200" b="1" dirty="0"/>
              <a:t>The other team is Opposition—and is against the topic</a:t>
            </a:r>
          </a:p>
          <a:p>
            <a:r>
              <a:rPr lang="en-US" sz="3200" b="1" dirty="0"/>
              <a:t>We’ll create 2 teams (normally, you have 3 person teams in this kind of debate)</a:t>
            </a:r>
          </a:p>
          <a:p>
            <a:r>
              <a:rPr lang="en-US" sz="3200" b="1" dirty="0"/>
              <a:t>Pick now which side you will be on but . . . </a:t>
            </a:r>
          </a:p>
          <a:p>
            <a:r>
              <a:rPr lang="en-US" sz="3200" b="1" dirty="0"/>
              <a:t>sometimes, you don’t get your preferred choice.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9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33" y="294224"/>
            <a:ext cx="11274251" cy="1508760"/>
          </a:xfrm>
        </p:spPr>
        <p:txBody>
          <a:bodyPr>
            <a:normAutofit/>
          </a:bodyPr>
          <a:lstStyle/>
          <a:p>
            <a:r>
              <a:rPr lang="en-US" b="1" dirty="0"/>
              <a:t>TOPIC: dogs are better than cats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7468C-A5A7-4B89-8743-7BFE0DE82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PROP prepare an argument (AREI) for the topic—and be ready to disagree with arguments the </a:t>
            </a:r>
            <a:r>
              <a:rPr lang="en-US" sz="3200" dirty="0" err="1"/>
              <a:t>opp</a:t>
            </a:r>
            <a:r>
              <a:rPr lang="en-US" sz="3200" dirty="0"/>
              <a:t> might present.</a:t>
            </a:r>
          </a:p>
          <a:p>
            <a:r>
              <a:rPr lang="en-US" sz="3200" dirty="0"/>
              <a:t>OPP prepare an argument (AREI) against the topic—and be ready to disagree with arguments the prop might present.</a:t>
            </a:r>
          </a:p>
          <a:p>
            <a:r>
              <a:rPr lang="en-US" sz="3200" dirty="0"/>
              <a:t>You will present 1 minute speeches in a short debate with each other.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36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3156-3162-431B-BB3C-E62E0897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8" y="284176"/>
            <a:ext cx="10292395" cy="1508760"/>
          </a:xfrm>
        </p:spPr>
        <p:txBody>
          <a:bodyPr>
            <a:normAutofit/>
          </a:bodyPr>
          <a:lstStyle/>
          <a:p>
            <a:r>
              <a:rPr lang="en-US" sz="4400" b="1" dirty="0"/>
              <a:t>NOW: MINI-DEBATE ONE ON ONE</a:t>
            </a:r>
            <a:endParaRPr lang="en-US" sz="4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F4284FB-9966-4DED-ACB9-C827A6D57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011363"/>
            <a:ext cx="10010635" cy="4562461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/>
              <a:t>1 minute Prop Speech </a:t>
            </a:r>
            <a:br>
              <a:rPr lang="en-US" sz="3600" b="1" dirty="0"/>
            </a:br>
            <a:r>
              <a:rPr lang="en-US" sz="3600" b="1" dirty="0"/>
              <a:t>   (present your argument using AREI)</a:t>
            </a:r>
          </a:p>
          <a:p>
            <a:r>
              <a:rPr lang="en-US" sz="3600" b="1" dirty="0"/>
              <a:t>1 minute </a:t>
            </a:r>
            <a:r>
              <a:rPr lang="en-US" sz="3600" b="1" dirty="0" err="1"/>
              <a:t>Opp</a:t>
            </a:r>
            <a:r>
              <a:rPr lang="en-US" sz="3600" b="1" dirty="0"/>
              <a:t> Speech </a:t>
            </a:r>
            <a:br>
              <a:rPr lang="en-US" sz="3600" b="1" dirty="0"/>
            </a:br>
            <a:r>
              <a:rPr lang="en-US" sz="3600" b="1" dirty="0"/>
              <a:t>   (present your argument using AREI AND</a:t>
            </a:r>
            <a:br>
              <a:rPr lang="en-US" sz="3600" b="1" dirty="0"/>
            </a:br>
            <a:r>
              <a:rPr lang="en-US" sz="3600" b="1" dirty="0"/>
              <a:t>     respond to the Prop Arguments)</a:t>
            </a:r>
          </a:p>
          <a:p>
            <a:r>
              <a:rPr lang="en-US" sz="3600" b="1" dirty="0"/>
              <a:t>1 minute Prop Speech</a:t>
            </a:r>
            <a:br>
              <a:rPr lang="en-US" sz="3600" b="1" dirty="0"/>
            </a:br>
            <a:r>
              <a:rPr lang="en-US" sz="3600" b="1" dirty="0"/>
              <a:t>    (respond to the </a:t>
            </a:r>
            <a:r>
              <a:rPr lang="en-US" sz="3600" b="1" dirty="0" err="1"/>
              <a:t>Opp</a:t>
            </a:r>
            <a:r>
              <a:rPr lang="en-US" sz="3600" b="1" dirty="0"/>
              <a:t> arguments and defend </a:t>
            </a:r>
            <a:br>
              <a:rPr lang="en-US" sz="3600" b="1" dirty="0"/>
            </a:br>
            <a:r>
              <a:rPr lang="en-US" sz="3600" b="1" dirty="0"/>
              <a:t>      your arguments)</a:t>
            </a:r>
          </a:p>
          <a:p>
            <a:r>
              <a:rPr lang="en-US" sz="3600" b="1" dirty="0"/>
              <a:t>1 minute Opp Speech</a:t>
            </a:r>
            <a:br>
              <a:rPr lang="en-US" sz="3600" b="1" dirty="0"/>
            </a:br>
            <a:r>
              <a:rPr lang="en-US" sz="3600" b="1" dirty="0"/>
              <a:t>    (defend your arguments and respond again to </a:t>
            </a:r>
            <a:br>
              <a:rPr lang="en-US" sz="3600" b="1" dirty="0"/>
            </a:br>
            <a:r>
              <a:rPr lang="en-US" sz="3600" b="1" dirty="0"/>
              <a:t>      the Prop arguments)</a:t>
            </a:r>
          </a:p>
          <a:p>
            <a:r>
              <a:rPr lang="en-US" sz="3600" b="1" dirty="0"/>
              <a:t>Continue until everyone has presented.</a:t>
            </a:r>
          </a:p>
        </p:txBody>
      </p:sp>
    </p:spTree>
    <p:extLst>
      <p:ext uri="{BB962C8B-B14F-4D97-AF65-F5344CB8AC3E}">
        <p14:creationId xmlns:p14="http://schemas.microsoft.com/office/powerpoint/2010/main" val="37103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3684-FF8B-416D-80E4-943A82E1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did it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3C0DC-B8D3-45BE-BEB7-87D991F4D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4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B042-F1FD-4C82-86F3-2AC06E0B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10212008" cy="1508760"/>
          </a:xfrm>
        </p:spPr>
        <p:txBody>
          <a:bodyPr/>
          <a:lstStyle/>
          <a:p>
            <a:r>
              <a:rPr lang="en-US" b="1" dirty="0"/>
              <a:t>WHAT IS OUR FIRST debate TOPIC?</a:t>
            </a:r>
          </a:p>
        </p:txBody>
      </p:sp>
    </p:spTree>
    <p:extLst>
      <p:ext uri="{BB962C8B-B14F-4D97-AF65-F5344CB8AC3E}">
        <p14:creationId xmlns:p14="http://schemas.microsoft.com/office/powerpoint/2010/main" val="379795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Instructor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6" y="2011680"/>
            <a:ext cx="11164250" cy="420624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START/AREI 12 MINUTES</a:t>
            </a:r>
          </a:p>
          <a:p>
            <a:r>
              <a:rPr lang="en-US" sz="3200" b="1" dirty="0"/>
              <a:t>I DISAGREE GAME 12 MINUTES</a:t>
            </a:r>
          </a:p>
          <a:p>
            <a:r>
              <a:rPr lang="en-US" sz="3200" b="1" dirty="0"/>
              <a:t>MINI-DEBATE 12 MINUTES</a:t>
            </a:r>
          </a:p>
          <a:p>
            <a:r>
              <a:rPr lang="en-US" sz="3200" b="1" dirty="0"/>
              <a:t>TOPIC OVERVIEW 8 MINUTES</a:t>
            </a:r>
          </a:p>
          <a:p>
            <a:r>
              <a:rPr lang="en-US" sz="3200" b="1" dirty="0"/>
              <a:t>RESEARCH THE TOPIC 8 MINUTES</a:t>
            </a:r>
          </a:p>
          <a:p>
            <a:r>
              <a:rPr lang="en-US" sz="3200" b="1" dirty="0"/>
              <a:t>FLOWING 12 MINUTES</a:t>
            </a:r>
          </a:p>
          <a:p>
            <a:r>
              <a:rPr lang="en-US" sz="3200" b="1" dirty="0"/>
              <a:t>FINISH UP 5 MINUTES</a:t>
            </a:r>
          </a:p>
        </p:txBody>
      </p:sp>
    </p:spTree>
    <p:extLst>
      <p:ext uri="{BB962C8B-B14F-4D97-AF65-F5344CB8AC3E}">
        <p14:creationId xmlns:p14="http://schemas.microsoft.com/office/powerpoint/2010/main" val="2114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6240-8B62-9B27-FA6F-D64277F5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46" y="295836"/>
            <a:ext cx="10696835" cy="1856766"/>
          </a:xfrm>
        </p:spPr>
        <p:txBody>
          <a:bodyPr>
            <a:normAutofit fontScale="90000"/>
          </a:bodyPr>
          <a:lstStyle/>
          <a:p>
            <a:r>
              <a:rPr lang="en-US" dirty="0"/>
              <a:t>THE TOPIC IS</a:t>
            </a:r>
            <a:br>
              <a:rPr lang="en-US" dirty="0"/>
            </a:br>
            <a:r>
              <a:rPr lang="en-US" sz="4400" b="1" dirty="0"/>
              <a:t>Students should be allowed to use cell phones in K-12 schools.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76B85-FF16-5B1E-FEDC-3A564023C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90" y="2286000"/>
            <a:ext cx="6608274" cy="4340967"/>
          </a:xfrm>
        </p:spPr>
      </p:pic>
    </p:spTree>
    <p:extLst>
      <p:ext uri="{BB962C8B-B14F-4D97-AF65-F5344CB8AC3E}">
        <p14:creationId xmlns:p14="http://schemas.microsoft.com/office/powerpoint/2010/main" val="7504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6E3-EC15-5858-01DF-15D4769B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2 assertions/claims </a:t>
            </a:r>
            <a:r>
              <a:rPr lang="en-US" sz="4800" b="1" dirty="0"/>
              <a:t>for</a:t>
            </a:r>
            <a:r>
              <a:rPr lang="en-US" b="1" dirty="0"/>
              <a:t> the topic.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69F94-1443-1763-29D8-BB293784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47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6E3-EC15-5858-01DF-15D4769B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2 assertions/claims </a:t>
            </a:r>
            <a:r>
              <a:rPr lang="en-US" sz="4800" b="1" dirty="0"/>
              <a:t>AGAINST</a:t>
            </a:r>
            <a:r>
              <a:rPr lang="en-US" b="1" dirty="0"/>
              <a:t> the topic.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69F94-1443-1763-29D8-BB293784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9" y="284176"/>
            <a:ext cx="11730445" cy="1508760"/>
          </a:xfrm>
        </p:spPr>
        <p:txBody>
          <a:bodyPr>
            <a:normAutofit/>
          </a:bodyPr>
          <a:lstStyle/>
          <a:p>
            <a:r>
              <a:rPr lang="en-US" sz="3800" b="1" dirty="0" err="1"/>
              <a:t>MakE</a:t>
            </a:r>
            <a:r>
              <a:rPr lang="en-US" sz="3800" b="1" dirty="0"/>
              <a:t> sure YOUR arguments are relevant</a:t>
            </a:r>
          </a:p>
        </p:txBody>
      </p:sp>
    </p:spTree>
    <p:extLst>
      <p:ext uri="{BB962C8B-B14F-4D97-AF65-F5344CB8AC3E}">
        <p14:creationId xmlns:p14="http://schemas.microsoft.com/office/powerpoint/2010/main" val="193955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176"/>
            <a:ext cx="11599817" cy="1508760"/>
          </a:xfrm>
        </p:spPr>
        <p:txBody>
          <a:bodyPr/>
          <a:lstStyle/>
          <a:p>
            <a:r>
              <a:rPr lang="en-US" b="1" dirty="0"/>
              <a:t>Arguments must be about cell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459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You know cell 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94B04-D096-5FC9-AD23-580FF325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97" y="2508024"/>
            <a:ext cx="5269025" cy="406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AAED9-4F0C-17D0-C117-C319FE82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76" b="7567"/>
          <a:stretch/>
        </p:blipFill>
        <p:spPr>
          <a:xfrm>
            <a:off x="5860869" y="2896698"/>
            <a:ext cx="6463151" cy="347869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596923-709D-4612-80AB-8340E84C69D3}"/>
              </a:ext>
            </a:extLst>
          </p:cNvPr>
          <p:cNvSpPr txBox="1">
            <a:spLocks/>
          </p:cNvSpPr>
          <p:nvPr/>
        </p:nvSpPr>
        <p:spPr>
          <a:xfrm>
            <a:off x="6034945" y="1863406"/>
            <a:ext cx="5845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and that does not include tablets or computers</a:t>
            </a:r>
          </a:p>
        </p:txBody>
      </p:sp>
    </p:spTree>
    <p:extLst>
      <p:ext uri="{BB962C8B-B14F-4D97-AF65-F5344CB8AC3E}">
        <p14:creationId xmlns:p14="http://schemas.microsoft.com/office/powerpoint/2010/main" val="24192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284176"/>
            <a:ext cx="11795760" cy="1508760"/>
          </a:xfrm>
        </p:spPr>
        <p:txBody>
          <a:bodyPr/>
          <a:lstStyle/>
          <a:p>
            <a:r>
              <a:rPr lang="en-US" b="1" dirty="0"/>
              <a:t>Arguments must be about k-12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2069455"/>
            <a:ext cx="10970623" cy="1348649"/>
          </a:xfrm>
        </p:spPr>
        <p:txBody>
          <a:bodyPr>
            <a:normAutofit/>
          </a:bodyPr>
          <a:lstStyle/>
          <a:p>
            <a:r>
              <a:rPr lang="en-US" sz="3600" b="1" dirty="0"/>
              <a:t>Obviously, not Colleges.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A1DEA-C8C7-F498-5508-F0CAE9AE7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0"/>
          <a:stretch/>
        </p:blipFill>
        <p:spPr>
          <a:xfrm>
            <a:off x="6190126" y="2980315"/>
            <a:ext cx="5782228" cy="3787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9D1EB-FEDD-3E98-149D-0E1CAC4C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7" y="2928869"/>
            <a:ext cx="5799323" cy="39475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57A66C-BDE0-44E3-5AB5-6E8EC0AE9B90}"/>
              </a:ext>
            </a:extLst>
          </p:cNvPr>
          <p:cNvSpPr txBox="1">
            <a:spLocks/>
          </p:cNvSpPr>
          <p:nvPr/>
        </p:nvSpPr>
        <p:spPr>
          <a:xfrm>
            <a:off x="6013007" y="1876284"/>
            <a:ext cx="5959347" cy="1348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Focus on Elementary, Middle, and High Schools.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558104B7-CCB1-22AD-4095-2B0EC786B9C1}"/>
              </a:ext>
            </a:extLst>
          </p:cNvPr>
          <p:cNvSpPr/>
          <p:nvPr/>
        </p:nvSpPr>
        <p:spPr>
          <a:xfrm>
            <a:off x="1777628" y="4633527"/>
            <a:ext cx="4365435" cy="26222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One more thing on the Topic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073" y="1930128"/>
            <a:ext cx="10803835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Cell Phones should be allowed in schools – the topic does not cover usage OUTSIDE of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1C992-7FC2-2C8C-1176-910B97D4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87" y="3134213"/>
            <a:ext cx="9088012" cy="35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C36E-62BC-9EA3-9EC2-E6167674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are school policies on cell phone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3087-CF96-6FF2-0739-DD7052EC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sz="2800" b="1" dirty="0"/>
              <a:t>From the Washington Post . .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C9FC8-AFFA-2E5B-367F-D5DB3E2C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3206144"/>
            <a:ext cx="10729394" cy="24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Now—let’s get prepared to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2011680"/>
            <a:ext cx="11178745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I need to assign half of you to the Prop Side</a:t>
            </a:r>
          </a:p>
          <a:p>
            <a:r>
              <a:rPr lang="en-US" sz="3200" b="1" dirty="0"/>
              <a:t>And half of you to the Opp Side</a:t>
            </a:r>
          </a:p>
          <a:p>
            <a:endParaRPr lang="en-US" sz="3200" b="1" dirty="0"/>
          </a:p>
          <a:p>
            <a:r>
              <a:rPr lang="en-US" sz="3200" b="1" dirty="0"/>
              <a:t>Here are the names of the people on the 2 sides.</a:t>
            </a:r>
          </a:p>
          <a:p>
            <a:endParaRPr lang="en-US" sz="3200" b="1" dirty="0"/>
          </a:p>
          <a:p>
            <a:r>
              <a:rPr lang="en-US" sz="3200" b="1" dirty="0"/>
              <a:t>Get prepared for your side with a case.</a:t>
            </a:r>
          </a:p>
          <a:p>
            <a:r>
              <a:rPr lang="en-US" sz="3200" b="1" dirty="0"/>
              <a:t>To do that . . . </a:t>
            </a:r>
          </a:p>
        </p:txBody>
      </p:sp>
    </p:spTree>
    <p:extLst>
      <p:ext uri="{BB962C8B-B14F-4D97-AF65-F5344CB8AC3E}">
        <p14:creationId xmlns:p14="http://schemas.microsoft.com/office/powerpoint/2010/main" val="38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737743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GET YOUR LAPTOP OR TABLET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26DEA-875C-AFFB-B5AE-6B66FE9CF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52" y="2018774"/>
            <a:ext cx="7537891" cy="47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64B6-1A88-45FB-B38E-350CA484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your favorite food?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E54D9-66E0-4539-A134-9793452E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67" y="1685925"/>
            <a:ext cx="6721463" cy="4472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3A687-B3F0-4137-A0B8-444705FF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09" y="1973249"/>
            <a:ext cx="6896100" cy="460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B0462-119B-4AD0-A060-E35EAD9C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517" y="2060382"/>
            <a:ext cx="7053195" cy="46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go to your web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0241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OPEN THE </a:t>
            </a:r>
            <a:r>
              <a:rPr lang="en-US" sz="4800" b="1"/>
              <a:t>CLIMB MIDDLE SCHOOL </a:t>
            </a:r>
            <a:r>
              <a:rPr lang="en-US" sz="4800" b="1" dirty="0"/>
              <a:t>STUDENT PREP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2011680"/>
            <a:ext cx="11178745" cy="4678422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r>
              <a:rPr lang="en-US" sz="3200" b="1" dirty="0"/>
              <a:t>Climb STUDENT PREP PAGE</a:t>
            </a:r>
            <a:br>
              <a:rPr lang="en-US" sz="3200" b="1" dirty="0"/>
            </a:br>
            <a:r>
              <a:rPr lang="en-US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https://www.nwforensics.org/climb-program/middle-school/0-student-page.htm</a:t>
            </a:r>
            <a:r>
              <a:rPr lang="en-US" b="1" dirty="0"/>
              <a:t> </a:t>
            </a:r>
          </a:p>
          <a:p>
            <a:endParaRPr lang="en-US" sz="3200" b="1" dirty="0"/>
          </a:p>
          <a:p>
            <a:r>
              <a:rPr lang="en-US" sz="3200" b="1" dirty="0"/>
              <a:t>You can Google/Bing for </a:t>
            </a:r>
          </a:p>
          <a:p>
            <a:r>
              <a:rPr lang="en-US" sz="3200" b="1"/>
              <a:t>“</a:t>
            </a:r>
            <a:r>
              <a:rPr lang="en-US" sz="3200" b="1" dirty="0"/>
              <a:t>Climb Middle School Student Prep</a:t>
            </a:r>
            <a:r>
              <a:rPr lang="en-US" sz="3200" b="1"/>
              <a:t>” </a:t>
            </a:r>
          </a:p>
          <a:p>
            <a:r>
              <a:rPr lang="en-US" sz="3200" b="1"/>
              <a:t>(</a:t>
            </a:r>
            <a:r>
              <a:rPr lang="en-US" sz="3200" b="1" dirty="0"/>
              <a:t>make sure it shows the current session </a:t>
            </a:r>
            <a:r>
              <a:rPr lang="en-US" sz="3200" b="1" dirty="0" err="1"/>
              <a:t>eg</a:t>
            </a:r>
            <a:r>
              <a:rPr lang="en-US" sz="3200" b="1" dirty="0"/>
              <a:t> Fall 2025 at the top of the page)</a:t>
            </a:r>
          </a:p>
        </p:txBody>
      </p:sp>
    </p:spTree>
    <p:extLst>
      <p:ext uri="{BB962C8B-B14F-4D97-AF65-F5344CB8AC3E}">
        <p14:creationId xmlns:p14="http://schemas.microsoft.com/office/powerpoint/2010/main" val="15154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MAKE SURE YOU HAVE THE PREP PAGE BOOKMARKED/FAVORITED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You will use that page each week to prepare before class</a:t>
            </a:r>
          </a:p>
          <a:p>
            <a:r>
              <a:rPr lang="en-US" sz="3200" b="1" dirty="0"/>
              <a:t>You should spend 30 to 45 minutes preparing BEFORE each class</a:t>
            </a:r>
          </a:p>
          <a:p>
            <a:endParaRPr lang="en-US" sz="3200" b="1" dirty="0"/>
          </a:p>
          <a:p>
            <a:r>
              <a:rPr lang="en-US" sz="3200" b="1" dirty="0"/>
              <a:t>Show your Instructor the page and that you have bookmarked/favorited it.</a:t>
            </a:r>
          </a:p>
        </p:txBody>
      </p:sp>
    </p:spTree>
    <p:extLst>
      <p:ext uri="{BB962C8B-B14F-4D97-AF65-F5344CB8AC3E}">
        <p14:creationId xmlns:p14="http://schemas.microsoft.com/office/powerpoint/2010/main" val="30690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Now—click the research FOR CASES AND RESPONSES LINK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D7D6A-CC81-1A6B-D692-9AD5A988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98" y="2419394"/>
            <a:ext cx="10172859" cy="19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endParaRPr lang="en-US" sz="4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7D35D-4F25-93FF-1FAF-37870F601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882"/>
          <a:stretch/>
        </p:blipFill>
        <p:spPr>
          <a:xfrm>
            <a:off x="1675865" y="613215"/>
            <a:ext cx="9568163" cy="162921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B1568-8B46-33DA-828F-5FBA69794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DD8C0-6ED9-46B9-0434-93464AF9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19" y="2461170"/>
            <a:ext cx="10168508" cy="36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What arguments did you get?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One Prop Person: Tell me one argument you got.</a:t>
            </a:r>
          </a:p>
          <a:p>
            <a:r>
              <a:rPr lang="en-US" sz="3200" b="1" dirty="0"/>
              <a:t>One Opp Person: Tell me one argument you got.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682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DID YOU NOTICE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we searched for AREI but . . . </a:t>
            </a:r>
          </a:p>
          <a:p>
            <a:r>
              <a:rPr lang="en-US" sz="3200" b="1" dirty="0"/>
              <a:t>Assertion is called Claim when you AI it</a:t>
            </a:r>
          </a:p>
          <a:p>
            <a:r>
              <a:rPr lang="en-US" sz="3200" b="1" dirty="0"/>
              <a:t>We added Analysis to give more depth to the argument.</a:t>
            </a:r>
          </a:p>
        </p:txBody>
      </p:sp>
    </p:spTree>
    <p:extLst>
      <p:ext uri="{BB962C8B-B14F-4D97-AF65-F5344CB8AC3E}">
        <p14:creationId xmlns:p14="http://schemas.microsoft.com/office/powerpoint/2010/main" val="28719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Ai doublechecks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As of Summer 2025, ChatGPT and Gemini make pretty good arguments</a:t>
            </a:r>
          </a:p>
          <a:p>
            <a:r>
              <a:rPr lang="en-US" sz="3200" b="1" dirty="0"/>
              <a:t>BUT they make mistakes</a:t>
            </a:r>
          </a:p>
          <a:p>
            <a:r>
              <a:rPr lang="en-US" sz="3200" b="1" dirty="0"/>
              <a:t>--Citations are sometimes wrong, even made up</a:t>
            </a:r>
          </a:p>
          <a:p>
            <a:r>
              <a:rPr lang="en-US" sz="3200" b="1" dirty="0"/>
              <a:t>--AI can mix-up Facts and statistics</a:t>
            </a:r>
          </a:p>
          <a:p>
            <a:r>
              <a:rPr lang="en-US" sz="3200" b="1" dirty="0"/>
              <a:t>--Very specific details/facts can be very wrong</a:t>
            </a:r>
          </a:p>
          <a:p>
            <a:endParaRPr lang="en-US" sz="3200" b="1" dirty="0"/>
          </a:p>
          <a:p>
            <a:r>
              <a:rPr lang="en-US" sz="3200" b="1" dirty="0"/>
              <a:t>Doublecheck such things.</a:t>
            </a:r>
          </a:p>
        </p:txBody>
      </p:sp>
    </p:spTree>
    <p:extLst>
      <p:ext uri="{BB962C8B-B14F-4D97-AF65-F5344CB8AC3E}">
        <p14:creationId xmlns:p14="http://schemas.microsoft.com/office/powerpoint/2010/main" val="27298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" y="284176"/>
            <a:ext cx="11859491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What you do with your argument ideas &amp; ai research!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highlight>
                  <a:srgbClr val="000080"/>
                </a:highlight>
              </a:rPr>
              <a:t>You keep it (print it for tournaments)</a:t>
            </a:r>
          </a:p>
          <a:p>
            <a:endParaRPr lang="en-US" sz="3200" b="1" dirty="0"/>
          </a:p>
          <a:p>
            <a:r>
              <a:rPr lang="en-US" sz="3200" b="1" dirty="0"/>
              <a:t>And for actual debates . . . </a:t>
            </a:r>
          </a:p>
          <a:p>
            <a:endParaRPr lang="en-US" sz="3200" b="1" dirty="0"/>
          </a:p>
          <a:p>
            <a:r>
              <a:rPr lang="en-US" sz="3200" b="1" dirty="0"/>
              <a:t>You write your AI and argument ideas on a sheet of paper debaters use for taking notes in a debate</a:t>
            </a:r>
          </a:p>
          <a:p>
            <a:r>
              <a:rPr lang="en-US" sz="3200" b="1" dirty="0"/>
              <a:t>You do that for your own speeches and for listening to other debaters</a:t>
            </a:r>
          </a:p>
          <a:p>
            <a:r>
              <a:rPr lang="en-US" sz="3200" b="1" dirty="0"/>
              <a:t>Let’s go through how that works . . . </a:t>
            </a:r>
          </a:p>
        </p:txBody>
      </p:sp>
    </p:spTree>
    <p:extLst>
      <p:ext uri="{BB962C8B-B14F-4D97-AF65-F5344CB8AC3E}">
        <p14:creationId xmlns:p14="http://schemas.microsoft.com/office/powerpoint/2010/main" val="6962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2" y="284176"/>
            <a:ext cx="11678769" cy="15087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WHEN A DEBATER PRESENTS AN ARGUMENT, </a:t>
            </a:r>
            <a:br>
              <a:rPr lang="en-US" b="1" dirty="0"/>
            </a:br>
            <a:br>
              <a:rPr lang="en-US" sz="1100" b="1" dirty="0"/>
            </a:br>
            <a:r>
              <a:rPr lang="en-US" b="1" dirty="0"/>
              <a:t>YOU Take notes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565928"/>
            <a:ext cx="10834098" cy="3348938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TAKING NOTES IN DEBATE IS CALLED. . .</a:t>
            </a:r>
          </a:p>
          <a:p>
            <a:r>
              <a:rPr lang="en-US" sz="4800" b="1" dirty="0">
                <a:solidFill>
                  <a:srgbClr val="0070C0"/>
                </a:solidFill>
                <a:highlight>
                  <a:srgbClr val="FFFF00"/>
                </a:highlight>
              </a:rPr>
              <a:t>FLOWING</a:t>
            </a:r>
          </a:p>
          <a:p>
            <a:endParaRPr lang="en-US" sz="3600" b="1" dirty="0"/>
          </a:p>
          <a:p>
            <a:r>
              <a:rPr lang="en-US" sz="3600" b="1" dirty="0"/>
              <a:t>RIGHT NOW, I WANT YOU TO FLOW MY ARGUMENT . . .</a:t>
            </a:r>
          </a:p>
          <a:p>
            <a:r>
              <a:rPr lang="en-US" sz="3600" b="1" dirty="0"/>
              <a:t>When I say stop, you have to stop—drop your pen!</a:t>
            </a:r>
            <a:r>
              <a:rPr lang="en-US" sz="3200" b="1" dirty="0"/>
              <a:t> </a:t>
            </a:r>
          </a:p>
          <a:p>
            <a:endParaRPr lang="en-US" sz="3200" b="1" dirty="0"/>
          </a:p>
          <a:p>
            <a:r>
              <a:rPr lang="en-US" sz="3200" b="1" dirty="0"/>
              <a:t>Instructor present argument at normal speaking rate then say “Stop. Hold up your hands in the air!”</a:t>
            </a:r>
          </a:p>
          <a:p>
            <a:r>
              <a:rPr lang="en-US" sz="2800" b="1" dirty="0"/>
              <a:t>What did you write down? 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698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have our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We are working together</a:t>
            </a:r>
          </a:p>
          <a:p>
            <a:r>
              <a:rPr lang="en-US" sz="3200" b="1" dirty="0"/>
              <a:t>We are a team and we support each other.</a:t>
            </a:r>
          </a:p>
        </p:txBody>
      </p:sp>
    </p:spTree>
    <p:extLst>
      <p:ext uri="{BB962C8B-B14F-4D97-AF65-F5344CB8AC3E}">
        <p14:creationId xmlns:p14="http://schemas.microsoft.com/office/powerpoint/2010/main" val="29438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2" y="284176"/>
            <a:ext cx="11678769" cy="1508760"/>
          </a:xfrm>
        </p:spPr>
        <p:txBody>
          <a:bodyPr>
            <a:normAutofit/>
          </a:bodyPr>
          <a:lstStyle/>
          <a:p>
            <a:r>
              <a:rPr lang="en-US" b="1" dirty="0"/>
              <a:t>It is impossible to take REGULAR notes as fast as a person speaks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565928"/>
            <a:ext cx="11294067" cy="3348938"/>
          </a:xfrm>
        </p:spPr>
        <p:txBody>
          <a:bodyPr>
            <a:normAutofit/>
          </a:bodyPr>
          <a:lstStyle/>
          <a:p>
            <a:r>
              <a:rPr lang="en-US" sz="3600" b="1" dirty="0"/>
              <a:t>But if you Flow the correct way, you can do it.</a:t>
            </a:r>
            <a:endParaRPr lang="en-US" sz="28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0451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 LET’S flow better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5112821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Flow the assertion</a:t>
            </a:r>
          </a:p>
          <a:p>
            <a:r>
              <a:rPr lang="en-US" sz="3200" b="1" dirty="0"/>
              <a:t>Flow the reason/evidence supporting the assertion.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5CDC-AC22-4264-BA1C-FE16309AA8F3}"/>
              </a:ext>
            </a:extLst>
          </p:cNvPr>
          <p:cNvSpPr txBox="1"/>
          <p:nvPr/>
        </p:nvSpPr>
        <p:spPr>
          <a:xfrm>
            <a:off x="6578009" y="2013098"/>
            <a:ext cx="490515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Example Flowed Argument on a Zoos topic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Zoos save animals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Zoos protect hurt injured animals and allow animal to engage in breeding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ABBREVIATE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5034848" cy="420624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Shrtn</a:t>
            </a:r>
            <a:r>
              <a:rPr lang="en-US" sz="3200" b="1" dirty="0"/>
              <a:t> </a:t>
            </a:r>
            <a:r>
              <a:rPr lang="en-US" sz="3200" b="1" dirty="0" err="1"/>
              <a:t>wrds</a:t>
            </a:r>
            <a:r>
              <a:rPr lang="en-US" sz="3200" b="1" dirty="0"/>
              <a:t> w/o </a:t>
            </a:r>
            <a:r>
              <a:rPr lang="en-US" sz="3200" b="1" dirty="0" err="1"/>
              <a:t>vwls</a:t>
            </a:r>
            <a:endParaRPr lang="en-US" sz="3200" b="1" dirty="0"/>
          </a:p>
          <a:p>
            <a:r>
              <a:rPr lang="en-US" sz="3200" b="1" dirty="0" err="1"/>
              <a:t>Endgrd</a:t>
            </a:r>
            <a:r>
              <a:rPr lang="en-US" sz="3200" b="1" dirty="0"/>
              <a:t> </a:t>
            </a:r>
            <a:r>
              <a:rPr lang="en-US" sz="3200" b="1" dirty="0" err="1"/>
              <a:t>Spcs</a:t>
            </a:r>
            <a:endParaRPr lang="en-US" sz="3200" b="1" dirty="0"/>
          </a:p>
          <a:p>
            <a:r>
              <a:rPr lang="en-US" sz="3200" b="1" dirty="0"/>
              <a:t>Or just the first letters of longer words</a:t>
            </a:r>
          </a:p>
          <a:p>
            <a:r>
              <a:rPr lang="en-US" sz="3200" b="1" dirty="0"/>
              <a:t>Treat    Dang   Qual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00236-4E2D-4542-95A7-449BBD39BB49}"/>
              </a:ext>
            </a:extLst>
          </p:cNvPr>
          <p:cNvSpPr txBox="1"/>
          <p:nvPr/>
        </p:nvSpPr>
        <p:spPr>
          <a:xfrm>
            <a:off x="6578009" y="2011680"/>
            <a:ext cx="49051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Example Flowed Argument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Zs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anmls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Nat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Geog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Prtct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hrt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anmls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allw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Shorthand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91" y="2011680"/>
            <a:ext cx="11655705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Endangered Species = ES</a:t>
            </a:r>
          </a:p>
          <a:p>
            <a:r>
              <a:rPr lang="en-US" sz="3200" b="1" dirty="0"/>
              <a:t>Zoos = Z</a:t>
            </a:r>
          </a:p>
          <a:p>
            <a:r>
              <a:rPr lang="en-US" sz="3200" b="1" dirty="0"/>
              <a:t>Increases =  </a:t>
            </a:r>
          </a:p>
          <a:p>
            <a:r>
              <a:rPr lang="en-US" sz="3200" b="1" dirty="0"/>
              <a:t>Solves = S</a:t>
            </a:r>
          </a:p>
          <a:p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E382F-57E5-4E4F-8B5F-5DC456475C82}"/>
              </a:ext>
            </a:extLst>
          </p:cNvPr>
          <p:cNvSpPr txBox="1"/>
          <p:nvPr/>
        </p:nvSpPr>
        <p:spPr>
          <a:xfrm>
            <a:off x="6578009" y="2013098"/>
            <a:ext cx="490515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Example Flowed Argument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Prtct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hrt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allw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brding</a:t>
            </a:r>
            <a:endParaRPr lang="en-US" sz="2800" dirty="0"/>
          </a:p>
          <a:p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NOTICE: How much less you have to write!</a:t>
            </a:r>
          </a:p>
          <a:p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4DE7A1B9-9D18-83E9-BFF3-E28158A73FED}"/>
              </a:ext>
            </a:extLst>
          </p:cNvPr>
          <p:cNvSpPr/>
          <p:nvPr/>
        </p:nvSpPr>
        <p:spPr>
          <a:xfrm>
            <a:off x="3096472" y="3270516"/>
            <a:ext cx="294542" cy="43082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FLOWED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847" y="2011680"/>
            <a:ext cx="8368311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Z </a:t>
            </a:r>
            <a:r>
              <a:rPr lang="en-US" sz="3200" b="1" dirty="0" err="1"/>
              <a:t>hrt</a:t>
            </a:r>
            <a:r>
              <a:rPr lang="en-US" sz="3200" b="1" dirty="0"/>
              <a:t> </a:t>
            </a:r>
            <a:r>
              <a:rPr lang="en-US" sz="3200" b="1" dirty="0" err="1"/>
              <a:t>anmls</a:t>
            </a:r>
            <a:endParaRPr lang="en-US" sz="3200" b="1" dirty="0"/>
          </a:p>
          <a:p>
            <a:r>
              <a:rPr lang="en-US" sz="3200" b="1" dirty="0"/>
              <a:t>Z </a:t>
            </a:r>
            <a:r>
              <a:rPr lang="en-US" sz="3200" b="1" dirty="0" err="1"/>
              <a:t>gv</a:t>
            </a:r>
            <a:r>
              <a:rPr lang="en-US" sz="3200" b="1" dirty="0"/>
              <a:t> bad diet</a:t>
            </a:r>
          </a:p>
          <a:p>
            <a:r>
              <a:rPr lang="en-US" sz="3200" b="1" dirty="0"/>
              <a:t>Z too </a:t>
            </a:r>
            <a:r>
              <a:rPr lang="en-US" sz="3200" b="1" dirty="0" err="1"/>
              <a:t>smll</a:t>
            </a:r>
            <a:r>
              <a:rPr lang="en-US" sz="3200" b="1" dirty="0"/>
              <a:t> </a:t>
            </a:r>
            <a:r>
              <a:rPr lang="en-US" sz="3200" b="1" dirty="0" err="1"/>
              <a:t>spc</a:t>
            </a:r>
            <a:endParaRPr lang="en-US" sz="3200" b="1" dirty="0"/>
          </a:p>
          <a:p>
            <a:endParaRPr lang="en-US" sz="3200" dirty="0"/>
          </a:p>
          <a:p>
            <a:r>
              <a:rPr lang="en-US" sz="4000" b="1" dirty="0"/>
              <a:t>TRY FLOWING AGAIN—Here is another argument.</a:t>
            </a:r>
          </a:p>
        </p:txBody>
      </p:sp>
    </p:spTree>
    <p:extLst>
      <p:ext uri="{BB962C8B-B14F-4D97-AF65-F5344CB8AC3E}">
        <p14:creationId xmlns:p14="http://schemas.microsoft.com/office/powerpoint/2010/main" val="13436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Now—let’s do it real!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848" y="2011680"/>
            <a:ext cx="6911162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Someone present their SHOULD ALLOW PHONES argument</a:t>
            </a:r>
          </a:p>
          <a:p>
            <a:r>
              <a:rPr lang="en-US" sz="3200" b="1" dirty="0"/>
              <a:t>Everyone: Flow it!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580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9861-68BC-47E4-9997-447E447B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Now, it gets tougher!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2D29A-9C90-4E34-B2FF-718E90F80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82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Flowing WHEN RESPONDING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65" y="2059806"/>
            <a:ext cx="6721751" cy="4206240"/>
          </a:xfrm>
        </p:spPr>
        <p:txBody>
          <a:bodyPr>
            <a:normAutofit/>
          </a:bodyPr>
          <a:lstStyle/>
          <a:p>
            <a:r>
              <a:rPr lang="en-US" sz="3200" dirty="0"/>
              <a:t>Create two columns</a:t>
            </a:r>
          </a:p>
          <a:p>
            <a:r>
              <a:rPr lang="en-US" sz="3200" dirty="0"/>
              <a:t>I will present an argument</a:t>
            </a:r>
          </a:p>
          <a:p>
            <a:r>
              <a:rPr lang="en-US" sz="3200" dirty="0"/>
              <a:t>You write responses</a:t>
            </a:r>
          </a:p>
          <a:p>
            <a:r>
              <a:rPr lang="en-US" sz="3200" dirty="0"/>
              <a:t>TRY IT . . . </a:t>
            </a:r>
          </a:p>
          <a:p>
            <a:r>
              <a:rPr lang="en-US" sz="3200" dirty="0"/>
              <a:t>How many responses did you get?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B7AF1-8EBC-4155-977B-91C0CBC2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612" y="1917602"/>
            <a:ext cx="4339169" cy="481628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661620-1E61-4E47-BB0D-0AA6E01428C1}"/>
              </a:ext>
            </a:extLst>
          </p:cNvPr>
          <p:cNvCxnSpPr/>
          <p:nvPr/>
        </p:nvCxnSpPr>
        <p:spPr>
          <a:xfrm>
            <a:off x="9195798" y="3140309"/>
            <a:ext cx="642796" cy="0"/>
          </a:xfrm>
          <a:prstGeom prst="straightConnector1">
            <a:avLst/>
          </a:prstGeom>
          <a:ln w="730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8A4C58C-B99B-4F26-8E2C-A1E5EBB173E8}"/>
              </a:ext>
            </a:extLst>
          </p:cNvPr>
          <p:cNvSpPr txBox="1"/>
          <p:nvPr/>
        </p:nvSpPr>
        <p:spPr>
          <a:xfrm>
            <a:off x="7347612" y="2913708"/>
            <a:ext cx="17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Argument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3EE59-7271-4AEF-A64A-E8D11ED40A4B}"/>
              </a:ext>
            </a:extLst>
          </p:cNvPr>
          <p:cNvSpPr txBox="1"/>
          <p:nvPr/>
        </p:nvSpPr>
        <p:spPr>
          <a:xfrm>
            <a:off x="9838595" y="2909477"/>
            <a:ext cx="17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36077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284176"/>
            <a:ext cx="10412233" cy="1508760"/>
          </a:xfrm>
        </p:spPr>
        <p:txBody>
          <a:bodyPr/>
          <a:lstStyle/>
          <a:p>
            <a:r>
              <a:rPr lang="en-US" b="1" dirty="0"/>
              <a:t>BETTER Flowing WHEN RESPONDING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0" y="2011680"/>
            <a:ext cx="6897548" cy="420624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Flow just the assertion</a:t>
            </a:r>
          </a:p>
          <a:p>
            <a:r>
              <a:rPr lang="en-US" sz="3200" b="1" dirty="0"/>
              <a:t>Then spend 90% of your time writing your responses</a:t>
            </a:r>
          </a:p>
          <a:p>
            <a:r>
              <a:rPr lang="en-US" sz="3200" b="1" dirty="0"/>
              <a:t>TRY IT AGAIN.</a:t>
            </a:r>
          </a:p>
          <a:p>
            <a:r>
              <a:rPr lang="en-US" sz="3200" b="1" dirty="0"/>
              <a:t>I will present an argument—WRITE RESPONSES!</a:t>
            </a:r>
          </a:p>
          <a:p>
            <a:r>
              <a:rPr lang="en-US" sz="3200" b="1" dirty="0"/>
              <a:t>How many responses did you flow?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DCED6-697D-4589-B7C7-497D094E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592" y="2033066"/>
            <a:ext cx="4371613" cy="4785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28C1E-66E6-48F7-894F-5A2C0AD3AD84}"/>
              </a:ext>
            </a:extLst>
          </p:cNvPr>
          <p:cNvSpPr txBox="1"/>
          <p:nvPr/>
        </p:nvSpPr>
        <p:spPr>
          <a:xfrm>
            <a:off x="8009681" y="3841173"/>
            <a:ext cx="133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44C47-EF52-44E9-9069-423EE97923BB}"/>
              </a:ext>
            </a:extLst>
          </p:cNvPr>
          <p:cNvSpPr txBox="1"/>
          <p:nvPr/>
        </p:nvSpPr>
        <p:spPr>
          <a:xfrm>
            <a:off x="9989915" y="3594952"/>
            <a:ext cx="165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6500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Now—let’s do it real!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848" y="2011680"/>
            <a:ext cx="7720070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Someone present their Should require argument</a:t>
            </a:r>
          </a:p>
          <a:p>
            <a:r>
              <a:rPr lang="en-US" sz="3200" b="1" dirty="0"/>
              <a:t>Flow your Responses!</a:t>
            </a:r>
          </a:p>
          <a:p>
            <a:endParaRPr lang="en-US" sz="3200" b="1" dirty="0"/>
          </a:p>
          <a:p>
            <a:r>
              <a:rPr lang="en-US" sz="3200" b="1" dirty="0"/>
              <a:t>How many Responses did you get?</a:t>
            </a:r>
          </a:p>
          <a:p>
            <a:endParaRPr lang="en-US" sz="3200" b="1" dirty="0"/>
          </a:p>
          <a:p>
            <a:r>
              <a:rPr lang="en-US" sz="3200" b="1" dirty="0"/>
              <a:t>Who’s willing to present their responses?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504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Communicate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Each person, tell your group . . . </a:t>
            </a:r>
          </a:p>
          <a:p>
            <a:r>
              <a:rPr lang="en-US" sz="3200" b="1" dirty="0"/>
              <a:t>Your name and anything important to you</a:t>
            </a:r>
          </a:p>
          <a:p>
            <a:r>
              <a:rPr lang="en-US" sz="3200" b="1" dirty="0"/>
              <a:t>And your favorite food.</a:t>
            </a:r>
          </a:p>
        </p:txBody>
      </p:sp>
    </p:spTree>
    <p:extLst>
      <p:ext uri="{BB962C8B-B14F-4D97-AF65-F5344CB8AC3E}">
        <p14:creationId xmlns:p14="http://schemas.microsoft.com/office/powerpoint/2010/main" val="4223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239824"/>
          </a:xfrm>
        </p:spPr>
        <p:txBody>
          <a:bodyPr>
            <a:normAutofit/>
          </a:bodyPr>
          <a:lstStyle/>
          <a:p>
            <a:r>
              <a:rPr lang="en-US" b="1" dirty="0"/>
              <a:t>YOU SHOULD WATCH A DEBATE AFTER CLASS 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E02FF-5852-A8B6-72EC-A8BC513E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Try to flow it</a:t>
            </a:r>
          </a:p>
          <a:p>
            <a:pPr algn="ctr"/>
            <a:r>
              <a:rPr lang="en-US" sz="3600" b="1" dirty="0"/>
              <a:t>There is a link to the debate on the Climb MS Prep Page</a:t>
            </a:r>
          </a:p>
          <a:p>
            <a:pPr algn="ctr"/>
            <a:r>
              <a:rPr lang="en-US" sz="3600" b="1" dirty="0"/>
              <a:t>Please note the debate includes arguments about animal testing and </a:t>
            </a:r>
            <a:r>
              <a:rPr lang="en-US" sz="3600" b="1"/>
              <a:t>discusses harm to animals.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191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we debate, treat each other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865" y="2011680"/>
            <a:ext cx="8559053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We argue Ideas</a:t>
            </a:r>
          </a:p>
          <a:p>
            <a:r>
              <a:rPr lang="en-US" sz="3200" b="1" dirty="0"/>
              <a:t>We don’t argue against People.</a:t>
            </a:r>
          </a:p>
          <a:p>
            <a:endParaRPr lang="en-US" sz="3200" b="1" dirty="0"/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94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LOOK AROUND 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865" y="2011680"/>
            <a:ext cx="8559053" cy="4562144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These are your team members—show you support each other</a:t>
            </a:r>
          </a:p>
          <a:p>
            <a:r>
              <a:rPr lang="en-US" sz="3200" b="1" dirty="0"/>
              <a:t>If at anytime you are not being treated right—tell the lab leader, your parent, or Jim Hanson</a:t>
            </a:r>
          </a:p>
          <a:p>
            <a:r>
              <a:rPr lang="en-US" sz="3200" b="1" dirty="0"/>
              <a:t>If you see someone being mistreated—you are encouraged to put a stop to it. “Hey Stop that.” “Hey, let’s do something else.” “Yep, I’m going to contact Jim Hanson.”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600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an argument: AREI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79"/>
            <a:ext cx="4390572" cy="4680065"/>
          </a:xfrm>
        </p:spPr>
        <p:txBody>
          <a:bodyPr>
            <a:normAutofit/>
          </a:bodyPr>
          <a:lstStyle/>
          <a:p>
            <a:r>
              <a:rPr lang="en-US" sz="3600" b="1" dirty="0"/>
              <a:t>A</a:t>
            </a:r>
            <a:r>
              <a:rPr lang="en-US" sz="2800" b="1" dirty="0"/>
              <a:t>ssertion/Claim</a:t>
            </a:r>
            <a:r>
              <a:rPr lang="en-US" sz="2000" b="1" dirty="0"/>
              <a:t> </a:t>
            </a:r>
            <a:r>
              <a:rPr lang="en-US" sz="2800" b="1" dirty="0"/>
              <a:t>your main point</a:t>
            </a:r>
          </a:p>
          <a:p>
            <a:br>
              <a:rPr lang="en-US" sz="2800" b="1" dirty="0"/>
            </a:br>
            <a:r>
              <a:rPr lang="en-US" sz="3600" b="1" dirty="0"/>
              <a:t>R</a:t>
            </a:r>
            <a:r>
              <a:rPr lang="en-US" sz="2800" b="1" dirty="0"/>
              <a:t>eason-because ___</a:t>
            </a:r>
          </a:p>
          <a:p>
            <a:br>
              <a:rPr lang="en-US" sz="2800" b="1" dirty="0"/>
            </a:br>
            <a:r>
              <a:rPr lang="en-US" sz="3600" b="1" dirty="0"/>
              <a:t>E</a:t>
            </a:r>
            <a:r>
              <a:rPr lang="en-US" sz="2800" b="1" dirty="0"/>
              <a:t>vidence-proof</a:t>
            </a:r>
          </a:p>
          <a:p>
            <a:br>
              <a:rPr lang="en-US" sz="2800" b="1" dirty="0"/>
            </a:br>
            <a:r>
              <a:rPr lang="en-US" sz="3600" b="1" dirty="0"/>
              <a:t>I</a:t>
            </a:r>
            <a:r>
              <a:rPr lang="en-US" sz="2800" b="1" dirty="0"/>
              <a:t>mportance-why this matters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5D167F-B7FB-4194-A952-1EF1FF37AB51}"/>
              </a:ext>
            </a:extLst>
          </p:cNvPr>
          <p:cNvSpPr txBox="1">
            <a:spLocks/>
          </p:cNvSpPr>
          <p:nvPr/>
        </p:nvSpPr>
        <p:spPr>
          <a:xfrm>
            <a:off x="5980670" y="2011680"/>
            <a:ext cx="5741773" cy="468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Sugary beverages harm health</a:t>
            </a:r>
          </a:p>
          <a:p>
            <a:endParaRPr lang="en-US" sz="2800" b="1" dirty="0"/>
          </a:p>
          <a:p>
            <a:r>
              <a:rPr lang="en-US" sz="2800" b="1" dirty="0"/>
              <a:t>Because they increase diabetes</a:t>
            </a:r>
          </a:p>
          <a:p>
            <a:r>
              <a:rPr lang="en-US" sz="2800" b="1" dirty="0"/>
              <a:t>High sugar consumption is linked to diabetes in studies</a:t>
            </a:r>
          </a:p>
          <a:p>
            <a:r>
              <a:rPr lang="en-US" sz="2800" b="1" dirty="0"/>
              <a:t>So, we should try to reduce consumption of sugary beverages.</a:t>
            </a:r>
          </a:p>
        </p:txBody>
      </p:sp>
    </p:spTree>
    <p:extLst>
      <p:ext uri="{BB962C8B-B14F-4D97-AF65-F5344CB8AC3E}">
        <p14:creationId xmlns:p14="http://schemas.microsoft.com/office/powerpoint/2010/main" val="30552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r>
              <a:rPr lang="en-US" b="1" dirty="0"/>
              <a:t>Ready to make an argument about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Your favorite show?</a:t>
            </a:r>
          </a:p>
          <a:p>
            <a:r>
              <a:rPr lang="en-US" sz="3200" b="1" dirty="0"/>
              <a:t>School start times?</a:t>
            </a:r>
          </a:p>
          <a:p>
            <a:r>
              <a:rPr lang="en-US" sz="3200" b="1" dirty="0"/>
              <a:t>The best Video Game?</a:t>
            </a:r>
          </a:p>
          <a:p>
            <a:r>
              <a:rPr lang="en-US" sz="3200" b="1" dirty="0"/>
              <a:t>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25613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r>
              <a:rPr lang="en-US" b="1" dirty="0"/>
              <a:t>prepare an argument with AREI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Assertion—your point</a:t>
            </a:r>
          </a:p>
          <a:p>
            <a:r>
              <a:rPr lang="en-US" sz="3200" b="1" dirty="0"/>
              <a:t>Reason—because ___</a:t>
            </a:r>
          </a:p>
          <a:p>
            <a:r>
              <a:rPr lang="en-US" sz="3200" b="1" dirty="0"/>
              <a:t>Evidence—show proof</a:t>
            </a:r>
          </a:p>
          <a:p>
            <a:r>
              <a:rPr lang="en-US" sz="3200" b="1" dirty="0"/>
              <a:t>Importance—why this matters</a:t>
            </a:r>
          </a:p>
        </p:txBody>
      </p:sp>
    </p:spTree>
    <p:extLst>
      <p:ext uri="{BB962C8B-B14F-4D97-AF65-F5344CB8AC3E}">
        <p14:creationId xmlns:p14="http://schemas.microsoft.com/office/powerpoint/2010/main" val="170761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One or two students:</a:t>
            </a:r>
            <a:br>
              <a:rPr lang="en-US" sz="4800" b="1" dirty="0"/>
            </a:br>
            <a:r>
              <a:rPr lang="en-US" sz="4800" b="1" dirty="0"/>
              <a:t>share out loud your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464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3349</TotalTime>
  <Words>1527</Words>
  <Application>Microsoft Office PowerPoint</Application>
  <PresentationFormat>Widescreen</PresentationFormat>
  <Paragraphs>222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Tahoma</vt:lpstr>
      <vt:lpstr>Wingdings</vt:lpstr>
      <vt:lpstr>Banded</vt:lpstr>
      <vt:lpstr>Let’s START debate!</vt:lpstr>
      <vt:lpstr>Instructor timeline</vt:lpstr>
      <vt:lpstr>What’s your favorite food?</vt:lpstr>
      <vt:lpstr>We have our opinions</vt:lpstr>
      <vt:lpstr>Communicate it!</vt:lpstr>
      <vt:lpstr>Making an argument: AREI</vt:lpstr>
      <vt:lpstr>Ready to make an argument about . . . </vt:lpstr>
      <vt:lpstr>prepare an argument with AREI</vt:lpstr>
      <vt:lpstr>One or two students: share out loud your argument</vt:lpstr>
      <vt:lpstr>Debate involves respectful disagreement</vt:lpstr>
      <vt:lpstr>Now . . . I disagree game</vt:lpstr>
      <vt:lpstr>Let’s do a mini-debate!</vt:lpstr>
      <vt:lpstr>Dogs or cats?</vt:lpstr>
      <vt:lpstr>Some people don’t like either</vt:lpstr>
      <vt:lpstr>TOPIC: dogs are better than cats</vt:lpstr>
      <vt:lpstr>TOPIC: dogs are better than cats</vt:lpstr>
      <vt:lpstr>NOW: MINI-DEBATE ONE ON ONE</vt:lpstr>
      <vt:lpstr>How did it go?</vt:lpstr>
      <vt:lpstr>WHAT IS OUR FIRST debate TOPIC?</vt:lpstr>
      <vt:lpstr>THE TOPIC IS Students should be allowed to use cell phones in K-12 schools. </vt:lpstr>
      <vt:lpstr>SHARE 2 assertions/claims for the topic.</vt:lpstr>
      <vt:lpstr>SHARE 2 assertions/claims AGAINST the topic.</vt:lpstr>
      <vt:lpstr>MakE sure YOUR arguments are relevant</vt:lpstr>
      <vt:lpstr>Arguments must be about cell phones</vt:lpstr>
      <vt:lpstr>Arguments must be about k-12 schools</vt:lpstr>
      <vt:lpstr>One more thing on the Topic . . . </vt:lpstr>
      <vt:lpstr>What are school policies on cell phone use?</vt:lpstr>
      <vt:lpstr>Now—let’s get prepared to debate</vt:lpstr>
      <vt:lpstr>GET YOUR LAPTOP OR TABLET</vt:lpstr>
      <vt:lpstr>go to your web browser</vt:lpstr>
      <vt:lpstr>OPEN THE CLIMB MIDDLE SCHOOL STUDENT PREP PAGE</vt:lpstr>
      <vt:lpstr>MAKE SURE YOU HAVE THE PREP PAGE BOOKMARKED/FAVORITED</vt:lpstr>
      <vt:lpstr>Now—click the research FOR CASES AND RESPONSES LINK</vt:lpstr>
      <vt:lpstr>PowerPoint Presentation</vt:lpstr>
      <vt:lpstr>What arguments did you get?</vt:lpstr>
      <vt:lpstr>DID YOU NOTICE . . . </vt:lpstr>
      <vt:lpstr>Ai doublechecks</vt:lpstr>
      <vt:lpstr>What you do with your argument ideas &amp; ai research!</vt:lpstr>
      <vt:lpstr>WHEN A DEBATER PRESENTS AN ARGUMENT,   YOU Take notes . . . </vt:lpstr>
      <vt:lpstr>It is impossible to take REGULAR notes as fast as a person speaks . . . </vt:lpstr>
      <vt:lpstr>SO LET’S flow better </vt:lpstr>
      <vt:lpstr>ABBREVIATE</vt:lpstr>
      <vt:lpstr>Shorthand</vt:lpstr>
      <vt:lpstr>EXAMPLE FLOWED ARGUMENT</vt:lpstr>
      <vt:lpstr>Now—let’s do it real!</vt:lpstr>
      <vt:lpstr>Now, it gets tougher!</vt:lpstr>
      <vt:lpstr>Flowing WHEN RESPONDING</vt:lpstr>
      <vt:lpstr>BETTER Flowing WHEN RESPONDING</vt:lpstr>
      <vt:lpstr>Now—let’s do it real!</vt:lpstr>
      <vt:lpstr>YOU SHOULD WATCH A DEBATE AFTER CLASS TODAY</vt:lpstr>
      <vt:lpstr>As we debate, treat each other right</vt:lpstr>
      <vt:lpstr>LOOK AROUND THE ROOM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debate!</dc:title>
  <dc:creator>Jim Climb the Mountain</dc:creator>
  <cp:lastModifiedBy>Jim Climb the Mountain</cp:lastModifiedBy>
  <cp:revision>217</cp:revision>
  <dcterms:created xsi:type="dcterms:W3CDTF">2019-10-15T19:44:54Z</dcterms:created>
  <dcterms:modified xsi:type="dcterms:W3CDTF">2025-10-25T18:23:35Z</dcterms:modified>
</cp:coreProperties>
</file>