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82" r:id="rId3"/>
    <p:sldId id="286" r:id="rId4"/>
    <p:sldId id="274" r:id="rId5"/>
    <p:sldId id="383" r:id="rId6"/>
    <p:sldId id="287" r:id="rId7"/>
    <p:sldId id="384" r:id="rId8"/>
    <p:sldId id="285" r:id="rId9"/>
    <p:sldId id="38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5" autoAdjust="0"/>
    <p:restoredTop sz="94660"/>
  </p:normalViewPr>
  <p:slideViewPr>
    <p:cSldViewPr snapToGrid="0">
      <p:cViewPr varScale="1">
        <p:scale>
          <a:sx n="91" d="100"/>
          <a:sy n="91" d="100"/>
        </p:scale>
        <p:origin x="96" y="93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4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3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6D9B3381-2194-4062-AAD9-F170AA55D06C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7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3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9B3381-2194-4062-AAD9-F170AA55D06C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54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1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0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8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8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1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6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6D9B3381-2194-4062-AAD9-F170AA55D06C}" type="datetimeFigureOut">
              <a:rPr lang="en-US" smtClean="0"/>
              <a:pPr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FC1BF5B3-6797-48E0-97A5-3923418683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9498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tinyurl.com/x46w6mz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2E971-5924-4354-9A12-863B3667C7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Let’s debate!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43E55-B08D-4B35-AD74-21B1824549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Jim Hanson</a:t>
            </a:r>
          </a:p>
        </p:txBody>
      </p:sp>
    </p:spTree>
    <p:extLst>
      <p:ext uri="{BB962C8B-B14F-4D97-AF65-F5344CB8AC3E}">
        <p14:creationId xmlns:p14="http://schemas.microsoft.com/office/powerpoint/2010/main" val="2152324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25" y="284176"/>
            <a:ext cx="11455406" cy="1508760"/>
          </a:xfrm>
        </p:spPr>
        <p:txBody>
          <a:bodyPr>
            <a:normAutofit/>
          </a:bodyPr>
          <a:lstStyle/>
          <a:p>
            <a:r>
              <a:rPr lang="en-US" b="1" dirty="0"/>
              <a:t>BEFORE WE START THE half DEBATES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939698" cy="4206240"/>
          </a:xfrm>
        </p:spPr>
        <p:txBody>
          <a:bodyPr>
            <a:normAutofit/>
          </a:bodyPr>
          <a:lstStyle/>
          <a:p>
            <a:r>
              <a:rPr lang="en-US" sz="4000" b="1" dirty="0"/>
              <a:t>WE ARE GOING TO LEARN HOW DEBATES ARE JUDGED</a:t>
            </a:r>
          </a:p>
          <a:p>
            <a:r>
              <a:rPr lang="en-US" sz="4000" b="1" dirty="0"/>
              <a:t>Knowing how judging works helps your own debating.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484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EF63F-EF18-4311-AE01-C40A6034E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744" y="365125"/>
            <a:ext cx="10964056" cy="1325563"/>
          </a:xfrm>
        </p:spPr>
        <p:txBody>
          <a:bodyPr/>
          <a:lstStyle/>
          <a:p>
            <a:r>
              <a:rPr lang="en-US" b="1" dirty="0"/>
              <a:t>WHEN YOU Watch the Debate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60750-8CB7-4FEC-BB25-1B349B262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743" y="2072080"/>
            <a:ext cx="11398603" cy="4111189"/>
          </a:xfrm>
        </p:spPr>
        <p:txBody>
          <a:bodyPr/>
          <a:lstStyle/>
          <a:p>
            <a:r>
              <a:rPr lang="en-US" sz="2800" dirty="0"/>
              <a:t>Listen and take notes—USE TWO FLOWSHEETS!</a:t>
            </a:r>
          </a:p>
          <a:p>
            <a:r>
              <a:rPr lang="en-US" sz="2800" dirty="0"/>
              <a:t>Be thinking which specific arguments convince you most</a:t>
            </a:r>
          </a:p>
          <a:p>
            <a:r>
              <a:rPr lang="en-US" sz="2800" dirty="0"/>
              <a:t>Be thinking which specific responses against arguments convince you most</a:t>
            </a:r>
          </a:p>
          <a:p>
            <a:r>
              <a:rPr lang="en-US" sz="2800" dirty="0"/>
              <a:t>Keep your own ideas and arguments to yourself—you aren’t judging your own thoughts—YOU ARE JUDGING THE DEBATER’S ARGUMENTS</a:t>
            </a:r>
          </a:p>
          <a:p>
            <a:r>
              <a:rPr lang="en-US" sz="2800" dirty="0"/>
              <a:t>Be thinking what is each debaters doing well</a:t>
            </a:r>
          </a:p>
          <a:p>
            <a:r>
              <a:rPr lang="en-US" sz="2800" dirty="0"/>
              <a:t>Be thinking what could each debater do to improve.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62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0E798-9834-4603-B592-53EC18EC7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766" y="365125"/>
            <a:ext cx="6269992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AFTER THE LAST SPEECH IN THE DEBATE: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CB8CF-0213-4981-9328-2E4C6AD68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446" y="1825625"/>
            <a:ext cx="6269992" cy="4351338"/>
          </a:xfrm>
        </p:spPr>
        <p:txBody>
          <a:bodyPr>
            <a:normAutofit/>
          </a:bodyPr>
          <a:lstStyle/>
          <a:p>
            <a:r>
              <a:rPr lang="en-US" sz="2800" dirty="0"/>
              <a:t>Fill out the Peer Judge Comments Form</a:t>
            </a:r>
          </a:p>
          <a:p>
            <a:r>
              <a:rPr lang="en-US" sz="2800" dirty="0"/>
              <a:t>Your comments are HIGHLY PRIZED and really wanted</a:t>
            </a:r>
          </a:p>
          <a:p>
            <a:r>
              <a:rPr lang="en-US" sz="2800" dirty="0"/>
              <a:t>Please provide specific, detailed but concise feedback</a:t>
            </a:r>
          </a:p>
          <a:p>
            <a:r>
              <a:rPr lang="en-US" sz="2800" dirty="0"/>
              <a:t>You can also win an award for Best Peer Judging.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A75904-CB37-4048-8376-C3075922C9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8214" y="222308"/>
            <a:ext cx="5302020" cy="6413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22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0E798-9834-4603-B592-53EC18EC7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766" y="365125"/>
            <a:ext cx="6269992" cy="1325563"/>
          </a:xfrm>
        </p:spPr>
        <p:txBody>
          <a:bodyPr>
            <a:normAutofit/>
          </a:bodyPr>
          <a:lstStyle/>
          <a:p>
            <a:r>
              <a:rPr lang="en-US" b="1" dirty="0"/>
              <a:t>Making a decision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CB8CF-0213-4981-9328-2E4C6AD68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445" y="1825625"/>
            <a:ext cx="11109193" cy="4351338"/>
          </a:xfrm>
        </p:spPr>
        <p:txBody>
          <a:bodyPr>
            <a:normAutofit/>
          </a:bodyPr>
          <a:lstStyle/>
          <a:p>
            <a:r>
              <a:rPr lang="en-US" sz="3200" b="1" dirty="0"/>
              <a:t>What topic specific argument convinced you to vote?</a:t>
            </a:r>
          </a:p>
          <a:p>
            <a:r>
              <a:rPr lang="en-US" sz="2800" dirty="0"/>
              <a:t>Pro wins better access for people with serious illnesses who need drugs--by having price caps. </a:t>
            </a:r>
          </a:p>
          <a:p>
            <a:r>
              <a:rPr lang="en-US" sz="3200" b="1" dirty="0"/>
              <a:t>What response convinced you to not vote for the losing team’s best arguments?</a:t>
            </a:r>
          </a:p>
          <a:p>
            <a:r>
              <a:rPr lang="en-US" sz="2800" dirty="0"/>
              <a:t>Con tried to say price caps reduce development of new drugs. Pro showed the caps would just stop high profits-not new drugs-and even if fewer drugs are developed--at least they are affordable.</a:t>
            </a:r>
          </a:p>
        </p:txBody>
      </p:sp>
    </p:spTree>
    <p:extLst>
      <p:ext uri="{BB962C8B-B14F-4D97-AF65-F5344CB8AC3E}">
        <p14:creationId xmlns:p14="http://schemas.microsoft.com/office/powerpoint/2010/main" val="379677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0E798-9834-4603-B592-53EC18EC7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3343"/>
            <a:ext cx="10515600" cy="691378"/>
          </a:xfrm>
        </p:spPr>
        <p:txBody>
          <a:bodyPr>
            <a:noAutofit/>
          </a:bodyPr>
          <a:lstStyle/>
          <a:p>
            <a:r>
              <a:rPr lang="en-US" sz="4000" b="1" dirty="0">
                <a:highlight>
                  <a:srgbClr val="FFFF00"/>
                </a:highlight>
              </a:rPr>
              <a:t>EXAMPLES OF NOT SO GOOD/GOOD DECISIONS</a:t>
            </a:r>
            <a:endParaRPr lang="en-US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CB8CF-0213-4981-9328-2E4C6AD68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811" y="2004969"/>
            <a:ext cx="11013989" cy="4500863"/>
          </a:xfrm>
        </p:spPr>
        <p:txBody>
          <a:bodyPr>
            <a:normAutofit/>
          </a:bodyPr>
          <a:lstStyle/>
          <a:p>
            <a:r>
              <a:rPr lang="en-US" sz="2800" dirty="0"/>
              <a:t>NOT SO GOOD: “I voted pro because they had more arguments that were stronger.”</a:t>
            </a:r>
          </a:p>
          <a:p>
            <a:pPr lvl="1"/>
            <a:r>
              <a:rPr lang="en-US" sz="2400" dirty="0"/>
              <a:t>--which specific arguments? In what way were they stronger? Which responses convinced you to not vote for the losing team’s best argument?</a:t>
            </a:r>
          </a:p>
          <a:p>
            <a:r>
              <a:rPr lang="en-US" sz="2800" dirty="0"/>
              <a:t>GOOD JOB: “The pro showed drug prices would drop because of competition—that means more access for poor people and thus less disease. The con did have a good point on companies hurt by the price caps—but as the pro responded—they can handle the reduced profits and the companies are in some cases abusing the prices. So I voted pro.”</a:t>
            </a:r>
          </a:p>
        </p:txBody>
      </p:sp>
    </p:spTree>
    <p:extLst>
      <p:ext uri="{BB962C8B-B14F-4D97-AF65-F5344CB8AC3E}">
        <p14:creationId xmlns:p14="http://schemas.microsoft.com/office/powerpoint/2010/main" val="1754098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0E798-9834-4603-B592-53EC18EC7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765" y="365125"/>
            <a:ext cx="9980249" cy="1325563"/>
          </a:xfrm>
        </p:spPr>
        <p:txBody>
          <a:bodyPr>
            <a:normAutofit/>
          </a:bodyPr>
          <a:lstStyle/>
          <a:p>
            <a:r>
              <a:rPr lang="en-US" b="1" dirty="0"/>
              <a:t>GIVING FEEDBACK TO DEBATERS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CB8CF-0213-4981-9328-2E4C6AD68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445" y="1825625"/>
            <a:ext cx="11109193" cy="4351338"/>
          </a:xfrm>
        </p:spPr>
        <p:txBody>
          <a:bodyPr>
            <a:normAutofit/>
          </a:bodyPr>
          <a:lstStyle/>
          <a:p>
            <a:r>
              <a:rPr lang="en-US" sz="3200" b="1" dirty="0"/>
              <a:t>Give them Compliments!</a:t>
            </a:r>
          </a:p>
          <a:p>
            <a:r>
              <a:rPr lang="en-US" sz="2800" dirty="0"/>
              <a:t>You have a great voice!</a:t>
            </a:r>
          </a:p>
          <a:p>
            <a:r>
              <a:rPr lang="en-US" sz="2800" dirty="0"/>
              <a:t>Your response to the access contention was strong.</a:t>
            </a:r>
          </a:p>
          <a:p>
            <a:r>
              <a:rPr lang="en-US" sz="3200" b="1" dirty="0"/>
              <a:t>Give them Improvement Suggestions!</a:t>
            </a:r>
          </a:p>
          <a:p>
            <a:r>
              <a:rPr lang="en-US" sz="2800" dirty="0"/>
              <a:t>Practice reading more so you say it more fluently.</a:t>
            </a:r>
          </a:p>
          <a:p>
            <a:r>
              <a:rPr lang="en-US" sz="2800" dirty="0"/>
              <a:t>You should practice better responses in question and answer.</a:t>
            </a:r>
          </a:p>
          <a:p>
            <a:r>
              <a:rPr lang="en-US" sz="2800" b="1" dirty="0"/>
              <a:t>Improvement Comments show you care about the speaker!</a:t>
            </a:r>
          </a:p>
        </p:txBody>
      </p:sp>
    </p:spTree>
    <p:extLst>
      <p:ext uri="{BB962C8B-B14F-4D97-AF65-F5344CB8AC3E}">
        <p14:creationId xmlns:p14="http://schemas.microsoft.com/office/powerpoint/2010/main" val="196617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0E798-9834-4603-B592-53EC18EC7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3343"/>
            <a:ext cx="10515600" cy="691378"/>
          </a:xfrm>
        </p:spPr>
        <p:txBody>
          <a:bodyPr>
            <a:noAutofit/>
          </a:bodyPr>
          <a:lstStyle/>
          <a:p>
            <a:r>
              <a:rPr lang="en-US" sz="4000" b="1" dirty="0">
                <a:highlight>
                  <a:srgbClr val="FFFF00"/>
                </a:highlight>
              </a:rPr>
              <a:t>EXAMPLES OF NOT SO GOOD/GOOD COMMENTS</a:t>
            </a:r>
            <a:endParaRPr lang="en-US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CB8CF-0213-4981-9328-2E4C6AD68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811" y="1954635"/>
            <a:ext cx="11460892" cy="4952792"/>
          </a:xfrm>
        </p:spPr>
        <p:txBody>
          <a:bodyPr>
            <a:normAutofit/>
          </a:bodyPr>
          <a:lstStyle/>
          <a:p>
            <a:r>
              <a:rPr lang="en-US" sz="2800" dirty="0"/>
              <a:t>NOT SO GOOD: “You were good but need to speak better.”</a:t>
            </a:r>
          </a:p>
          <a:p>
            <a:pPr lvl="1"/>
            <a:r>
              <a:rPr lang="en-US" sz="2400" dirty="0"/>
              <a:t>--what specifically was good? what aspect of speaking needs to be better? What should the debater do to speak better?</a:t>
            </a:r>
          </a:p>
          <a:p>
            <a:r>
              <a:rPr lang="en-US" sz="2800" dirty="0"/>
              <a:t>GOOD IMPROVE: “You have excellent rebuttals—directly answering each of their contention with evidence.”</a:t>
            </a:r>
          </a:p>
          <a:p>
            <a:r>
              <a:rPr lang="en-US" sz="2800" dirty="0"/>
              <a:t>GOOD IMPROVE: “You need to speak louder—push your voice to do that.”</a:t>
            </a:r>
          </a:p>
          <a:p>
            <a:r>
              <a:rPr lang="en-US" sz="2800" dirty="0"/>
              <a:t>GOOD IMPROVE: “You need a stronger impact to your price caps hurt companies argument. Show how that will affect employment, company’s ability to produce new drugs that can help people, etc.”</a:t>
            </a:r>
          </a:p>
        </p:txBody>
      </p:sp>
    </p:spTree>
    <p:extLst>
      <p:ext uri="{BB962C8B-B14F-4D97-AF65-F5344CB8AC3E}">
        <p14:creationId xmlns:p14="http://schemas.microsoft.com/office/powerpoint/2010/main" val="367081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10462212" cy="1508760"/>
          </a:xfrm>
        </p:spPr>
        <p:txBody>
          <a:bodyPr/>
          <a:lstStyle/>
          <a:p>
            <a:r>
              <a:rPr lang="en-US" b="1" dirty="0"/>
              <a:t>At the end of the debate . . .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BBE131F-56EC-433A-AA1E-B99FD85AA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Instructor/Judge will give feedback</a:t>
            </a:r>
          </a:p>
          <a:p>
            <a:r>
              <a:rPr lang="en-US" sz="3200" b="1" dirty="0"/>
              <a:t>During </a:t>
            </a:r>
            <a:r>
              <a:rPr lang="en-US" sz="3200" b="1" dirty="0" err="1"/>
              <a:t>Redos</a:t>
            </a:r>
            <a:r>
              <a:rPr lang="en-US" sz="3200" b="1" dirty="0"/>
              <a:t> . . . Peer Judges fill out the Peer Judge Online Form: </a:t>
            </a:r>
            <a:r>
              <a:rPr lang="en-US" sz="3200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https://tinyurl.com/x46w6mze</a:t>
            </a:r>
            <a:endParaRPr lang="en-US" sz="3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4431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712</TotalTime>
  <Words>559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Tahoma</vt:lpstr>
      <vt:lpstr>Wingdings</vt:lpstr>
      <vt:lpstr>Banded</vt:lpstr>
      <vt:lpstr>Let’s debate!</vt:lpstr>
      <vt:lpstr>BEFORE WE START THE half DEBATES . . . </vt:lpstr>
      <vt:lpstr>WHEN YOU Watch the Debate</vt:lpstr>
      <vt:lpstr>AFTER THE LAST SPEECH IN THE DEBATE:</vt:lpstr>
      <vt:lpstr>Making a decision</vt:lpstr>
      <vt:lpstr>EXAMPLES OF NOT SO GOOD/GOOD DECISIONS</vt:lpstr>
      <vt:lpstr>GIVING FEEDBACK TO DEBATERS</vt:lpstr>
      <vt:lpstr>EXAMPLES OF NOT SO GOOD/GOOD COMMENTS</vt:lpstr>
      <vt:lpstr>At the end of the debate . . 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debate!</dc:title>
  <dc:creator>Jim Climb the Mountain</dc:creator>
  <cp:lastModifiedBy>Jim Climb the Mountain</cp:lastModifiedBy>
  <cp:revision>258</cp:revision>
  <dcterms:created xsi:type="dcterms:W3CDTF">2019-10-15T19:44:54Z</dcterms:created>
  <dcterms:modified xsi:type="dcterms:W3CDTF">2021-04-26T07:54:53Z</dcterms:modified>
</cp:coreProperties>
</file>