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7" r:id="rId3"/>
    <p:sldId id="380" r:id="rId4"/>
    <p:sldId id="328" r:id="rId5"/>
    <p:sldId id="381" r:id="rId6"/>
    <p:sldId id="321" r:id="rId7"/>
    <p:sldId id="348" r:id="rId8"/>
    <p:sldId id="349" r:id="rId9"/>
    <p:sldId id="350" r:id="rId10"/>
    <p:sldId id="351" r:id="rId11"/>
    <p:sldId id="343" r:id="rId12"/>
    <p:sldId id="352" r:id="rId13"/>
    <p:sldId id="353" r:id="rId14"/>
    <p:sldId id="375" r:id="rId15"/>
    <p:sldId id="298" r:id="rId16"/>
    <p:sldId id="312" r:id="rId17"/>
    <p:sldId id="344" r:id="rId18"/>
    <p:sldId id="345" r:id="rId19"/>
    <p:sldId id="376" r:id="rId20"/>
    <p:sldId id="346" r:id="rId21"/>
    <p:sldId id="299" r:id="rId22"/>
    <p:sldId id="300" r:id="rId23"/>
    <p:sldId id="334" r:id="rId24"/>
    <p:sldId id="377" r:id="rId25"/>
    <p:sldId id="304" r:id="rId26"/>
    <p:sldId id="382" r:id="rId27"/>
    <p:sldId id="383" r:id="rId28"/>
    <p:sldId id="384" r:id="rId29"/>
    <p:sldId id="385" r:id="rId30"/>
    <p:sldId id="354" r:id="rId31"/>
    <p:sldId id="378" r:id="rId32"/>
    <p:sldId id="366" r:id="rId33"/>
    <p:sldId id="318" r:id="rId34"/>
    <p:sldId id="320" r:id="rId35"/>
    <p:sldId id="301" r:id="rId36"/>
    <p:sldId id="367" r:id="rId37"/>
    <p:sldId id="368" r:id="rId38"/>
    <p:sldId id="355" r:id="rId39"/>
    <p:sldId id="386" r:id="rId40"/>
    <p:sldId id="387" r:id="rId41"/>
    <p:sldId id="365" r:id="rId42"/>
    <p:sldId id="38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9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ute-girl-cartoon-2579862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akaboogawooga2.blogspot.com/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wforensics.org/climb-program/high-school/index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/>
              <a:t>Ld</a:t>
            </a:r>
            <a:r>
              <a:rPr lang="en-US" sz="4800" b="1" dirty="0"/>
              <a:t>: follow the flow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FLOWED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7" y="2011679"/>
            <a:ext cx="7754613" cy="464917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Z </a:t>
            </a:r>
            <a:r>
              <a:rPr lang="en-US" sz="3200" b="1" dirty="0" err="1"/>
              <a:t>hrt</a:t>
            </a:r>
            <a:r>
              <a:rPr lang="en-US" sz="3200" b="1" dirty="0"/>
              <a:t> </a:t>
            </a:r>
            <a:r>
              <a:rPr lang="en-US" sz="3200" b="1" dirty="0" err="1"/>
              <a:t>anmls</a:t>
            </a:r>
            <a:endParaRPr lang="en-US" sz="3200" b="1" dirty="0"/>
          </a:p>
          <a:p>
            <a:r>
              <a:rPr lang="en-US" sz="3200" b="1" dirty="0" err="1"/>
              <a:t>Jeffre</a:t>
            </a:r>
            <a:r>
              <a:rPr lang="en-US" sz="3200" b="1" dirty="0"/>
              <a:t> ‘18</a:t>
            </a:r>
          </a:p>
          <a:p>
            <a:r>
              <a:rPr lang="en-US" sz="3200" b="1" dirty="0"/>
              <a:t>Z </a:t>
            </a:r>
            <a:r>
              <a:rPr lang="en-US" sz="3200" b="1" dirty="0" err="1"/>
              <a:t>gv</a:t>
            </a:r>
            <a:r>
              <a:rPr lang="en-US" sz="3200" b="1" dirty="0"/>
              <a:t> bad diet</a:t>
            </a:r>
          </a:p>
          <a:p>
            <a:r>
              <a:rPr lang="en-US" sz="3200" b="1" dirty="0"/>
              <a:t>Z too </a:t>
            </a:r>
            <a:r>
              <a:rPr lang="en-US" sz="3200" b="1" dirty="0" err="1"/>
              <a:t>smll</a:t>
            </a:r>
            <a:r>
              <a:rPr lang="en-US" sz="3200" b="1" dirty="0"/>
              <a:t> </a:t>
            </a:r>
            <a:r>
              <a:rPr lang="en-US" sz="3200" b="1" dirty="0" err="1"/>
              <a:t>spc</a:t>
            </a:r>
            <a:endParaRPr lang="en-US" sz="3200" b="1" dirty="0"/>
          </a:p>
          <a:p>
            <a:endParaRPr lang="en-US" sz="3200" dirty="0"/>
          </a:p>
          <a:p>
            <a:r>
              <a:rPr lang="en-US" sz="4000" b="1" dirty="0"/>
              <a:t>Using abbreviations and shorthand  . . . </a:t>
            </a:r>
          </a:p>
          <a:p>
            <a:r>
              <a:rPr lang="en-US" sz="4000" b="1" dirty="0"/>
              <a:t>TRY FLOWING AGAIN—FLOW THIS ARGUMENT</a:t>
            </a:r>
          </a:p>
        </p:txBody>
      </p:sp>
    </p:spTree>
    <p:extLst>
      <p:ext uri="{BB962C8B-B14F-4D97-AF65-F5344CB8AC3E}">
        <p14:creationId xmlns:p14="http://schemas.microsoft.com/office/powerpoint/2010/main" val="11646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9861-68BC-47E4-9997-447E447B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Now, it gets tougher!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D29A-9C90-4E34-B2FF-718E90F8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0" y="2011680"/>
            <a:ext cx="6899848" cy="4206240"/>
          </a:xfrm>
        </p:spPr>
        <p:txBody>
          <a:bodyPr>
            <a:normAutofit/>
          </a:bodyPr>
          <a:lstStyle/>
          <a:p>
            <a:r>
              <a:rPr lang="en-US" sz="3200" dirty="0"/>
              <a:t>Create two columns</a:t>
            </a:r>
          </a:p>
          <a:p>
            <a:r>
              <a:rPr lang="en-US" sz="3200" dirty="0"/>
              <a:t>I will present an argument</a:t>
            </a:r>
          </a:p>
          <a:p>
            <a:r>
              <a:rPr lang="en-US" sz="3200" b="1" dirty="0"/>
              <a:t>You write responses to my argument in the second column</a:t>
            </a:r>
          </a:p>
          <a:p>
            <a:r>
              <a:rPr lang="en-US" sz="3200" dirty="0"/>
              <a:t>TRY IT . . . </a:t>
            </a:r>
          </a:p>
          <a:p>
            <a:r>
              <a:rPr lang="en-US" sz="3200" dirty="0"/>
              <a:t>How many responses did you get?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B7AF1-8EBC-4155-977B-91C0CBC23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939" y="1925623"/>
            <a:ext cx="4339169" cy="48162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661620-1E61-4E47-BB0D-0AA6E01428C1}"/>
              </a:ext>
            </a:extLst>
          </p:cNvPr>
          <p:cNvCxnSpPr/>
          <p:nvPr/>
        </p:nvCxnSpPr>
        <p:spPr>
          <a:xfrm>
            <a:off x="9072125" y="3136093"/>
            <a:ext cx="642796" cy="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A4C58C-B99B-4F26-8E2C-A1E5EBB173E8}"/>
              </a:ext>
            </a:extLst>
          </p:cNvPr>
          <p:cNvSpPr txBox="1"/>
          <p:nvPr/>
        </p:nvSpPr>
        <p:spPr>
          <a:xfrm>
            <a:off x="7347612" y="2913708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Argument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EE59-7271-4AEF-A64A-E8D11ED40A4B}"/>
              </a:ext>
            </a:extLst>
          </p:cNvPr>
          <p:cNvSpPr txBox="1"/>
          <p:nvPr/>
        </p:nvSpPr>
        <p:spPr>
          <a:xfrm>
            <a:off x="9838595" y="2909477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36077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284176"/>
            <a:ext cx="10412233" cy="1508760"/>
          </a:xfrm>
        </p:spPr>
        <p:txBody>
          <a:bodyPr/>
          <a:lstStyle/>
          <a:p>
            <a:r>
              <a:rPr lang="en-US" b="1" dirty="0"/>
              <a:t>BETTER 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2011680"/>
            <a:ext cx="6897548" cy="420624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Flow just the tag (claim)</a:t>
            </a:r>
          </a:p>
          <a:p>
            <a:r>
              <a:rPr lang="en-US" sz="3200" b="1" dirty="0"/>
              <a:t>Then spend </a:t>
            </a:r>
            <a:r>
              <a:rPr lang="en-US" sz="4000" b="1" dirty="0"/>
              <a:t>90%</a:t>
            </a:r>
            <a:r>
              <a:rPr lang="en-US" sz="3200" b="1" dirty="0"/>
              <a:t> of your time writing your responses</a:t>
            </a:r>
          </a:p>
          <a:p>
            <a:r>
              <a:rPr lang="en-US" sz="3200" b="1" dirty="0"/>
              <a:t>LET’S TRY IT AGAIN.</a:t>
            </a:r>
          </a:p>
          <a:p>
            <a:r>
              <a:rPr lang="en-US" sz="3200" b="1" dirty="0"/>
              <a:t>I will present an argument—</a:t>
            </a:r>
            <a:r>
              <a:rPr lang="en-US" sz="3600" b="1" dirty="0"/>
              <a:t>WRITE RESPONSES!</a:t>
            </a:r>
          </a:p>
          <a:p>
            <a:r>
              <a:rPr lang="en-US" sz="3200" b="1" dirty="0"/>
              <a:t>Now, how many responses did you write?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DCED6-697D-4589-B7C7-497D094E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592" y="2033066"/>
            <a:ext cx="4371613" cy="4785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928C1E-66E6-48F7-894F-5A2C0AD3AD84}"/>
              </a:ext>
            </a:extLst>
          </p:cNvPr>
          <p:cNvSpPr txBox="1"/>
          <p:nvPr/>
        </p:nvSpPr>
        <p:spPr>
          <a:xfrm>
            <a:off x="8009681" y="3841173"/>
            <a:ext cx="133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44C47-EF52-44E9-9069-423EE97923BB}"/>
              </a:ext>
            </a:extLst>
          </p:cNvPr>
          <p:cNvSpPr txBox="1"/>
          <p:nvPr/>
        </p:nvSpPr>
        <p:spPr>
          <a:xfrm>
            <a:off x="9989915" y="3594952"/>
            <a:ext cx="165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5574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NOTE—THIS IS ABOUT TO GET COMPLICATED!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2275413"/>
            <a:ext cx="114835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Flowing takes time to understand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probably make more sense after your second or third class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ask questions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do your best to follow . . . </a:t>
            </a:r>
          </a:p>
        </p:txBody>
      </p:sp>
    </p:spTree>
    <p:extLst>
      <p:ext uri="{BB962C8B-B14F-4D97-AF65-F5344CB8AC3E}">
        <p14:creationId xmlns:p14="http://schemas.microsoft.com/office/powerpoint/2010/main" val="33376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FLOWSHEETS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1887173"/>
            <a:ext cx="114745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USE FLOWSHEETS for your debates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follow the speakers in the order they present . . 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EE3D4D-FDF9-4A34-91F1-6AF768F09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8346" y="3755807"/>
            <a:ext cx="1157570" cy="1819760"/>
          </a:xfrm>
          <a:prstGeom prst="rect">
            <a:avLst/>
          </a:prstGeom>
        </p:spPr>
      </p:pic>
      <p:pic>
        <p:nvPicPr>
          <p:cNvPr id="12" name="Picture 11" descr="A picture containing toy, doll, clock&#10;&#10;Description automatically generated">
            <a:extLst>
              <a:ext uri="{FF2B5EF4-FFF2-40B4-BE49-F238E27FC236}">
                <a16:creationId xmlns:a16="http://schemas.microsoft.com/office/drawing/2014/main" id="{638C09AE-06EE-4F45-8BAC-917B0F5943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55085" b="46457"/>
          <a:stretch/>
        </p:blipFill>
        <p:spPr>
          <a:xfrm>
            <a:off x="1759658" y="3858847"/>
            <a:ext cx="1302746" cy="1725523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99086FB-7FFC-4C71-A9FD-2A649566B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11036"/>
              </p:ext>
            </p:extLst>
          </p:nvPr>
        </p:nvGraphicFramePr>
        <p:xfrm>
          <a:off x="255373" y="5709677"/>
          <a:ext cx="1157788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236">
                  <a:extLst>
                    <a:ext uri="{9D8B030D-6E8A-4147-A177-3AD203B41FA5}">
                      <a16:colId xmlns:a16="http://schemas.microsoft.com/office/drawing/2014/main" val="329826773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3537919867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2638519402"/>
                    </a:ext>
                  </a:extLst>
                </a:gridCol>
                <a:gridCol w="1384269">
                  <a:extLst>
                    <a:ext uri="{9D8B030D-6E8A-4147-A177-3AD203B41FA5}">
                      <a16:colId xmlns:a16="http://schemas.microsoft.com/office/drawing/2014/main" val="3482501478"/>
                    </a:ext>
                  </a:extLst>
                </a:gridCol>
                <a:gridCol w="1515082">
                  <a:extLst>
                    <a:ext uri="{9D8B030D-6E8A-4147-A177-3AD203B41FA5}">
                      <a16:colId xmlns:a16="http://schemas.microsoft.com/office/drawing/2014/main" val="2331863834"/>
                    </a:ext>
                  </a:extLst>
                </a:gridCol>
                <a:gridCol w="1614617">
                  <a:extLst>
                    <a:ext uri="{9D8B030D-6E8A-4147-A177-3AD203B41FA5}">
                      <a16:colId xmlns:a16="http://schemas.microsoft.com/office/drawing/2014/main" val="2462508631"/>
                    </a:ext>
                  </a:extLst>
                </a:gridCol>
                <a:gridCol w="1274976">
                  <a:extLst>
                    <a:ext uri="{9D8B030D-6E8A-4147-A177-3AD203B41FA5}">
                      <a16:colId xmlns:a16="http://schemas.microsoft.com/office/drawing/2014/main" val="749101304"/>
                    </a:ext>
                  </a:extLst>
                </a:gridCol>
                <a:gridCol w="1447236">
                  <a:extLst>
                    <a:ext uri="{9D8B030D-6E8A-4147-A177-3AD203B41FA5}">
                      <a16:colId xmlns:a16="http://schemas.microsoft.com/office/drawing/2014/main" val="1611994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Aff Case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Neg Case &amp; Responses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sz="2000" baseline="30000" dirty="0">
                          <a:solidFill>
                            <a:sysClr val="windowText" lastClr="000000"/>
                          </a:solidFill>
                        </a:rPr>
                        <a:t>st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Aff Rebuttal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Neg Rebuttal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ysClr val="windowText" lastClr="000000"/>
                          </a:solidFill>
                        </a:rPr>
                        <a:t>nd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Aff Rebuttal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3531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381B76D-6920-4B62-B961-8C23A0FD46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6146" y="3767605"/>
            <a:ext cx="1158340" cy="1816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6FBC1F-14FE-4817-90D1-920C32E3DC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8638" y="3813328"/>
            <a:ext cx="1304657" cy="17253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965E0F-9287-4C73-8E1B-055E8E6CB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707" y="3714229"/>
            <a:ext cx="1158340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flow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Your speeches</a:t>
            </a:r>
          </a:p>
          <a:p>
            <a:r>
              <a:rPr lang="en-US" sz="3200" b="1" dirty="0"/>
              <a:t>Your opponent’s speeches</a:t>
            </a:r>
          </a:p>
          <a:p>
            <a:r>
              <a:rPr lang="en-US" sz="3200" b="1" dirty="0"/>
              <a:t>You take notes on ALL the arguments in the debate!</a:t>
            </a:r>
          </a:p>
          <a:p>
            <a:r>
              <a:rPr lang="en-US" sz="3200" b="1" dirty="0"/>
              <a:t>YES—IT IS IRRITATING AT FIRST BUT . . . </a:t>
            </a:r>
          </a:p>
          <a:p>
            <a:r>
              <a:rPr lang="en-US" sz="3200" b="1" dirty="0"/>
              <a:t>YOU GET USED TO IT AND IT IS VERY IMPORTANT TO DOING DEBATE WELL.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idea behind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3940752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You make a column to flow</a:t>
            </a:r>
          </a:p>
          <a:p>
            <a:r>
              <a:rPr lang="en-US" sz="2800" b="1" dirty="0"/>
              <a:t>For each speaker’s arguments</a:t>
            </a:r>
          </a:p>
          <a:p>
            <a:r>
              <a:rPr lang="en-US" sz="2800" b="1" dirty="0"/>
              <a:t>From left to right.</a:t>
            </a:r>
            <a:endParaRPr lang="en-US" sz="3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67EBA-D2A4-4E5A-95E1-1B742869A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310" y="2011680"/>
            <a:ext cx="4127952" cy="4622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D63C39-391E-4E75-A3BE-1671468C4A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819"/>
          <a:stretch/>
        </p:blipFill>
        <p:spPr>
          <a:xfrm>
            <a:off x="8903956" y="2011680"/>
            <a:ext cx="3132100" cy="46224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39DCDA-7F5F-440A-B577-C4B2C9FB0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944" y="2944932"/>
            <a:ext cx="975445" cy="5486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28C273-13E5-4085-9714-4D691B2A4299}"/>
              </a:ext>
            </a:extLst>
          </p:cNvPr>
          <p:cNvSpPr txBox="1"/>
          <p:nvPr/>
        </p:nvSpPr>
        <p:spPr>
          <a:xfrm>
            <a:off x="9505442" y="2944932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Rebuild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9DEDD0-4015-450F-B3B5-4879B9B27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5374" y="2944932"/>
            <a:ext cx="975445" cy="5486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7E079B3-AC14-419A-B306-D4659C2E1CFC}"/>
              </a:ext>
            </a:extLst>
          </p:cNvPr>
          <p:cNvSpPr txBox="1"/>
          <p:nvPr/>
        </p:nvSpPr>
        <p:spPr>
          <a:xfrm>
            <a:off x="11363730" y="2944931"/>
            <a:ext cx="77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418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84176"/>
            <a:ext cx="10997042" cy="1508760"/>
          </a:xfrm>
        </p:spPr>
        <p:txBody>
          <a:bodyPr/>
          <a:lstStyle/>
          <a:p>
            <a:r>
              <a:rPr lang="en-US" b="1" dirty="0"/>
              <a:t>THE DEBATERS MAKE TWO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4373142" cy="1305678"/>
          </a:xfrm>
        </p:spPr>
        <p:txBody>
          <a:bodyPr>
            <a:normAutofit/>
          </a:bodyPr>
          <a:lstStyle/>
          <a:p>
            <a:r>
              <a:rPr lang="en-US" sz="2800" b="1" dirty="0"/>
              <a:t>One for Arguments and Responses about the Aff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4585-037D-4198-9EB4-78721F89E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3497249"/>
            <a:ext cx="4838700" cy="30765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5DC44C-9FBA-4DE1-A6BB-5C5A059C3792}"/>
              </a:ext>
            </a:extLst>
          </p:cNvPr>
          <p:cNvSpPr txBox="1">
            <a:spLocks/>
          </p:cNvSpPr>
          <p:nvPr/>
        </p:nvSpPr>
        <p:spPr>
          <a:xfrm>
            <a:off x="6234607" y="2011680"/>
            <a:ext cx="3940752" cy="130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One for Arguments and Responses about the Neg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6F0CA-F306-4811-88E7-80A4C31C7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115" y="3460035"/>
            <a:ext cx="4840644" cy="3072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0753C6-B28D-45C6-9DA4-6A6F4776C361}"/>
              </a:ext>
            </a:extLst>
          </p:cNvPr>
          <p:cNvSpPr txBox="1"/>
          <p:nvPr/>
        </p:nvSpPr>
        <p:spPr>
          <a:xfrm>
            <a:off x="956930" y="3689211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BFE9E-734E-48A0-A4E3-C3338B377995}"/>
              </a:ext>
            </a:extLst>
          </p:cNvPr>
          <p:cNvSpPr txBox="1"/>
          <p:nvPr/>
        </p:nvSpPr>
        <p:spPr>
          <a:xfrm>
            <a:off x="6504843" y="3625416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Neg Case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D8A1-6FCB-4787-B009-81E9ECA67CC1}"/>
              </a:ext>
            </a:extLst>
          </p:cNvPr>
          <p:cNvSpPr txBox="1"/>
          <p:nvPr/>
        </p:nvSpPr>
        <p:spPr>
          <a:xfrm>
            <a:off x="2459665" y="5712942"/>
            <a:ext cx="3270015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Aff Case Flowsheet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E8FE9-BC9E-4742-BAEE-849C0CB4C024}"/>
              </a:ext>
            </a:extLst>
          </p:cNvPr>
          <p:cNvSpPr txBox="1"/>
          <p:nvPr/>
        </p:nvSpPr>
        <p:spPr>
          <a:xfrm>
            <a:off x="8048847" y="5726833"/>
            <a:ext cx="330991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Neg Case Flowsheet</a:t>
            </a:r>
          </a:p>
        </p:txBody>
      </p:sp>
    </p:spTree>
    <p:extLst>
      <p:ext uri="{BB962C8B-B14F-4D97-AF65-F5344CB8AC3E}">
        <p14:creationId xmlns:p14="http://schemas.microsoft.com/office/powerpoint/2010/main" val="4158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AND THE FLOWSHEETS HAVE A COLUMN FOR EACH SPEECH IN THE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CASE: Present One Aff Contention (skip value-criteria)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NEG CASE: Present One Neg Contention (skip value criteria) and respond to the aff case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REBUTTAL: Respond to the Neg Contention and Defend your Aff Contention.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REBUTTAL: Show you won your Neg Contention and Defeated the Aff Contention (mostly no new arguments!)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AFF REBUTTAL: Show you won your Aff Contention and Defeated the Neg Contention (mostly no new arguments!).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CLIMBING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020" y="1911302"/>
            <a:ext cx="10271979" cy="4812632"/>
          </a:xfrm>
        </p:spPr>
        <p:txBody>
          <a:bodyPr>
            <a:normAutofit/>
          </a:bodyPr>
          <a:lstStyle/>
          <a:p>
            <a:r>
              <a:rPr lang="en-US" sz="3200" b="1" dirty="0"/>
              <a:t>What is a Tag?</a:t>
            </a:r>
          </a:p>
          <a:p>
            <a:pPr lvl="1"/>
            <a:r>
              <a:rPr lang="en-US" sz="3000" b="1" dirty="0"/>
              <a:t>The main claim (point) of an argument.</a:t>
            </a:r>
          </a:p>
          <a:p>
            <a:pPr lvl="1"/>
            <a:endParaRPr lang="en-US" sz="3000" b="1" dirty="0"/>
          </a:p>
          <a:p>
            <a:r>
              <a:rPr lang="en-US" sz="3200" b="1" dirty="0"/>
              <a:t>What is Importance?</a:t>
            </a:r>
          </a:p>
          <a:p>
            <a:pPr lvl="1"/>
            <a:r>
              <a:rPr lang="en-US" sz="3000" b="1" dirty="0"/>
              <a:t>Shows why an argument matters.</a:t>
            </a:r>
          </a:p>
          <a:p>
            <a:pPr lvl="1"/>
            <a:endParaRPr lang="en-US" sz="3000" b="1" dirty="0"/>
          </a:p>
          <a:p>
            <a:r>
              <a:rPr lang="en-US" sz="3200" b="1" dirty="0"/>
              <a:t>What is a Contention?</a:t>
            </a:r>
          </a:p>
          <a:p>
            <a:pPr lvl="1"/>
            <a:r>
              <a:rPr lang="en-US" sz="3000" b="1" dirty="0"/>
              <a:t>Arguments supported by more arguments.</a:t>
            </a:r>
          </a:p>
        </p:txBody>
      </p:sp>
    </p:spTree>
    <p:extLst>
      <p:ext uri="{BB962C8B-B14F-4D97-AF65-F5344CB8AC3E}">
        <p14:creationId xmlns:p14="http://schemas.microsoft.com/office/powerpoint/2010/main" val="42615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64B5-0101-4567-A4EB-AFB28E63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926" y="284176"/>
            <a:ext cx="10271073" cy="1508760"/>
          </a:xfrm>
        </p:spPr>
        <p:txBody>
          <a:bodyPr/>
          <a:lstStyle/>
          <a:p>
            <a:r>
              <a:rPr lang="en-US" b="1" dirty="0"/>
              <a:t>In full </a:t>
            </a:r>
            <a:br>
              <a:rPr lang="en-US" b="1" dirty="0"/>
            </a:br>
            <a:r>
              <a:rPr lang="en-US" b="1" dirty="0"/>
              <a:t>Here are the two flowsheets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5EE1-99DA-4D83-8168-8ECAA8F68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4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CF73D-DA13-4D2E-85C5-4827DEE3A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886"/>
          <a:stretch/>
        </p:blipFill>
        <p:spPr>
          <a:xfrm>
            <a:off x="347662" y="442912"/>
            <a:ext cx="8175852" cy="5972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B4FBC4-A8E6-4CC6-B420-B7DA9B2E6EBF}"/>
              </a:ext>
            </a:extLst>
          </p:cNvPr>
          <p:cNvSpPr txBox="1"/>
          <p:nvPr/>
        </p:nvSpPr>
        <p:spPr>
          <a:xfrm>
            <a:off x="452304" y="555362"/>
            <a:ext cx="1441809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Aff-Case with contention(s)</a:t>
            </a:r>
          </a:p>
          <a:p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19034E-D72F-4DAD-A368-E809E7228F79}"/>
              </a:ext>
            </a:extLst>
          </p:cNvPr>
          <p:cNvSpPr txBox="1"/>
          <p:nvPr/>
        </p:nvSpPr>
        <p:spPr>
          <a:xfrm>
            <a:off x="2094751" y="55536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Neg-Responses to the Aff contention(s)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05CB7-FDC1-4BFA-A33E-9E2C0EF76EA4}"/>
              </a:ext>
            </a:extLst>
          </p:cNvPr>
          <p:cNvSpPr txBox="1"/>
          <p:nvPr/>
        </p:nvSpPr>
        <p:spPr>
          <a:xfrm>
            <a:off x="8597352" y="442912"/>
            <a:ext cx="35236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 Black" panose="020B0A04020102020204" pitchFamily="34" charset="0"/>
              </a:rPr>
              <a:t>Aff Case &amp; Neg Responses Flowsheet</a:t>
            </a:r>
          </a:p>
          <a:p>
            <a:endParaRPr lang="en-US" sz="2400" b="1" dirty="0"/>
          </a:p>
          <a:p>
            <a:r>
              <a:rPr lang="en-US" sz="2400" b="1" dirty="0"/>
              <a:t>For Aff Case Contentions</a:t>
            </a:r>
          </a:p>
          <a:p>
            <a:r>
              <a:rPr lang="en-US" sz="2400" b="1" dirty="0"/>
              <a:t>And</a:t>
            </a:r>
          </a:p>
          <a:p>
            <a:r>
              <a:rPr lang="en-US" sz="2400" b="1" dirty="0"/>
              <a:t>Neg Responses to the Aff contentions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0234B1-BAC7-465E-A3C0-C53DFE50B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07" y="5016842"/>
            <a:ext cx="818978" cy="12857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633E8F-6E72-426E-8E88-B5EABBB6F1FB}"/>
              </a:ext>
            </a:extLst>
          </p:cNvPr>
          <p:cNvSpPr txBox="1"/>
          <p:nvPr/>
        </p:nvSpPr>
        <p:spPr>
          <a:xfrm>
            <a:off x="3681324" y="55555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</a:t>
            </a:r>
            <a:r>
              <a:rPr lang="en-US" sz="1400" b="1" baseline="30000" dirty="0">
                <a:solidFill>
                  <a:schemeClr val="bg1"/>
                </a:solidFill>
              </a:rPr>
              <a:t>st</a:t>
            </a:r>
            <a:r>
              <a:rPr lang="en-US" sz="1400" b="1" dirty="0">
                <a:solidFill>
                  <a:schemeClr val="bg1"/>
                </a:solidFill>
              </a:rPr>
              <a:t> Aff Rebuttal-Defend the Aff contention(s)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433342-9E66-4980-B69C-A175A6F97C29}"/>
              </a:ext>
            </a:extLst>
          </p:cNvPr>
          <p:cNvSpPr txBox="1"/>
          <p:nvPr/>
        </p:nvSpPr>
        <p:spPr>
          <a:xfrm>
            <a:off x="5341736" y="555361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 Rebuttal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defeated the Aff contention(s)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BB9261-1C3B-475E-A67D-4800FEA6C4C7}"/>
              </a:ext>
            </a:extLst>
          </p:cNvPr>
          <p:cNvSpPr txBox="1"/>
          <p:nvPr/>
        </p:nvSpPr>
        <p:spPr>
          <a:xfrm>
            <a:off x="6936940" y="509195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Aff Rebuttal- I won the Aff contention(s)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FEE415-2AF5-4AA6-B030-DD351F170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407" y="5016841"/>
            <a:ext cx="767389" cy="12048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9A7829-2207-4308-9347-B4095C539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4559" y="4915257"/>
            <a:ext cx="1046919" cy="13873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DE3529B-9B78-48D1-8885-11BEB6E79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020" y="4925551"/>
            <a:ext cx="1046919" cy="13873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62F9D3-6221-4F1F-B323-B5DB900B9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508" y="5144004"/>
            <a:ext cx="767389" cy="120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0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0CF73D-DA13-4D2E-85C5-4827DEE3A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42349"/>
          <a:stretch/>
        </p:blipFill>
        <p:spPr>
          <a:xfrm>
            <a:off x="347662" y="442912"/>
            <a:ext cx="6627893" cy="5972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B4FBC4-A8E6-4CC6-B420-B7DA9B2E6EBF}"/>
              </a:ext>
            </a:extLst>
          </p:cNvPr>
          <p:cNvSpPr txBox="1"/>
          <p:nvPr/>
        </p:nvSpPr>
        <p:spPr>
          <a:xfrm>
            <a:off x="452304" y="555362"/>
            <a:ext cx="1508527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Neg-Case with contention(s)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19034E-D72F-4DAD-A368-E809E7228F79}"/>
              </a:ext>
            </a:extLst>
          </p:cNvPr>
          <p:cNvSpPr txBox="1"/>
          <p:nvPr/>
        </p:nvSpPr>
        <p:spPr>
          <a:xfrm>
            <a:off x="1997459" y="555361"/>
            <a:ext cx="1605819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</a:t>
            </a:r>
            <a:r>
              <a:rPr lang="en-US" sz="1400" b="1" baseline="30000" dirty="0">
                <a:solidFill>
                  <a:schemeClr val="bg1"/>
                </a:solidFill>
              </a:rPr>
              <a:t>st</a:t>
            </a:r>
            <a:r>
              <a:rPr lang="en-US" sz="1400" b="1" dirty="0">
                <a:solidFill>
                  <a:schemeClr val="bg1"/>
                </a:solidFill>
              </a:rPr>
              <a:t> Aff Rebuttal-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Responses to the Neg contention(s)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1F0C36-0232-4F9F-A3CE-E0B4EC2B6B11}"/>
              </a:ext>
            </a:extLst>
          </p:cNvPr>
          <p:cNvSpPr txBox="1"/>
          <p:nvPr/>
        </p:nvSpPr>
        <p:spPr>
          <a:xfrm>
            <a:off x="8560141" y="442912"/>
            <a:ext cx="34783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 Black" panose="020B0A04020102020204" pitchFamily="34" charset="0"/>
              </a:rPr>
              <a:t>Neg Case &amp; Aff Responses Flowsheet</a:t>
            </a:r>
          </a:p>
          <a:p>
            <a:endParaRPr lang="en-US" sz="2400" b="1" dirty="0"/>
          </a:p>
          <a:p>
            <a:r>
              <a:rPr lang="en-US" sz="2400" b="1" dirty="0"/>
              <a:t>For Neg Case Contentions</a:t>
            </a:r>
          </a:p>
          <a:p>
            <a:r>
              <a:rPr lang="en-US" sz="2400" b="1" dirty="0"/>
              <a:t>And</a:t>
            </a:r>
          </a:p>
          <a:p>
            <a:r>
              <a:rPr lang="en-US" sz="2400" b="1" dirty="0"/>
              <a:t>Aff Responses to the Neg contentions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43707-6DBB-4B4D-ADE1-26A674FC4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35" y="4827767"/>
            <a:ext cx="1046919" cy="1387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A1D536-AF20-4FA0-9D9A-3BC3A012F866}"/>
              </a:ext>
            </a:extLst>
          </p:cNvPr>
          <p:cNvSpPr txBox="1"/>
          <p:nvPr/>
        </p:nvSpPr>
        <p:spPr>
          <a:xfrm>
            <a:off x="3707920" y="555361"/>
            <a:ext cx="1508527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Negative Rebuttal- 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won the Neg contention(s)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17E4B8-0326-4F8A-9AD1-08C79EB451AA}"/>
              </a:ext>
            </a:extLst>
          </p:cNvPr>
          <p:cNvSpPr txBox="1"/>
          <p:nvPr/>
        </p:nvSpPr>
        <p:spPr>
          <a:xfrm>
            <a:off x="5354343" y="555361"/>
            <a:ext cx="1621212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Aff Rebuttal-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 defeated the Neg Contentions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AEEFE-1B1D-4039-8F9E-C44E1AF8D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220" y="4851435"/>
            <a:ext cx="1046919" cy="13873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D64C1A-C704-470F-AF03-A0C2BDB2C0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082" y="4827767"/>
            <a:ext cx="818978" cy="12857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0F73EA-9AD3-4C5E-A4EA-92A3967EA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460" y="4929352"/>
            <a:ext cx="818978" cy="128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2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1447491" y="464883"/>
            <a:ext cx="10196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Now Prepare your own Flowsheets </a:t>
            </a:r>
          </a:p>
          <a:p>
            <a:r>
              <a:rPr lang="en-US" sz="4400" b="1" dirty="0"/>
              <a:t>Then, Show your Two Flowsheets to 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07A35-AFE8-4C12-85DE-274CC7825E6C}"/>
              </a:ext>
            </a:extLst>
          </p:cNvPr>
          <p:cNvSpPr txBox="1"/>
          <p:nvPr/>
        </p:nvSpPr>
        <p:spPr>
          <a:xfrm>
            <a:off x="178755" y="1960507"/>
            <a:ext cx="5496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Aff Case and Responses Flowsheet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D0BA3B-8C14-4209-AAB6-FEEE611A5858}"/>
              </a:ext>
            </a:extLst>
          </p:cNvPr>
          <p:cNvSpPr txBox="1"/>
          <p:nvPr/>
        </p:nvSpPr>
        <p:spPr>
          <a:xfrm>
            <a:off x="6096000" y="1974127"/>
            <a:ext cx="5666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Neg Case and Responses Flowsheet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CEE352-11C9-4D5A-8708-057F31B86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5" y="2941093"/>
            <a:ext cx="5485948" cy="2991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964BEC-7D77-4F05-A3B7-ABDE74274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018" y="2886501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1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PRETEND YOU ARE FLOWING A DEBATE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2694862"/>
            <a:ext cx="11483587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in the coming slides . . 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each speaker . . 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 me where you think you take notes on which flowsheet.</a:t>
            </a:r>
          </a:p>
        </p:txBody>
      </p:sp>
    </p:spTree>
    <p:extLst>
      <p:ext uri="{BB962C8B-B14F-4D97-AF65-F5344CB8AC3E}">
        <p14:creationId xmlns:p14="http://schemas.microsoft.com/office/powerpoint/2010/main" val="40502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95D64A-B3BE-42C9-8FCF-9E7151701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1853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Aff</a:t>
            </a:r>
          </a:p>
          <a:p>
            <a:r>
              <a:rPr lang="en-US" sz="2400" b="1" dirty="0"/>
              <a:t>Presents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616410" y="930876"/>
            <a:ext cx="780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Aff speaker?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242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Neg</a:t>
            </a:r>
          </a:p>
          <a:p>
            <a:r>
              <a:rPr lang="en-US" sz="2400" b="1" dirty="0"/>
              <a:t>Presents case &amp; Responds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549677" y="924991"/>
            <a:ext cx="5942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Neg speaker?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CE66F7-0D4B-45CC-8249-BA9F2749E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7" y="50327"/>
            <a:ext cx="1499746" cy="19874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</p:spTree>
    <p:extLst>
      <p:ext uri="{BB962C8B-B14F-4D97-AF65-F5344CB8AC3E}">
        <p14:creationId xmlns:p14="http://schemas.microsoft.com/office/powerpoint/2010/main" val="104959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 Aff Rebuttal</a:t>
            </a:r>
          </a:p>
          <a:p>
            <a:r>
              <a:rPr lang="en-US" sz="2400" b="1" dirty="0"/>
              <a:t>Responds to Neg Case</a:t>
            </a:r>
          </a:p>
          <a:p>
            <a:r>
              <a:rPr lang="en-US" sz="2400" b="1" dirty="0"/>
              <a:t>Defends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1 Aff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757ABB-7A82-4D81-AB13-D6B95F219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</p:spTree>
    <p:extLst>
      <p:ext uri="{BB962C8B-B14F-4D97-AF65-F5344CB8AC3E}">
        <p14:creationId xmlns:p14="http://schemas.microsoft.com/office/powerpoint/2010/main" val="46876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4" y="2508083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Neg Rebuttal</a:t>
            </a:r>
          </a:p>
          <a:p>
            <a:r>
              <a:rPr lang="en-US" sz="2400" b="1" dirty="0"/>
              <a:t>I won Neg Case</a:t>
            </a:r>
          </a:p>
          <a:p>
            <a:r>
              <a:rPr lang="en-US" sz="2400" b="1" dirty="0"/>
              <a:t>I defeated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Neg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8315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C8AA90-D4E5-4F51-9044-9A85F344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7" y="50327"/>
            <a:ext cx="1499746" cy="198746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2DFD638-E65F-477F-84F2-054353D7665B}"/>
              </a:ext>
            </a:extLst>
          </p:cNvPr>
          <p:cNvSpPr txBox="1"/>
          <p:nvPr/>
        </p:nvSpPr>
        <p:spPr>
          <a:xfrm>
            <a:off x="9585525" y="3323655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help thousands of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Zoos and nature reserves can both help endangered animals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8844A9-2462-4E2B-9EE8-7961D6ABFFB4}"/>
              </a:ext>
            </a:extLst>
          </p:cNvPr>
          <p:cNvSpPr txBox="1"/>
          <p:nvPr/>
        </p:nvSpPr>
        <p:spPr>
          <a:xfrm>
            <a:off x="4004972" y="3141116"/>
            <a:ext cx="1162728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 habitats are more than good for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 food keeps animals in good care for years</a:t>
            </a:r>
          </a:p>
        </p:txBody>
      </p:sp>
    </p:spTree>
    <p:extLst>
      <p:ext uri="{BB962C8B-B14F-4D97-AF65-F5344CB8AC3E}">
        <p14:creationId xmlns:p14="http://schemas.microsoft.com/office/powerpoint/2010/main" val="2340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D281FE3-AE49-45A4-95A7-8BDEF6558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2" y="2508082"/>
            <a:ext cx="6279911" cy="34249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345457-3429-453F-AAD4-B8447320668C}"/>
              </a:ext>
            </a:extLst>
          </p:cNvPr>
          <p:cNvSpPr txBox="1"/>
          <p:nvPr/>
        </p:nvSpPr>
        <p:spPr>
          <a:xfrm>
            <a:off x="1598141" y="823784"/>
            <a:ext cx="3280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2nd Aff Rebuttal</a:t>
            </a:r>
          </a:p>
          <a:p>
            <a:r>
              <a:rPr lang="en-US" sz="2400" b="1" dirty="0"/>
              <a:t>I defeated Neg Case</a:t>
            </a:r>
          </a:p>
          <a:p>
            <a:r>
              <a:rPr lang="en-US" sz="2400" b="1" dirty="0"/>
              <a:t>I won Aff Case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E1357B-6603-4885-941C-B0F5377D0E69}"/>
              </a:ext>
            </a:extLst>
          </p:cNvPr>
          <p:cNvSpPr txBox="1"/>
          <p:nvPr/>
        </p:nvSpPr>
        <p:spPr>
          <a:xfrm>
            <a:off x="222446" y="310486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give   animals too little space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don’t feed animals well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281682" y="583035"/>
            <a:ext cx="5993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Where do you flow the 2</a:t>
            </a:r>
            <a:r>
              <a:rPr lang="en-US" sz="3600" b="1" baseline="30000" dirty="0"/>
              <a:t>nd</a:t>
            </a:r>
            <a:r>
              <a:rPr lang="en-US" sz="3600" b="1" dirty="0"/>
              <a:t> Aff Rebuttal?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037714-1A74-4F4F-8BD9-B213D8B01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93" y="2508082"/>
            <a:ext cx="5193480" cy="34190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6145C4-C83F-4D00-9186-F92EDD08482C}"/>
              </a:ext>
            </a:extLst>
          </p:cNvPr>
          <p:cNvSpPr txBox="1"/>
          <p:nvPr/>
        </p:nvSpPr>
        <p:spPr>
          <a:xfrm>
            <a:off x="6947165" y="3212587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protect  and repair hurt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help endangered animals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4476C-6C01-4AE2-A109-21ACCE01A070}"/>
              </a:ext>
            </a:extLst>
          </p:cNvPr>
          <p:cNvSpPr txBox="1"/>
          <p:nvPr/>
        </p:nvSpPr>
        <p:spPr>
          <a:xfrm>
            <a:off x="1453692" y="3104866"/>
            <a:ext cx="1232891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now provide natural, large habitats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provide excellent care and food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11EBF6-2E3A-438A-9786-0E6E00120E5A}"/>
              </a:ext>
            </a:extLst>
          </p:cNvPr>
          <p:cNvSpPr txBox="1"/>
          <p:nvPr/>
        </p:nvSpPr>
        <p:spPr>
          <a:xfrm>
            <a:off x="8266345" y="3212587"/>
            <a:ext cx="1147886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very few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Nature Reserves are better for </a:t>
            </a:r>
            <a:r>
              <a:rPr lang="en-US" sz="1400" b="1" dirty="0" err="1">
                <a:solidFill>
                  <a:schemeClr val="bg1"/>
                </a:solidFill>
              </a:rPr>
              <a:t>endangeredanimals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4F2942-CE00-4C6A-BA43-4FE46DC65B06}"/>
              </a:ext>
            </a:extLst>
          </p:cNvPr>
          <p:cNvSpPr txBox="1"/>
          <p:nvPr/>
        </p:nvSpPr>
        <p:spPr>
          <a:xfrm>
            <a:off x="2747354" y="3104866"/>
            <a:ext cx="1162729" cy="28315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new habitats are still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and care is uneven—animals don’t eat well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DFD638-E65F-477F-84F2-054353D7665B}"/>
              </a:ext>
            </a:extLst>
          </p:cNvPr>
          <p:cNvSpPr txBox="1"/>
          <p:nvPr/>
        </p:nvSpPr>
        <p:spPr>
          <a:xfrm>
            <a:off x="9585525" y="3323655"/>
            <a:ext cx="1147886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help thousands of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Zoos and nature reserves can both help endangered animals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8844A9-2462-4E2B-9EE8-7961D6ABFFB4}"/>
              </a:ext>
            </a:extLst>
          </p:cNvPr>
          <p:cNvSpPr txBox="1"/>
          <p:nvPr/>
        </p:nvSpPr>
        <p:spPr>
          <a:xfrm>
            <a:off x="4004972" y="3141116"/>
            <a:ext cx="1088172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Zoos habitats are more than good for animals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Zoo food keeps animals in good care for years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CEF9970-6ACA-4C83-BB0F-C0F2BE330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4" y="167095"/>
            <a:ext cx="1158340" cy="181676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C356E6F-C25E-4F8B-974A-E44180D79428}"/>
              </a:ext>
            </a:extLst>
          </p:cNvPr>
          <p:cNvSpPr txBox="1"/>
          <p:nvPr/>
        </p:nvSpPr>
        <p:spPr>
          <a:xfrm>
            <a:off x="10794183" y="3212587"/>
            <a:ext cx="1300410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don’t help enough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Nature reserves are better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AE147B-1F63-4BAF-B685-23894D7E28D1}"/>
              </a:ext>
            </a:extLst>
          </p:cNvPr>
          <p:cNvSpPr txBox="1"/>
          <p:nvPr/>
        </p:nvSpPr>
        <p:spPr>
          <a:xfrm>
            <a:off x="5290035" y="3212587"/>
            <a:ext cx="1162729" cy="240065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1. I showed Zoos too small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>
                <a:solidFill>
                  <a:schemeClr val="bg1"/>
                </a:solidFill>
              </a:rPr>
              <a:t>2. I showed Zoo food and care is not good</a:t>
            </a:r>
          </a:p>
        </p:txBody>
      </p:sp>
    </p:spTree>
    <p:extLst>
      <p:ext uri="{BB962C8B-B14F-4D97-AF65-F5344CB8AC3E}">
        <p14:creationId xmlns:p14="http://schemas.microsoft.com/office/powerpoint/2010/main" val="22875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your </a:t>
            </a:r>
            <a:r>
              <a:rPr lang="en-US" b="1" dirty="0" err="1"/>
              <a:t>ld</a:t>
            </a:r>
            <a:r>
              <a:rPr lang="en-US" b="1" dirty="0"/>
              <a:t>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Posted on the Camp web page</a:t>
            </a:r>
          </a:p>
          <a:p>
            <a:r>
              <a:rPr lang="en-US" sz="3200" b="1" dirty="0"/>
              <a:t>Resolved: _______________.</a:t>
            </a:r>
          </a:p>
          <a:p>
            <a:r>
              <a:rPr lang="en-US" sz="3200" b="1" dirty="0"/>
              <a:t>What do you think are good aff arguments?</a:t>
            </a:r>
          </a:p>
          <a:p>
            <a:r>
              <a:rPr lang="en-US" sz="3200" b="1" dirty="0"/>
              <a:t>Good neg arguments?</a:t>
            </a:r>
          </a:p>
          <a:p>
            <a:r>
              <a:rPr lang="en-US" sz="3200" b="1" dirty="0"/>
              <a:t>Thoughts on the topic?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910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DO OUR OWN 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FOLLOW THE FLOW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16609" y="2277552"/>
            <a:ext cx="107815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need an Aff Debater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need a Neg Debater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WHAT DO EACH OF YOU DO TO PREPARE FOR YOUR DEBATE?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218114" y="2172749"/>
            <a:ext cx="116147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READY WITH YOUR CONTENTION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READY WITH YOUR RESPONSES.</a:t>
            </a:r>
          </a:p>
        </p:txBody>
      </p:sp>
    </p:spTree>
    <p:extLst>
      <p:ext uri="{BB962C8B-B14F-4D97-AF65-F5344CB8AC3E}">
        <p14:creationId xmlns:p14="http://schemas.microsoft.com/office/powerpoint/2010/main" val="426359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67998" y="440783"/>
            <a:ext cx="11633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DEBATERS: PRE-FLOW YOUR CONTENTION</a:t>
            </a:r>
          </a:p>
          <a:p>
            <a:r>
              <a:rPr lang="en-US" sz="4000" b="1" dirty="0"/>
              <a:t>Pre-Flowing means to write notes before you speak.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673395" y="2111134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E965390-9356-45AA-8795-486A3A1429F7}"/>
              </a:ext>
            </a:extLst>
          </p:cNvPr>
          <p:cNvSpPr/>
          <p:nvPr/>
        </p:nvSpPr>
        <p:spPr>
          <a:xfrm>
            <a:off x="6542730" y="208868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1F7390-2371-462D-B6B3-34A93824E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01" y="3057099"/>
            <a:ext cx="5762912" cy="31429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ED339E-88CF-48C5-9668-7E249116A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056" y="3057099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CC3243-3F0A-4EF3-9F2E-1E91B38B7CD3}"/>
              </a:ext>
            </a:extLst>
          </p:cNvPr>
          <p:cNvSpPr txBox="1"/>
          <p:nvPr/>
        </p:nvSpPr>
        <p:spPr>
          <a:xfrm>
            <a:off x="1323357" y="1519678"/>
            <a:ext cx="3126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Aff Case Flowsheet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811F3-B765-4FA2-87B3-216061EE7DC5}"/>
              </a:ext>
            </a:extLst>
          </p:cNvPr>
          <p:cNvSpPr txBox="1"/>
          <p:nvPr/>
        </p:nvSpPr>
        <p:spPr>
          <a:xfrm>
            <a:off x="7252795" y="1460821"/>
            <a:ext cx="3296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Neg Case Flowsheet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789464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SHOW YOUR FLOWSHEET!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ED20A-35D6-495E-BD03-A91CF15A1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5" y="2606400"/>
            <a:ext cx="5762912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989BB9-02F5-4B1A-AF56-D6BAF8F6D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019" y="2606400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9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2357306" y="230587"/>
            <a:ext cx="872763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SHOW YOUR CASES AND REBUTTALS!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24CD4-A9E1-49DD-8DDA-BC10A179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641" y="1052929"/>
            <a:ext cx="4937561" cy="557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DO A SHORT LD DEBATE!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sz="2800" b="1" cap="none" dirty="0">
                <a:latin typeface="Verdana" panose="020B0604030504040204" pitchFamily="34" charset="0"/>
              </a:rPr>
              <a:t>USING FLOWSHEETS </a:t>
            </a:r>
            <a:r>
              <a:rPr lang="en-US" altLang="en-US" sz="2800" b="1" cap="none" dirty="0">
                <a:solidFill>
                  <a:schemeClr val="tx1"/>
                </a:solidFill>
                <a:latin typeface="Verdana" panose="020B0604030504040204" pitchFamily="34" charset="0"/>
              </a:rPr>
              <a:t>AND SCRIPTS.</a:t>
            </a:r>
            <a:endParaRPr lang="en-US" altLang="en-US" cap="none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to 2.5 minute speeches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CASE: Present One Aff Contention (skip value-criteria)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NEG CASE: Present One Neg Contention (skip value criteria) and respond to the aff case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AFF REBUTTAL: Respond to the Neg Contention and Defend your Aff Contention.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 REBUTTAL: Show you won your Neg Contention and Defeated the Aff Contention (mostly no new arguments!)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AFF REBUTTAL: Show you won your Aff Contention and Defeated the Neg Contention (mostly no new arguments!).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866A4F-B951-4017-850D-6F33480E3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5" y="3036304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PRESENT YOUR AFF CONTENTION</a:t>
            </a:r>
          </a:p>
          <a:p>
            <a:r>
              <a:rPr lang="en-US" sz="4000" b="1" dirty="0"/>
              <a:t>while NEG—FLOW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705241" y="20392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16241" y="20392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93B15-203A-4780-B253-B7CBE3B2DFA0}"/>
              </a:ext>
            </a:extLst>
          </p:cNvPr>
          <p:cNvSpPr txBox="1"/>
          <p:nvPr/>
        </p:nvSpPr>
        <p:spPr>
          <a:xfrm>
            <a:off x="616241" y="4789369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CDBBC-9E95-4341-8917-31C7C682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870" y="3036304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78B83A4-81D1-4586-89C4-23ABF401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821" y="3500328"/>
            <a:ext cx="4774126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066246-FBF2-4A0C-AE38-759B3D43B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63" y="3500328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NEG PRESENT YOUR CONTENTION AND RESPONSES TO THE AFF CONTENTION</a:t>
            </a:r>
          </a:p>
          <a:p>
            <a:r>
              <a:rPr lang="en-US" sz="4000" b="1" dirty="0"/>
              <a:t>While AFF—FLOW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05724" y="258835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861347" y="2557995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ABD8A-0DF4-489C-9478-CAEAEB112EB8}"/>
              </a:ext>
            </a:extLst>
          </p:cNvPr>
          <p:cNvSpPr txBox="1"/>
          <p:nvPr/>
        </p:nvSpPr>
        <p:spPr>
          <a:xfrm>
            <a:off x="6782115" y="4789673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9C4BFBA-602E-418A-998B-6B7CFE4D1CC0}"/>
              </a:ext>
            </a:extLst>
          </p:cNvPr>
          <p:cNvSpPr/>
          <p:nvPr/>
        </p:nvSpPr>
        <p:spPr>
          <a:xfrm>
            <a:off x="1745711" y="2649723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82EAEF9-0B5E-427B-BD03-0FE25BB8F432}"/>
              </a:ext>
            </a:extLst>
          </p:cNvPr>
          <p:cNvSpPr/>
          <p:nvPr/>
        </p:nvSpPr>
        <p:spPr>
          <a:xfrm>
            <a:off x="2890088" y="26497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2E89C-4DBA-4B4A-8D30-2E5BD2267A7E}"/>
              </a:ext>
            </a:extLst>
          </p:cNvPr>
          <p:cNvSpPr txBox="1"/>
          <p:nvPr/>
        </p:nvSpPr>
        <p:spPr>
          <a:xfrm>
            <a:off x="818941" y="4900128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 Aff Contention . . .” (respond)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REBUTTAL RESPOND TO NEG CASE AND DEFEND AFF CASE</a:t>
            </a:r>
          </a:p>
          <a:p>
            <a:r>
              <a:rPr lang="en-US" sz="2800" b="1" dirty="0"/>
              <a:t>While NEG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174675" y="235625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43923" y="235625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7A95D8-BEF4-4C4A-9F25-7FB7F89A7275}"/>
              </a:ext>
            </a:extLst>
          </p:cNvPr>
          <p:cNvSpPr txBox="1"/>
          <p:nvPr/>
        </p:nvSpPr>
        <p:spPr>
          <a:xfrm>
            <a:off x="6420630" y="4161624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their __________ Contention” (respond)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3233687" y="247051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4265964" y="246791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BF89F5-09CC-45C6-9F50-F1FE4280DEB6}"/>
              </a:ext>
            </a:extLst>
          </p:cNvPr>
          <p:cNvSpPr txBox="1"/>
          <p:nvPr/>
        </p:nvSpPr>
        <p:spPr>
          <a:xfrm>
            <a:off x="600069" y="4446034"/>
            <a:ext cx="541483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aff contention ____ still stands (respond to neg </a:t>
            </a:r>
            <a:r>
              <a:rPr lang="en-US" sz="3200" b="1" dirty="0" err="1">
                <a:solidFill>
                  <a:schemeClr val="bg1"/>
                </a:solidFill>
              </a:rPr>
              <a:t>args</a:t>
            </a:r>
            <a:r>
              <a:rPr lang="en-US" sz="3200" b="1" dirty="0">
                <a:solidFill>
                  <a:schemeClr val="bg1"/>
                </a:solidFill>
              </a:rPr>
              <a:t> and defend your contention)</a:t>
            </a:r>
          </a:p>
        </p:txBody>
      </p:sp>
    </p:spTree>
    <p:extLst>
      <p:ext uri="{BB962C8B-B14F-4D97-AF65-F5344CB8AC3E}">
        <p14:creationId xmlns:p14="http://schemas.microsoft.com/office/powerpoint/2010/main" val="23088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NEG REBUTTAL SHOW YOU WON NEG CASE AND DEFEATED AFF CASE</a:t>
            </a:r>
          </a:p>
          <a:p>
            <a:r>
              <a:rPr lang="en-US" sz="2800" b="1" dirty="0"/>
              <a:t>While AFF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314948" y="2470508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199302" y="2470507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4236798" y="248190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5374423" y="24705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7FC68-1846-4634-B8C1-45349BA2E98D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our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Aff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12369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AFF AND NEG CONTENTIONS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lnSpcReduction="10000"/>
          </a:bodyPr>
          <a:lstStyle/>
          <a:p>
            <a:r>
              <a:rPr lang="en-US" sz="3900" b="1" dirty="0"/>
              <a:t>RIGHT NOW: YOU NEED ONE AFF AND ONE NEG CONTENTION</a:t>
            </a:r>
          </a:p>
          <a:p>
            <a:r>
              <a:rPr lang="en-US" sz="3200" b="1" dirty="0"/>
              <a:t>SEE YOUR SCRIPTS!</a:t>
            </a:r>
          </a:p>
          <a:p>
            <a:r>
              <a:rPr lang="en-US" sz="3200" b="1" dirty="0"/>
              <a:t>THEY ARE ON THE PREPARE SECTION ON THE CLIMB AFTERSCHOOL WEB PAGES</a:t>
            </a:r>
          </a:p>
          <a:p>
            <a:r>
              <a:rPr lang="en-US" sz="3200" b="1" dirty="0">
                <a:hlinkClick r:id="rId2"/>
              </a:rPr>
              <a:t>https://www.nwforensics.org/climb-program/high-school/index.htm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Tell each other your contentions.</a:t>
            </a:r>
          </a:p>
        </p:txBody>
      </p:sp>
    </p:spTree>
    <p:extLst>
      <p:ext uri="{BB962C8B-B14F-4D97-AF65-F5344CB8AC3E}">
        <p14:creationId xmlns:p14="http://schemas.microsoft.com/office/powerpoint/2010/main" val="5830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AFF REBUTTAL SHOW YOU WON AFF CASE AND DEFEATED NEG CASE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481015" y="249329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5415114" y="249329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C98BB-7ACE-4407-9811-6A51D34AF477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the aff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neg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26168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CONGRATS—YOU JUST DID YOUR FIRST REAL DEBATE!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2292735"/>
            <a:ext cx="1147453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CONFUSED SOME? AGAIN—TAKES PRACTICE TO GET USED TO 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ENOUGH—HAVE OTHER DEBATERS DEBATE NOW—SAME SETUP.</a:t>
            </a:r>
          </a:p>
        </p:txBody>
      </p:sp>
    </p:spTree>
    <p:extLst>
      <p:ext uri="{BB962C8B-B14F-4D97-AF65-F5344CB8AC3E}">
        <p14:creationId xmlns:p14="http://schemas.microsoft.com/office/powerpoint/2010/main" val="32078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NEXT CLASS SESSION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733" y="2292735"/>
            <a:ext cx="114745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WE’LL DISCUSS VALUE-CRITERIA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DO A LONGER FOLLOW THE FLOW DEBATE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WILL BE ALMOST LIKE A REAL DEBATE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READY TO ARGUE LIKE THE BEST HIGH SCHOOL DEBATERS!</a:t>
            </a:r>
          </a:p>
        </p:txBody>
      </p:sp>
    </p:spTree>
    <p:extLst>
      <p:ext uri="{BB962C8B-B14F-4D97-AF65-F5344CB8AC3E}">
        <p14:creationId xmlns:p14="http://schemas.microsoft.com/office/powerpoint/2010/main" val="37414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YOU HAVE RESPONSES?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THINK ABOUT WHAT YOUR OPPONENT’S CONTENTION IS</a:t>
            </a:r>
          </a:p>
          <a:p>
            <a:r>
              <a:rPr lang="en-US" sz="3200" b="1" dirty="0"/>
              <a:t>WHAT RESPONSES WILL YOU MAKE?</a:t>
            </a:r>
          </a:p>
          <a:p>
            <a:r>
              <a:rPr lang="en-US" sz="3200" b="1" dirty="0"/>
              <a:t>NOW—ONE OF YOUR RESPONSES NEEDS A QUOTATION—DO YOU HAVE ONE?</a:t>
            </a:r>
          </a:p>
        </p:txBody>
      </p:sp>
    </p:spTree>
    <p:extLst>
      <p:ext uri="{BB962C8B-B14F-4D97-AF65-F5344CB8AC3E}">
        <p14:creationId xmlns:p14="http://schemas.microsoft.com/office/powerpoint/2010/main" val="36619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DURING A DEBATE, YOU NEED TO TAKE notes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FLOW THIS ARGUMENT . . .</a:t>
            </a:r>
          </a:p>
          <a:p>
            <a:r>
              <a:rPr lang="en-US" sz="3600" b="1" dirty="0"/>
              <a:t>When I say stop, you have to stop—</a:t>
            </a:r>
            <a:r>
              <a:rPr lang="en-US" sz="4000" b="1" dirty="0"/>
              <a:t>drop your pen!</a:t>
            </a:r>
            <a:r>
              <a:rPr lang="en-US" sz="3600" b="1" dirty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598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better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112821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Flow the tag/claim</a:t>
            </a:r>
          </a:p>
          <a:p>
            <a:r>
              <a:rPr lang="en-US" sz="3200" b="1" dirty="0"/>
              <a:t>Flow the source</a:t>
            </a:r>
          </a:p>
          <a:p>
            <a:r>
              <a:rPr lang="en-US" sz="3200" b="1" dirty="0"/>
              <a:t>Flow the support for the tagline/claim.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C5CDC-AC22-4264-BA1C-FE16309AA8F3}"/>
              </a:ext>
            </a:extLst>
          </p:cNvPr>
          <p:cNvSpPr txBox="1"/>
          <p:nvPr/>
        </p:nvSpPr>
        <p:spPr>
          <a:xfrm>
            <a:off x="6578009" y="2013098"/>
            <a:ext cx="49051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Climate Change causes wildfires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Geographic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Higher Temps, Lower Precipitation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4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034848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 err="1"/>
              <a:t>Shrtn</a:t>
            </a:r>
            <a:r>
              <a:rPr lang="en-US" sz="3200" b="1" dirty="0"/>
              <a:t> </a:t>
            </a:r>
            <a:r>
              <a:rPr lang="en-US" sz="3200" b="1" dirty="0" err="1"/>
              <a:t>wrds</a:t>
            </a:r>
            <a:r>
              <a:rPr lang="en-US" sz="3200" b="1" dirty="0"/>
              <a:t> w/o </a:t>
            </a:r>
            <a:r>
              <a:rPr lang="en-US" sz="3200" b="1" dirty="0" err="1"/>
              <a:t>vwls</a:t>
            </a:r>
            <a:endParaRPr lang="en-US" sz="3200" b="1" dirty="0"/>
          </a:p>
          <a:p>
            <a:r>
              <a:rPr lang="en-US" sz="3200" b="1" dirty="0" err="1"/>
              <a:t>Endgrd</a:t>
            </a:r>
            <a:r>
              <a:rPr lang="en-US" sz="3200" b="1" dirty="0"/>
              <a:t> </a:t>
            </a:r>
            <a:r>
              <a:rPr lang="en-US" sz="3200" b="1" dirty="0" err="1"/>
              <a:t>Spcs</a:t>
            </a:r>
            <a:endParaRPr lang="en-US" sz="3200" b="1" dirty="0"/>
          </a:p>
          <a:p>
            <a:r>
              <a:rPr lang="en-US" sz="3200" b="1" dirty="0"/>
              <a:t>Or just the first letters of longer words</a:t>
            </a:r>
          </a:p>
          <a:p>
            <a:r>
              <a:rPr lang="en-US" sz="3200" b="1" dirty="0"/>
              <a:t>Treat    Dang   Qual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00236-4E2D-4542-95A7-449BBD39BB49}"/>
              </a:ext>
            </a:extLst>
          </p:cNvPr>
          <p:cNvSpPr txBox="1"/>
          <p:nvPr/>
        </p:nvSpPr>
        <p:spPr>
          <a:xfrm>
            <a:off x="6578009" y="2011680"/>
            <a:ext cx="490515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Clmt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causes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wldfrs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Hghr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Tmps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Lower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Precip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2011680"/>
            <a:ext cx="11655705" cy="42062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Endangered Species = ES</a:t>
            </a:r>
          </a:p>
          <a:p>
            <a:r>
              <a:rPr lang="en-US" sz="3200" b="1" dirty="0"/>
              <a:t>Zoos = Z</a:t>
            </a:r>
          </a:p>
          <a:p>
            <a:r>
              <a:rPr lang="en-US" sz="3200" b="1" dirty="0"/>
              <a:t>Increases = ↑ </a:t>
            </a:r>
          </a:p>
          <a:p>
            <a:r>
              <a:rPr lang="en-US" sz="3200" b="1" dirty="0"/>
              <a:t>Solves = S</a:t>
            </a: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E382F-57E5-4E4F-8B5F-5DC456475C82}"/>
              </a:ext>
            </a:extLst>
          </p:cNvPr>
          <p:cNvSpPr txBox="1"/>
          <p:nvPr/>
        </p:nvSpPr>
        <p:spPr>
          <a:xfrm>
            <a:off x="6578009" y="2013098"/>
            <a:ext cx="49051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CC =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wldfrs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Nat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Tmps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↓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Precip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NOTICE: How much less you have to write!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0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1378</TotalTime>
  <Words>1832</Words>
  <Application>Microsoft Office PowerPoint</Application>
  <PresentationFormat>Widescreen</PresentationFormat>
  <Paragraphs>371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Corbel</vt:lpstr>
      <vt:lpstr>Tahoma</vt:lpstr>
      <vt:lpstr>Verdana</vt:lpstr>
      <vt:lpstr>Wingdings</vt:lpstr>
      <vt:lpstr>Banded</vt:lpstr>
      <vt:lpstr>Ld: follow the flow debate!</vt:lpstr>
      <vt:lpstr>CLIMBING review</vt:lpstr>
      <vt:lpstr>What is your ld topic?</vt:lpstr>
      <vt:lpstr>YOUR AFF AND NEG CONTENTIONS</vt:lpstr>
      <vt:lpstr>DO YOU HAVE RESPONSES?</vt:lpstr>
      <vt:lpstr>DURING A DEBATE, YOU NEED TO TAKE notes . . . </vt:lpstr>
      <vt:lpstr>flowing better </vt:lpstr>
      <vt:lpstr>ABBREVIATE</vt:lpstr>
      <vt:lpstr>Shorthand</vt:lpstr>
      <vt:lpstr>EXAMPLE FLOWED ARGUMENT</vt:lpstr>
      <vt:lpstr>Now, it gets tougher!</vt:lpstr>
      <vt:lpstr>Flowing WHEN RESPONDING</vt:lpstr>
      <vt:lpstr>BETTER Flowing WHEN RESPONDING</vt:lpstr>
      <vt:lpstr>NOTE—THIS IS ABOUT TO GET COMPLICATED!</vt:lpstr>
      <vt:lpstr>FLOWSHEETS</vt:lpstr>
      <vt:lpstr>You flow . . . </vt:lpstr>
      <vt:lpstr>the idea behind flowsheets</vt:lpstr>
      <vt:lpstr>THE DEBATERS MAKE TWO FLOWSHEETS</vt:lpstr>
      <vt:lpstr>AND THE FLOWSHEETS HAVE A COLUMN FOR EACH SPEECH IN THE DEBATE</vt:lpstr>
      <vt:lpstr>In full  Here are the two flowsheets . . . </vt:lpstr>
      <vt:lpstr>PowerPoint Presentation</vt:lpstr>
      <vt:lpstr>PowerPoint Presentation</vt:lpstr>
      <vt:lpstr>PowerPoint Presentation</vt:lpstr>
      <vt:lpstr>LET’S PRETEND YOU ARE FLOWING A DEBATE 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DO OUR OWN  FOLLOW THE FLOW DEBATE</vt:lpstr>
      <vt:lpstr>WHAT DO EACH OF YOU DO TO PREPARE FOR YOUR DEBATE?</vt:lpstr>
      <vt:lpstr>PowerPoint Presentation</vt:lpstr>
      <vt:lpstr>PowerPoint Presentation</vt:lpstr>
      <vt:lpstr>PowerPoint Presentation</vt:lpstr>
      <vt:lpstr>DO A SHORT LD DEBATE! USING FLOWSHEETS AND SCRIPTS.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CONGRATS—YOU JUST DID YOUR FIRST REAL DEBATE!</vt:lpstr>
      <vt:lpstr>NEXT CLASS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445</cp:revision>
  <dcterms:created xsi:type="dcterms:W3CDTF">2019-10-15T19:44:54Z</dcterms:created>
  <dcterms:modified xsi:type="dcterms:W3CDTF">2023-07-09T06:35:49Z</dcterms:modified>
</cp:coreProperties>
</file>