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76" r:id="rId6"/>
    <p:sldId id="278" r:id="rId7"/>
    <p:sldId id="266" r:id="rId8"/>
    <p:sldId id="312" r:id="rId9"/>
    <p:sldId id="313" r:id="rId10"/>
    <p:sldId id="283" r:id="rId11"/>
    <p:sldId id="284" r:id="rId12"/>
    <p:sldId id="263" r:id="rId13"/>
    <p:sldId id="314" r:id="rId14"/>
    <p:sldId id="281" r:id="rId15"/>
    <p:sldId id="265" r:id="rId16"/>
    <p:sldId id="268" r:id="rId17"/>
    <p:sldId id="285" r:id="rId18"/>
    <p:sldId id="317" r:id="rId19"/>
    <p:sldId id="318" r:id="rId20"/>
    <p:sldId id="319" r:id="rId21"/>
    <p:sldId id="321" r:id="rId22"/>
    <p:sldId id="289" r:id="rId23"/>
    <p:sldId id="322" r:id="rId24"/>
    <p:sldId id="315" r:id="rId25"/>
    <p:sldId id="279" r:id="rId26"/>
    <p:sldId id="297" r:id="rId27"/>
    <p:sldId id="298" r:id="rId28"/>
    <p:sldId id="328" r:id="rId29"/>
    <p:sldId id="329" r:id="rId30"/>
    <p:sldId id="311" r:id="rId31"/>
    <p:sldId id="316" r:id="rId32"/>
    <p:sldId id="280" r:id="rId33"/>
    <p:sldId id="32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5" autoAdjust="0"/>
    <p:restoredTop sz="94660"/>
  </p:normalViewPr>
  <p:slideViewPr>
    <p:cSldViewPr snapToGrid="0">
      <p:cViewPr varScale="1">
        <p:scale>
          <a:sx n="147" d="100"/>
          <a:sy n="147" d="100"/>
        </p:scale>
        <p:origin x="96" y="5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89184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70123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D9B3381-2194-4062-AAD9-F170AA55D06C}" type="datetimeFigureOut">
              <a:rPr lang="en-US" smtClean="0"/>
              <a:t>7/8/2023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44857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9B3381-2194-4062-AAD9-F170AA55D06C}"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518832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D9B3381-2194-4062-AAD9-F170AA55D06C}" type="datetimeFigureOut">
              <a:rPr lang="en-US" smtClean="0"/>
              <a:t>7/8/2023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C1BF5B3-6797-48E0-97A5-3923418683D3}" type="slidenum">
              <a:rPr lang="en-US" smtClean="0"/>
              <a:t>‹#›</a:t>
            </a:fld>
            <a:endParaRPr lang="en-US"/>
          </a:p>
        </p:txBody>
      </p:sp>
    </p:spTree>
    <p:extLst>
      <p:ext uri="{BB962C8B-B14F-4D97-AF65-F5344CB8AC3E}">
        <p14:creationId xmlns:p14="http://schemas.microsoft.com/office/powerpoint/2010/main" val="1344254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9B3381-2194-4062-AAD9-F170AA55D06C}"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7863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B3381-2194-4062-AAD9-F170AA55D06C}" type="datetimeFigureOut">
              <a:rPr lang="en-US" smtClean="0"/>
              <a:t>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219080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9B3381-2194-4062-AAD9-F170AA55D06C}" type="datetimeFigureOut">
              <a:rPr lang="en-US" smtClean="0"/>
              <a:t>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427358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B3381-2194-4062-AAD9-F170AA55D06C}" type="datetimeFigureOut">
              <a:rPr lang="en-US" smtClean="0"/>
              <a:t>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81938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381-2194-4062-AAD9-F170AA55D06C}"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151801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9B3381-2194-4062-AAD9-F170AA55D06C}"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BF5B3-6797-48E0-97A5-3923418683D3}" type="slidenum">
              <a:rPr lang="en-US" smtClean="0"/>
              <a:t>‹#›</a:t>
            </a:fld>
            <a:endParaRPr lang="en-US"/>
          </a:p>
        </p:txBody>
      </p:sp>
    </p:spTree>
    <p:extLst>
      <p:ext uri="{BB962C8B-B14F-4D97-AF65-F5344CB8AC3E}">
        <p14:creationId xmlns:p14="http://schemas.microsoft.com/office/powerpoint/2010/main" val="259056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Tahoma" panose="020B0604030504040204" pitchFamily="34" charset="0"/>
              </a:defRPr>
            </a:lvl1pPr>
          </a:lstStyle>
          <a:p>
            <a:fld id="{6D9B3381-2194-4062-AAD9-F170AA55D06C}" type="datetimeFigureOut">
              <a:rPr lang="en-US" smtClean="0"/>
              <a:pPr/>
              <a:t>7/8/2023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Tahom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latin typeface="Tahoma" panose="020B0604030504040204" pitchFamily="34" charset="0"/>
              </a:defRPr>
            </a:lvl1pPr>
          </a:lstStyle>
          <a:p>
            <a:fld id="{FC1BF5B3-6797-48E0-97A5-3923418683D3}" type="slidenum">
              <a:rPr lang="en-US" smtClean="0"/>
              <a:pPr/>
              <a:t>‹#›</a:t>
            </a:fld>
            <a:endParaRPr lang="en-US" dirty="0"/>
          </a:p>
        </p:txBody>
      </p:sp>
    </p:spTree>
    <p:extLst>
      <p:ext uri="{BB962C8B-B14F-4D97-AF65-F5344CB8AC3E}">
        <p14:creationId xmlns:p14="http://schemas.microsoft.com/office/powerpoint/2010/main" val="4599498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Tahoma" panose="020B0604030504040204" pitchFamily="34" charset="0"/>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nwforensics.org/climb-program/high-school/index.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inyurl.com/climb-afterschool-h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E971-5924-4354-9A12-863B3667C7E4}"/>
              </a:ext>
            </a:extLst>
          </p:cNvPr>
          <p:cNvSpPr>
            <a:spLocks noGrp="1"/>
          </p:cNvSpPr>
          <p:nvPr>
            <p:ph type="ctrTitle"/>
          </p:nvPr>
        </p:nvSpPr>
        <p:spPr/>
        <p:txBody>
          <a:bodyPr/>
          <a:lstStyle/>
          <a:p>
            <a:r>
              <a:rPr lang="en-US" b="1" dirty="0"/>
              <a:t>Let’s GET STARTED IN debate!</a:t>
            </a:r>
          </a:p>
        </p:txBody>
      </p:sp>
      <p:sp>
        <p:nvSpPr>
          <p:cNvPr id="3" name="Subtitle 2">
            <a:extLst>
              <a:ext uri="{FF2B5EF4-FFF2-40B4-BE49-F238E27FC236}">
                <a16:creationId xmlns:a16="http://schemas.microsoft.com/office/drawing/2014/main" id="{64943E55-B08D-4B35-AD74-21B1824549AF}"/>
              </a:ext>
            </a:extLst>
          </p:cNvPr>
          <p:cNvSpPr>
            <a:spLocks noGrp="1"/>
          </p:cNvSpPr>
          <p:nvPr>
            <p:ph type="subTitle" idx="1"/>
          </p:nvPr>
        </p:nvSpPr>
        <p:spPr/>
        <p:txBody>
          <a:bodyPr/>
          <a:lstStyle/>
          <a:p>
            <a:r>
              <a:rPr lang="en-US" dirty="0"/>
              <a:t>Jim Hanson</a:t>
            </a:r>
          </a:p>
        </p:txBody>
      </p:sp>
    </p:spTree>
    <p:extLst>
      <p:ext uri="{BB962C8B-B14F-4D97-AF65-F5344CB8AC3E}">
        <p14:creationId xmlns:p14="http://schemas.microsoft.com/office/powerpoint/2010/main" val="215232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Dogs or cats?</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6" y="2011680"/>
            <a:ext cx="4984797" cy="599716"/>
          </a:xfrm>
        </p:spPr>
        <p:txBody>
          <a:bodyPr>
            <a:normAutofit/>
          </a:bodyPr>
          <a:lstStyle/>
          <a:p>
            <a:r>
              <a:rPr lang="en-US" sz="2800" b="1" dirty="0"/>
              <a:t>Some people love dogs</a:t>
            </a:r>
          </a:p>
          <a:p>
            <a:endParaRPr lang="en-US" sz="2800" b="1" dirty="0"/>
          </a:p>
        </p:txBody>
      </p:sp>
      <p:sp>
        <p:nvSpPr>
          <p:cNvPr id="7" name="TextBox 6">
            <a:extLst>
              <a:ext uri="{FF2B5EF4-FFF2-40B4-BE49-F238E27FC236}">
                <a16:creationId xmlns:a16="http://schemas.microsoft.com/office/drawing/2014/main" id="{31FD1618-178B-44A1-AFBE-C95F0399DB4A}"/>
              </a:ext>
            </a:extLst>
          </p:cNvPr>
          <p:cNvSpPr txBox="1"/>
          <p:nvPr/>
        </p:nvSpPr>
        <p:spPr>
          <a:xfrm>
            <a:off x="6919784" y="1944130"/>
            <a:ext cx="4489621" cy="800219"/>
          </a:xfrm>
          <a:prstGeom prst="rect">
            <a:avLst/>
          </a:prstGeom>
          <a:noFill/>
        </p:spPr>
        <p:txBody>
          <a:bodyPr wrap="square" rtlCol="0">
            <a:sp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Some people love cats</a:t>
            </a:r>
          </a:p>
          <a:p>
            <a:endParaRPr lang="en-US" dirty="0"/>
          </a:p>
        </p:txBody>
      </p:sp>
      <p:pic>
        <p:nvPicPr>
          <p:cNvPr id="5" name="Picture 2" descr="10 Tips for First Time Dog Owners">
            <a:extLst>
              <a:ext uri="{FF2B5EF4-FFF2-40B4-BE49-F238E27FC236}">
                <a16:creationId xmlns:a16="http://schemas.microsoft.com/office/drawing/2014/main" id="{AFAE5456-B88B-430A-B96F-BD36C856B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2" y="2830140"/>
            <a:ext cx="6180161" cy="3476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F2C5913-5B57-4D66-9B88-1761526CCF22}"/>
              </a:ext>
            </a:extLst>
          </p:cNvPr>
          <p:cNvPicPr>
            <a:picLocks noChangeAspect="1"/>
          </p:cNvPicPr>
          <p:nvPr/>
        </p:nvPicPr>
        <p:blipFill>
          <a:blip r:embed="rId3"/>
          <a:stretch>
            <a:fillRect/>
          </a:stretch>
        </p:blipFill>
        <p:spPr>
          <a:xfrm>
            <a:off x="6789883" y="2611396"/>
            <a:ext cx="5283237" cy="3962428"/>
          </a:xfrm>
          <a:prstGeom prst="rect">
            <a:avLst/>
          </a:prstGeom>
        </p:spPr>
      </p:pic>
    </p:spTree>
    <p:extLst>
      <p:ext uri="{BB962C8B-B14F-4D97-AF65-F5344CB8AC3E}">
        <p14:creationId xmlns:p14="http://schemas.microsoft.com/office/powerpoint/2010/main" val="18078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Some people don’t like either</a:t>
            </a:r>
          </a:p>
        </p:txBody>
      </p:sp>
      <p:sp>
        <p:nvSpPr>
          <p:cNvPr id="8" name="Content Placeholder 7">
            <a:extLst>
              <a:ext uri="{FF2B5EF4-FFF2-40B4-BE49-F238E27FC236}">
                <a16:creationId xmlns:a16="http://schemas.microsoft.com/office/drawing/2014/main" id="{80F06316-FA28-4192-B724-80821F0DFB77}"/>
              </a:ext>
            </a:extLst>
          </p:cNvPr>
          <p:cNvSpPr>
            <a:spLocks noGrp="1"/>
          </p:cNvSpPr>
          <p:nvPr>
            <p:ph idx="1"/>
          </p:nvPr>
        </p:nvSpPr>
        <p:spPr/>
        <p:txBody>
          <a:bodyPr/>
          <a:lstStyle/>
          <a:p>
            <a:endParaRPr lang="en-US"/>
          </a:p>
        </p:txBody>
      </p:sp>
      <p:pic>
        <p:nvPicPr>
          <p:cNvPr id="2050" name="Picture 2" descr="Premium Photo | Guy express big dislike, showing thumbs down and stick  tongue from disgust, cringe bothered, grimacing from aversion and reluctant  feelings, judging bad offer, standing disappointed">
            <a:extLst>
              <a:ext uri="{FF2B5EF4-FFF2-40B4-BE49-F238E27FC236}">
                <a16:creationId xmlns:a16="http://schemas.microsoft.com/office/drawing/2014/main" id="{51A4AD63-3B70-4121-8D01-07036C999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442" y="1792936"/>
            <a:ext cx="7338007" cy="488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58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620786" y="2011680"/>
            <a:ext cx="10881060" cy="4206240"/>
          </a:xfrm>
        </p:spPr>
        <p:txBody>
          <a:bodyPr>
            <a:normAutofit/>
          </a:bodyPr>
          <a:lstStyle/>
          <a:p>
            <a:r>
              <a:rPr lang="en-US" sz="3200" b="1" dirty="0"/>
              <a:t>One side is Affirmative—and favors the topic.</a:t>
            </a:r>
          </a:p>
          <a:p>
            <a:r>
              <a:rPr lang="en-US" sz="3200" b="1" dirty="0"/>
              <a:t>THE AFF ON THIS TOPIC IS FOR DOGS</a:t>
            </a:r>
          </a:p>
          <a:p>
            <a:endParaRPr lang="en-US" sz="3200" b="1" dirty="0"/>
          </a:p>
          <a:p>
            <a:r>
              <a:rPr lang="en-US" sz="3200" b="1" dirty="0"/>
              <a:t>The other side is Negative—and is against the topic</a:t>
            </a:r>
          </a:p>
          <a:p>
            <a:r>
              <a:rPr lang="en-US" sz="3200" b="1" dirty="0"/>
              <a:t>THE NEG ON THIS TOPIC IS FOR CATS</a:t>
            </a:r>
            <a:r>
              <a:rPr lang="en-US" sz="3200" dirty="0"/>
              <a:t>.</a:t>
            </a:r>
            <a:endParaRPr lang="en-US" sz="3200" b="1" dirty="0"/>
          </a:p>
        </p:txBody>
      </p:sp>
    </p:spTree>
    <p:extLst>
      <p:ext uri="{BB962C8B-B14F-4D97-AF65-F5344CB8AC3E}">
        <p14:creationId xmlns:p14="http://schemas.microsoft.com/office/powerpoint/2010/main" val="242897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1202918" y="2011680"/>
            <a:ext cx="10298927" cy="4206240"/>
          </a:xfrm>
        </p:spPr>
        <p:txBody>
          <a:bodyPr>
            <a:normAutofit/>
          </a:bodyPr>
          <a:lstStyle/>
          <a:p>
            <a:r>
              <a:rPr lang="en-US" sz="3200" b="1" dirty="0"/>
              <a:t>Pick now which side you will be on</a:t>
            </a:r>
          </a:p>
          <a:p>
            <a:r>
              <a:rPr lang="en-US" sz="3200" b="1" dirty="0"/>
              <a:t>Sometimes, you don’t get your preferred choice.</a:t>
            </a:r>
          </a:p>
          <a:p>
            <a:endParaRPr lang="en-US" sz="3200" dirty="0"/>
          </a:p>
        </p:txBody>
      </p:sp>
    </p:spTree>
    <p:extLst>
      <p:ext uri="{BB962C8B-B14F-4D97-AF65-F5344CB8AC3E}">
        <p14:creationId xmlns:p14="http://schemas.microsoft.com/office/powerpoint/2010/main" val="35395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457833" y="294224"/>
            <a:ext cx="11274251" cy="1508760"/>
          </a:xfrm>
        </p:spPr>
        <p:txBody>
          <a:bodyPr>
            <a:normAutofit/>
          </a:bodyPr>
          <a:lstStyle/>
          <a:p>
            <a:r>
              <a:rPr lang="en-US" b="1" dirty="0"/>
              <a:t>TOPIC: dogs are better than cats</a:t>
            </a:r>
          </a:p>
        </p:txBody>
      </p:sp>
      <p:sp>
        <p:nvSpPr>
          <p:cNvPr id="6" name="Content Placeholder 5">
            <a:extLst>
              <a:ext uri="{FF2B5EF4-FFF2-40B4-BE49-F238E27FC236}">
                <a16:creationId xmlns:a16="http://schemas.microsoft.com/office/drawing/2014/main" id="{B7B7468C-A5A7-4B89-8743-7BFE0DE82264}"/>
              </a:ext>
            </a:extLst>
          </p:cNvPr>
          <p:cNvSpPr>
            <a:spLocks noGrp="1"/>
          </p:cNvSpPr>
          <p:nvPr>
            <p:ph idx="1"/>
          </p:nvPr>
        </p:nvSpPr>
        <p:spPr>
          <a:xfrm>
            <a:off x="713064" y="2011679"/>
            <a:ext cx="11392250" cy="4330398"/>
          </a:xfrm>
        </p:spPr>
        <p:txBody>
          <a:bodyPr>
            <a:noAutofit/>
          </a:bodyPr>
          <a:lstStyle/>
          <a:p>
            <a:pPr>
              <a:lnSpc>
                <a:spcPct val="120000"/>
              </a:lnSpc>
              <a:spcAft>
                <a:spcPts val="600"/>
              </a:spcAft>
            </a:pPr>
            <a:r>
              <a:rPr lang="en-US" sz="2600" dirty="0"/>
              <a:t>AFF FIRST SPEAKER prepare an argument (Claim-Support) for the topic</a:t>
            </a:r>
          </a:p>
          <a:p>
            <a:pPr>
              <a:lnSpc>
                <a:spcPct val="120000"/>
              </a:lnSpc>
              <a:spcAft>
                <a:spcPts val="600"/>
              </a:spcAft>
            </a:pPr>
            <a:r>
              <a:rPr lang="en-US" sz="2600" dirty="0"/>
              <a:t>OTHER AFF SPEAKERS be ready to disagree with arguments the con might present and to defend the first speaker’s argument</a:t>
            </a:r>
          </a:p>
          <a:p>
            <a:pPr>
              <a:lnSpc>
                <a:spcPct val="120000"/>
              </a:lnSpc>
              <a:spcAft>
                <a:spcPts val="600"/>
              </a:spcAft>
            </a:pPr>
            <a:r>
              <a:rPr lang="en-US" sz="2600" dirty="0"/>
              <a:t>NEG FIRST SPEAKER prepare an argument (Claim-Support) for the topic</a:t>
            </a:r>
          </a:p>
          <a:p>
            <a:pPr>
              <a:lnSpc>
                <a:spcPct val="120000"/>
              </a:lnSpc>
              <a:spcAft>
                <a:spcPts val="600"/>
              </a:spcAft>
            </a:pPr>
            <a:r>
              <a:rPr lang="en-US" sz="2600" dirty="0"/>
              <a:t>OTHER NEG SPEAKERS be ready to disagree with arguments the pro might present and to defend the first speaker’s argument</a:t>
            </a:r>
          </a:p>
          <a:p>
            <a:pPr>
              <a:lnSpc>
                <a:spcPct val="120000"/>
              </a:lnSpc>
              <a:spcAft>
                <a:spcPts val="600"/>
              </a:spcAft>
            </a:pPr>
            <a:r>
              <a:rPr lang="en-US" sz="2600" dirty="0"/>
              <a:t>EACH SPEAKER GETS APPROX. 45 SECONDS TO SPEAK--SHORT.</a:t>
            </a:r>
          </a:p>
        </p:txBody>
      </p:sp>
    </p:spTree>
    <p:extLst>
      <p:ext uri="{BB962C8B-B14F-4D97-AF65-F5344CB8AC3E}">
        <p14:creationId xmlns:p14="http://schemas.microsoft.com/office/powerpoint/2010/main" val="31136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23156-3162-431B-BB3C-E62E08974870}"/>
              </a:ext>
            </a:extLst>
          </p:cNvPr>
          <p:cNvSpPr>
            <a:spLocks noGrp="1"/>
          </p:cNvSpPr>
          <p:nvPr>
            <p:ph type="title"/>
          </p:nvPr>
        </p:nvSpPr>
        <p:spPr>
          <a:xfrm>
            <a:off x="1202918" y="284176"/>
            <a:ext cx="10292395" cy="1508760"/>
          </a:xfrm>
        </p:spPr>
        <p:txBody>
          <a:bodyPr>
            <a:normAutofit/>
          </a:bodyPr>
          <a:lstStyle/>
          <a:p>
            <a:r>
              <a:rPr lang="en-US" sz="4400" b="1" dirty="0"/>
              <a:t>NOW: MINI-DEBATE</a:t>
            </a:r>
            <a:endParaRPr lang="en-US" sz="4400" dirty="0"/>
          </a:p>
        </p:txBody>
      </p:sp>
      <p:sp>
        <p:nvSpPr>
          <p:cNvPr id="4" name="Subtitle 2">
            <a:extLst>
              <a:ext uri="{FF2B5EF4-FFF2-40B4-BE49-F238E27FC236}">
                <a16:creationId xmlns:a16="http://schemas.microsoft.com/office/drawing/2014/main" id="{8F4284FB-9966-4DED-ACB9-C827A6D575E1}"/>
              </a:ext>
            </a:extLst>
          </p:cNvPr>
          <p:cNvSpPr>
            <a:spLocks noGrp="1"/>
          </p:cNvSpPr>
          <p:nvPr>
            <p:ph idx="1"/>
          </p:nvPr>
        </p:nvSpPr>
        <p:spPr>
          <a:xfrm>
            <a:off x="1203325" y="2011363"/>
            <a:ext cx="10010635" cy="4562461"/>
          </a:xfrm>
        </p:spPr>
        <p:txBody>
          <a:bodyPr>
            <a:normAutofit fontScale="85000" lnSpcReduction="10000"/>
          </a:bodyPr>
          <a:lstStyle/>
          <a:p>
            <a:r>
              <a:rPr lang="en-US" sz="3600" b="1" dirty="0"/>
              <a:t>45 second Aff Speech </a:t>
            </a:r>
            <a:br>
              <a:rPr lang="en-US" sz="3600" b="1" dirty="0"/>
            </a:br>
            <a:r>
              <a:rPr lang="en-US" sz="3600" b="1" dirty="0"/>
              <a:t>   (present your argument using Claim-Support)</a:t>
            </a:r>
          </a:p>
          <a:p>
            <a:r>
              <a:rPr lang="en-US" sz="3600" b="1" dirty="0"/>
              <a:t>45 second Neg Speech </a:t>
            </a:r>
            <a:br>
              <a:rPr lang="en-US" sz="3600" b="1" dirty="0"/>
            </a:br>
            <a:r>
              <a:rPr lang="en-US" sz="3600" b="1" dirty="0"/>
              <a:t>   (present your argument using Claim-Support)</a:t>
            </a:r>
          </a:p>
          <a:p>
            <a:r>
              <a:rPr lang="en-US" sz="3600" b="1" dirty="0"/>
              <a:t>45 second Additional Aff Speeches</a:t>
            </a:r>
            <a:br>
              <a:rPr lang="en-US" sz="3600" b="1" dirty="0"/>
            </a:br>
            <a:r>
              <a:rPr lang="en-US" sz="3600" b="1" dirty="0"/>
              <a:t>    (respond to the neg arguments and defend </a:t>
            </a:r>
            <a:br>
              <a:rPr lang="en-US" sz="3600" b="1" dirty="0"/>
            </a:br>
            <a:r>
              <a:rPr lang="en-US" sz="3600" b="1" dirty="0"/>
              <a:t>      your aff speech argument)</a:t>
            </a:r>
          </a:p>
          <a:p>
            <a:r>
              <a:rPr lang="en-US" sz="3600" b="1" dirty="0"/>
              <a:t>45 second Additional Neg Speeches</a:t>
            </a:r>
            <a:br>
              <a:rPr lang="en-US" sz="3600" b="1" dirty="0"/>
            </a:br>
            <a:r>
              <a:rPr lang="en-US" sz="3600" b="1" dirty="0"/>
              <a:t>    (defend your neg speech argument and</a:t>
            </a:r>
            <a:br>
              <a:rPr lang="en-US" sz="3600" b="1" dirty="0"/>
            </a:br>
            <a:r>
              <a:rPr lang="en-US" sz="3600" b="1" dirty="0"/>
              <a:t>      respond again to the aff arguments)</a:t>
            </a:r>
          </a:p>
        </p:txBody>
      </p:sp>
    </p:spTree>
    <p:extLst>
      <p:ext uri="{BB962C8B-B14F-4D97-AF65-F5344CB8AC3E}">
        <p14:creationId xmlns:p14="http://schemas.microsoft.com/office/powerpoint/2010/main" val="37103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dirty="0"/>
              <a:t>How did it go?</a:t>
            </a:r>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4154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dirty="0"/>
              <a:t>You will be doing LINCOLN DOUGLAS debate</a:t>
            </a:r>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a:xfrm>
            <a:off x="782180" y="2221405"/>
            <a:ext cx="10625558" cy="4206240"/>
          </a:xfrm>
        </p:spPr>
        <p:txBody>
          <a:bodyPr>
            <a:normAutofit/>
          </a:bodyPr>
          <a:lstStyle/>
          <a:p>
            <a:r>
              <a:rPr lang="en-US" sz="3200" b="1" dirty="0"/>
              <a:t>This debate format is used throughout the USA</a:t>
            </a:r>
          </a:p>
          <a:p>
            <a:r>
              <a:rPr lang="en-US" sz="3200" b="1" dirty="0"/>
              <a:t>It features one person debating another person</a:t>
            </a:r>
          </a:p>
          <a:p>
            <a:r>
              <a:rPr lang="en-US" sz="3200" b="1" dirty="0"/>
              <a:t>It focuses on well researched arguments</a:t>
            </a:r>
          </a:p>
          <a:p>
            <a:r>
              <a:rPr lang="en-US" sz="3200" b="1" dirty="0"/>
              <a:t>And delves into a topic deeply.</a:t>
            </a:r>
          </a:p>
        </p:txBody>
      </p:sp>
    </p:spTree>
    <p:extLst>
      <p:ext uri="{BB962C8B-B14F-4D97-AF65-F5344CB8AC3E}">
        <p14:creationId xmlns:p14="http://schemas.microsoft.com/office/powerpoint/2010/main" val="148015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Documented Arguments in LD debate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73346" y="2011679"/>
            <a:ext cx="4102092" cy="4350117"/>
          </a:xfrm>
        </p:spPr>
        <p:txBody>
          <a:bodyPr>
            <a:normAutofit fontScale="92500" lnSpcReduction="20000"/>
          </a:bodyPr>
          <a:lstStyle/>
          <a:p>
            <a:r>
              <a:rPr lang="en-US" sz="2600" b="1" dirty="0"/>
              <a:t>Tag (Claim)</a:t>
            </a:r>
          </a:p>
          <a:p>
            <a:endParaRPr lang="en-US" sz="900" b="1" dirty="0"/>
          </a:p>
          <a:p>
            <a:r>
              <a:rPr lang="en-US" sz="2600" b="1" dirty="0"/>
              <a:t>Source (Citation)</a:t>
            </a:r>
          </a:p>
          <a:p>
            <a:br>
              <a:rPr lang="en-US" sz="2600" b="1" dirty="0"/>
            </a:br>
            <a:r>
              <a:rPr lang="en-US" sz="2600" b="1" dirty="0"/>
              <a:t>Evidence (Quotation)</a:t>
            </a:r>
          </a:p>
          <a:p>
            <a:endParaRPr lang="en-US" sz="2600" b="1" dirty="0"/>
          </a:p>
          <a:p>
            <a:endParaRPr lang="en-US" sz="2600" b="1" dirty="0"/>
          </a:p>
          <a:p>
            <a:endParaRPr lang="en-US" sz="2600" b="1" dirty="0"/>
          </a:p>
          <a:p>
            <a:endParaRPr lang="en-US" sz="2600" b="1" dirty="0"/>
          </a:p>
          <a:p>
            <a:br>
              <a:rPr lang="en-US" sz="3900" b="1" dirty="0"/>
            </a:br>
            <a:r>
              <a:rPr lang="en-US" sz="2600" b="1" dirty="0"/>
              <a:t>Importance (Impact)</a:t>
            </a:r>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4" y="2011679"/>
            <a:ext cx="7965130" cy="4506129"/>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spcAft>
                <a:spcPts val="1200"/>
              </a:spcAft>
            </a:pPr>
            <a:r>
              <a:rPr lang="en-US" sz="2400" dirty="0"/>
              <a:t>Student don’t forget lessons with Year Round Schools</a:t>
            </a:r>
          </a:p>
          <a:p>
            <a:pPr>
              <a:spcAft>
                <a:spcPts val="1200"/>
              </a:spcAft>
            </a:pPr>
            <a:r>
              <a:rPr lang="en-US" sz="2400" dirty="0"/>
              <a:t>Grace Chen, educator and researcher, April 06, 2018</a:t>
            </a:r>
          </a:p>
          <a:p>
            <a:pPr>
              <a:spcAft>
                <a:spcPts val="1200"/>
              </a:spcAft>
            </a:pPr>
            <a:r>
              <a:rPr lang="en-US" sz="2400" dirty="0"/>
              <a:t>Students forget knowledge and skills they acquired during the previous academic year. Several studies support this notion, as children show losses in math and language arts knowledge over the long summer break.  . . . (Y)ear-round school increases retention rates, as students in year-round schools have demonstrated higher scores on some standardized tests.</a:t>
            </a:r>
          </a:p>
          <a:p>
            <a:r>
              <a:rPr lang="en-US" sz="2400" dirty="0"/>
              <a:t>So, year round school helps learning.</a:t>
            </a:r>
          </a:p>
        </p:txBody>
      </p:sp>
    </p:spTree>
    <p:extLst>
      <p:ext uri="{BB962C8B-B14F-4D97-AF65-F5344CB8AC3E}">
        <p14:creationId xmlns:p14="http://schemas.microsoft.com/office/powerpoint/2010/main" val="235789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TRY IT!</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945956"/>
            <a:ext cx="10975733" cy="430887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Check out the quotation on the next page . . . </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Add a tag/claim which is</a:t>
            </a:r>
          </a:p>
          <a:p>
            <a:pPr marL="914400" lvl="1"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4 to 9 word complete (noun and verb) sentence</a:t>
            </a:r>
          </a:p>
          <a:p>
            <a:pPr marL="914400" lvl="1"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that says what the evidence says (often using words in the quotation itself)</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Then show us your work.</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388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64B6-1A88-45FB-B38E-350CA484EA4E}"/>
              </a:ext>
            </a:extLst>
          </p:cNvPr>
          <p:cNvSpPr>
            <a:spLocks noGrp="1"/>
          </p:cNvSpPr>
          <p:nvPr>
            <p:ph type="title"/>
          </p:nvPr>
        </p:nvSpPr>
        <p:spPr/>
        <p:txBody>
          <a:bodyPr/>
          <a:lstStyle/>
          <a:p>
            <a:r>
              <a:rPr lang="en-US" b="1" dirty="0"/>
              <a:t>Do you like the food </a:t>
            </a:r>
            <a:r>
              <a:rPr lang="en-US" b="1" dirty="0" err="1"/>
              <a:t>showN</a:t>
            </a:r>
            <a:r>
              <a:rPr lang="en-US" b="1" dirty="0"/>
              <a:t>?</a:t>
            </a:r>
          </a:p>
        </p:txBody>
      </p:sp>
      <p:pic>
        <p:nvPicPr>
          <p:cNvPr id="4" name="Content Placeholder 3">
            <a:extLst>
              <a:ext uri="{FF2B5EF4-FFF2-40B4-BE49-F238E27FC236}">
                <a16:creationId xmlns:a16="http://schemas.microsoft.com/office/drawing/2014/main" id="{4EDE54D9-66E0-4539-A134-9793452E5028}"/>
              </a:ext>
            </a:extLst>
          </p:cNvPr>
          <p:cNvPicPr>
            <a:picLocks noGrp="1" noChangeAspect="1"/>
          </p:cNvPicPr>
          <p:nvPr>
            <p:ph idx="1"/>
          </p:nvPr>
        </p:nvPicPr>
        <p:blipFill>
          <a:blip r:embed="rId2"/>
          <a:stretch>
            <a:fillRect/>
          </a:stretch>
        </p:blipFill>
        <p:spPr>
          <a:xfrm>
            <a:off x="455567" y="1685925"/>
            <a:ext cx="6721463" cy="4472828"/>
          </a:xfrm>
          <a:prstGeom prst="rect">
            <a:avLst/>
          </a:prstGeom>
        </p:spPr>
      </p:pic>
      <p:pic>
        <p:nvPicPr>
          <p:cNvPr id="5" name="Picture 4">
            <a:extLst>
              <a:ext uri="{FF2B5EF4-FFF2-40B4-BE49-F238E27FC236}">
                <a16:creationId xmlns:a16="http://schemas.microsoft.com/office/drawing/2014/main" id="{FAF3A687-B3F0-4137-A0B8-444705FF7FAC}"/>
              </a:ext>
            </a:extLst>
          </p:cNvPr>
          <p:cNvPicPr>
            <a:picLocks noChangeAspect="1"/>
          </p:cNvPicPr>
          <p:nvPr/>
        </p:nvPicPr>
        <p:blipFill>
          <a:blip r:embed="rId3"/>
          <a:stretch>
            <a:fillRect/>
          </a:stretch>
        </p:blipFill>
        <p:spPr>
          <a:xfrm>
            <a:off x="3064809" y="1973249"/>
            <a:ext cx="6896100" cy="4600575"/>
          </a:xfrm>
          <a:prstGeom prst="rect">
            <a:avLst/>
          </a:prstGeom>
        </p:spPr>
      </p:pic>
      <p:pic>
        <p:nvPicPr>
          <p:cNvPr id="6" name="Picture 5">
            <a:extLst>
              <a:ext uri="{FF2B5EF4-FFF2-40B4-BE49-F238E27FC236}">
                <a16:creationId xmlns:a16="http://schemas.microsoft.com/office/drawing/2014/main" id="{C5EB0462-119B-4AD0-A060-E35EAD9C78D0}"/>
              </a:ext>
            </a:extLst>
          </p:cNvPr>
          <p:cNvPicPr>
            <a:picLocks noChangeAspect="1"/>
          </p:cNvPicPr>
          <p:nvPr/>
        </p:nvPicPr>
        <p:blipFill>
          <a:blip r:embed="rId4"/>
          <a:stretch>
            <a:fillRect/>
          </a:stretch>
        </p:blipFill>
        <p:spPr>
          <a:xfrm>
            <a:off x="4948517" y="2060382"/>
            <a:ext cx="7053195" cy="4693755"/>
          </a:xfrm>
          <a:prstGeom prst="rect">
            <a:avLst/>
          </a:prstGeom>
        </p:spPr>
      </p:pic>
    </p:spTree>
    <p:extLst>
      <p:ext uri="{BB962C8B-B14F-4D97-AF65-F5344CB8AC3E}">
        <p14:creationId xmlns:p14="http://schemas.microsoft.com/office/powerpoint/2010/main" val="30170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TAG IT! 4 TO 9 WORD SENTENCE THAT ACCURATELY SUMS UP THE EVIDENCE</a:t>
            </a:r>
            <a:endParaRPr lang="en-US" altLang="en-US" cap="none" dirty="0"/>
          </a:p>
        </p:txBody>
      </p:sp>
      <p:pic>
        <p:nvPicPr>
          <p:cNvPr id="4" name="Picture 3">
            <a:extLst>
              <a:ext uri="{FF2B5EF4-FFF2-40B4-BE49-F238E27FC236}">
                <a16:creationId xmlns:a16="http://schemas.microsoft.com/office/drawing/2014/main" id="{5760311C-0B04-45F1-87E0-10A116FD613C}"/>
              </a:ext>
            </a:extLst>
          </p:cNvPr>
          <p:cNvPicPr>
            <a:picLocks noChangeAspect="1"/>
          </p:cNvPicPr>
          <p:nvPr/>
        </p:nvPicPr>
        <p:blipFill rotWithShape="1">
          <a:blip r:embed="rId2"/>
          <a:srcRect b="26942"/>
          <a:stretch/>
        </p:blipFill>
        <p:spPr>
          <a:xfrm>
            <a:off x="1032372" y="1945956"/>
            <a:ext cx="10475304" cy="3335728"/>
          </a:xfrm>
          <a:prstGeom prst="rect">
            <a:avLst/>
          </a:prstGeom>
        </p:spPr>
      </p:pic>
      <p:sp>
        <p:nvSpPr>
          <p:cNvPr id="3" name="TextBox 2">
            <a:extLst>
              <a:ext uri="{FF2B5EF4-FFF2-40B4-BE49-F238E27FC236}">
                <a16:creationId xmlns:a16="http://schemas.microsoft.com/office/drawing/2014/main" id="{8B2A498F-5E25-4DC6-8318-D950C3B8AF4B}"/>
              </a:ext>
            </a:extLst>
          </p:cNvPr>
          <p:cNvSpPr txBox="1"/>
          <p:nvPr/>
        </p:nvSpPr>
        <p:spPr>
          <a:xfrm>
            <a:off x="852985" y="5602406"/>
            <a:ext cx="10654691" cy="830997"/>
          </a:xfrm>
          <a:prstGeom prst="rect">
            <a:avLst/>
          </a:prstGeom>
          <a:noFill/>
        </p:spPr>
        <p:txBody>
          <a:bodyPr wrap="square" rtlCol="0">
            <a:spAutoFit/>
          </a:bodyPr>
          <a:lstStyle/>
          <a:p>
            <a:r>
              <a:rPr lang="en-US" sz="4800" b="1" dirty="0"/>
              <a:t>What did you get?</a:t>
            </a:r>
          </a:p>
        </p:txBody>
      </p:sp>
    </p:spTree>
    <p:extLst>
      <p:ext uri="{BB962C8B-B14F-4D97-AF65-F5344CB8AC3E}">
        <p14:creationId xmlns:p14="http://schemas.microsoft.com/office/powerpoint/2010/main" val="8204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NOW IMPACT IT—WHAT MAIN POINT DOES IT PROVE?</a:t>
            </a:r>
            <a:endParaRPr lang="en-US" altLang="en-US" cap="none" dirty="0"/>
          </a:p>
        </p:txBody>
      </p:sp>
      <p:pic>
        <p:nvPicPr>
          <p:cNvPr id="4" name="Picture 3">
            <a:extLst>
              <a:ext uri="{FF2B5EF4-FFF2-40B4-BE49-F238E27FC236}">
                <a16:creationId xmlns:a16="http://schemas.microsoft.com/office/drawing/2014/main" id="{5760311C-0B04-45F1-87E0-10A116FD613C}"/>
              </a:ext>
            </a:extLst>
          </p:cNvPr>
          <p:cNvPicPr>
            <a:picLocks noChangeAspect="1"/>
          </p:cNvPicPr>
          <p:nvPr/>
        </p:nvPicPr>
        <p:blipFill rotWithShape="1">
          <a:blip r:embed="rId2"/>
          <a:srcRect t="22054" b="788"/>
          <a:stretch/>
        </p:blipFill>
        <p:spPr>
          <a:xfrm>
            <a:off x="762899" y="2004969"/>
            <a:ext cx="10475304" cy="3522937"/>
          </a:xfrm>
          <a:prstGeom prst="rect">
            <a:avLst/>
          </a:prstGeom>
        </p:spPr>
      </p:pic>
      <p:sp>
        <p:nvSpPr>
          <p:cNvPr id="5" name="TextBox 4">
            <a:extLst>
              <a:ext uri="{FF2B5EF4-FFF2-40B4-BE49-F238E27FC236}">
                <a16:creationId xmlns:a16="http://schemas.microsoft.com/office/drawing/2014/main" id="{337BF7CA-0420-440C-9734-7F72114F54C4}"/>
              </a:ext>
            </a:extLst>
          </p:cNvPr>
          <p:cNvSpPr txBox="1"/>
          <p:nvPr/>
        </p:nvSpPr>
        <p:spPr>
          <a:xfrm>
            <a:off x="852985" y="5602406"/>
            <a:ext cx="10654691" cy="830997"/>
          </a:xfrm>
          <a:prstGeom prst="rect">
            <a:avLst/>
          </a:prstGeom>
          <a:noFill/>
        </p:spPr>
        <p:txBody>
          <a:bodyPr wrap="square" rtlCol="0">
            <a:spAutoFit/>
          </a:bodyPr>
          <a:lstStyle/>
          <a:p>
            <a:r>
              <a:rPr lang="en-US" sz="4800" b="1" dirty="0"/>
              <a:t>What is the importance?</a:t>
            </a:r>
          </a:p>
        </p:txBody>
      </p:sp>
    </p:spTree>
    <p:extLst>
      <p:ext uri="{BB962C8B-B14F-4D97-AF65-F5344CB8AC3E}">
        <p14:creationId xmlns:p14="http://schemas.microsoft.com/office/powerpoint/2010/main" val="120100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Analysis Arguments in </a:t>
            </a:r>
            <a:r>
              <a:rPr lang="en-US" b="1" dirty="0" err="1"/>
              <a:t>ld</a:t>
            </a:r>
            <a:r>
              <a:rPr lang="en-US" b="1" dirty="0"/>
              <a:t> debate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202920" y="2011680"/>
            <a:ext cx="3072518" cy="4206240"/>
          </a:xfrm>
        </p:spPr>
        <p:txBody>
          <a:bodyPr>
            <a:normAutofit/>
          </a:bodyPr>
          <a:lstStyle/>
          <a:p>
            <a:r>
              <a:rPr lang="en-US" sz="2800" b="1" dirty="0"/>
              <a:t>Claim</a:t>
            </a:r>
          </a:p>
          <a:p>
            <a:endParaRPr lang="en-US" sz="2800" b="1" dirty="0"/>
          </a:p>
          <a:p>
            <a:br>
              <a:rPr lang="en-US" sz="1050" b="1" dirty="0"/>
            </a:br>
            <a:r>
              <a:rPr lang="en-US" sz="2800" b="1" dirty="0"/>
              <a:t>Support (Warrant)</a:t>
            </a:r>
          </a:p>
          <a:p>
            <a:pPr marL="0" indent="0">
              <a:buNone/>
            </a:pPr>
            <a:br>
              <a:rPr lang="en-US" sz="2800" b="1" dirty="0"/>
            </a:br>
            <a:r>
              <a:rPr lang="en-US" sz="2800" b="1" dirty="0"/>
              <a:t>Importance (Impact)</a:t>
            </a:r>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3945924" y="2011680"/>
            <a:ext cx="7776519"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b="1" dirty="0"/>
              <a:t>Year Long Schooling makes school less stressful</a:t>
            </a:r>
          </a:p>
          <a:p>
            <a:r>
              <a:rPr lang="en-US" sz="2800" b="1" dirty="0"/>
              <a:t>It means not cramming everything in 9 nearly non-stop months; instead, you get 9 weeks of classes and then a 3 week break four times a year</a:t>
            </a:r>
          </a:p>
          <a:p>
            <a:r>
              <a:rPr lang="en-US" sz="2800" b="1" dirty="0"/>
              <a:t>That’s important to get time off and reduce school stress</a:t>
            </a:r>
          </a:p>
        </p:txBody>
      </p:sp>
    </p:spTree>
    <p:extLst>
      <p:ext uri="{BB962C8B-B14F-4D97-AF65-F5344CB8AC3E}">
        <p14:creationId xmlns:p14="http://schemas.microsoft.com/office/powerpoint/2010/main" val="29995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TRY IT!</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945956"/>
            <a:ext cx="10975733" cy="378565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Give a logical argument for why background checks would be good (or bad)</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Include a Claim, Support, Importance</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a:p>
            <a:pPr marL="457200" indent="-457200">
              <a:spcAft>
                <a:spcPts val="1200"/>
              </a:spcAft>
              <a:buFont typeface="Arial" panose="020B0604020202020204" pitchFamily="34" charset="0"/>
              <a:buChar char="•"/>
            </a:pPr>
            <a:r>
              <a:rPr lang="en-US" sz="4000" b="1" dirty="0">
                <a:latin typeface="Tahoma" panose="020B0604030504040204" pitchFamily="34" charset="0"/>
                <a:ea typeface="Tahoma" panose="020B0604030504040204" pitchFamily="34" charset="0"/>
                <a:cs typeface="Tahoma" panose="020B0604030504040204" pitchFamily="34" charset="0"/>
              </a:rPr>
              <a:t>What did you get?</a:t>
            </a:r>
          </a:p>
          <a:p>
            <a:pPr marL="457200" indent="-457200">
              <a:spcAft>
                <a:spcPts val="1200"/>
              </a:spcAft>
              <a:buFont typeface="Arial" panose="020B0604020202020204" pitchFamily="34" charset="0"/>
              <a:buChar char="•"/>
            </a:pP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00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INDIVIDUAL ARGUMENTS ARE GREAT . . . </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But when you want to make a convincing case to your judge (who decides who wins a debate!) . . .</a:t>
            </a:r>
            <a:endParaRPr lang="en-US" sz="2800" b="1" dirty="0"/>
          </a:p>
        </p:txBody>
      </p:sp>
    </p:spTree>
    <p:extLst>
      <p:ext uri="{BB962C8B-B14F-4D97-AF65-F5344CB8AC3E}">
        <p14:creationId xmlns:p14="http://schemas.microsoft.com/office/powerpoint/2010/main" val="60398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need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Contentions are arguments supported by arguments</a:t>
            </a:r>
          </a:p>
          <a:p>
            <a:r>
              <a:rPr lang="en-US" sz="3200" b="1" dirty="0"/>
              <a:t>They make a persuasive case for your side of the topic</a:t>
            </a:r>
          </a:p>
          <a:p>
            <a:r>
              <a:rPr lang="en-US" sz="3200" b="1" dirty="0"/>
              <a:t>The topic you are debating is ___________ (see climb web page).</a:t>
            </a:r>
          </a:p>
          <a:p>
            <a:r>
              <a:rPr lang="en-US" sz="3200" b="1" dirty="0"/>
              <a:t>.</a:t>
            </a:r>
          </a:p>
        </p:txBody>
      </p:sp>
    </p:spTree>
    <p:extLst>
      <p:ext uri="{BB962C8B-B14F-4D97-AF65-F5344CB8AC3E}">
        <p14:creationId xmlns:p14="http://schemas.microsoft.com/office/powerpoint/2010/main" val="21144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AFF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914400" y="2011680"/>
            <a:ext cx="4810897" cy="4206240"/>
          </a:xfrm>
        </p:spPr>
        <p:txBody>
          <a:bodyPr>
            <a:normAutofit/>
          </a:bodyPr>
          <a:lstStyle/>
          <a:p>
            <a:r>
              <a:rPr lang="en-US" sz="3200" dirty="0"/>
              <a:t>PROBLEM-Show a problem exists</a:t>
            </a:r>
          </a:p>
          <a:p>
            <a:r>
              <a:rPr lang="en-US" sz="3200" dirty="0"/>
              <a:t>THE TOPIC SOLVES-Show the topic solves</a:t>
            </a:r>
          </a:p>
          <a:p>
            <a:r>
              <a:rPr lang="en-US" sz="3200" dirty="0"/>
              <a:t>IMPACT-Show solving the problem helps people a lot</a:t>
            </a:r>
            <a:endParaRPr lang="en-US" sz="2800" dirty="0"/>
          </a:p>
        </p:txBody>
      </p:sp>
      <p:sp>
        <p:nvSpPr>
          <p:cNvPr id="4" name="Content Placeholder 2">
            <a:extLst>
              <a:ext uri="{FF2B5EF4-FFF2-40B4-BE49-F238E27FC236}">
                <a16:creationId xmlns:a16="http://schemas.microsoft.com/office/drawing/2014/main" id="{87A95D30-226A-4083-A65C-B2866C617E86}"/>
              </a:ext>
            </a:extLst>
          </p:cNvPr>
          <p:cNvSpPr txBox="1">
            <a:spLocks/>
          </p:cNvSpPr>
          <p:nvPr/>
        </p:nvSpPr>
        <p:spPr>
          <a:xfrm>
            <a:off x="5675812" y="2011680"/>
            <a:ext cx="5982788"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dirty="0"/>
              <a:t>PROBLEM-20 minute lunch time is too short</a:t>
            </a:r>
          </a:p>
          <a:p>
            <a:r>
              <a:rPr lang="en-US" sz="3200" dirty="0"/>
              <a:t>THE TOPIC SOLVES-40 minute lunch gives enough time</a:t>
            </a:r>
          </a:p>
          <a:p>
            <a:r>
              <a:rPr lang="en-US" sz="3200" dirty="0"/>
              <a:t>IMPACT-Longer lunch reduces stress and upset stomachs from eating too fast.</a:t>
            </a:r>
            <a:endParaRPr lang="en-US" sz="2800" dirty="0"/>
          </a:p>
        </p:txBody>
      </p:sp>
      <p:sp>
        <p:nvSpPr>
          <p:cNvPr id="5" name="TextBox 4">
            <a:extLst>
              <a:ext uri="{FF2B5EF4-FFF2-40B4-BE49-F238E27FC236}">
                <a16:creationId xmlns:a16="http://schemas.microsoft.com/office/drawing/2014/main" id="{53C16CBC-0ECF-4DE4-AC06-1C839C9D2364}"/>
              </a:ext>
            </a:extLst>
          </p:cNvPr>
          <p:cNvSpPr txBox="1"/>
          <p:nvPr/>
        </p:nvSpPr>
        <p:spPr>
          <a:xfrm>
            <a:off x="2508308" y="5780314"/>
            <a:ext cx="6284583" cy="707886"/>
          </a:xfrm>
          <a:prstGeom prst="rect">
            <a:avLst/>
          </a:prstGeom>
          <a:noFill/>
        </p:spPr>
        <p:txBody>
          <a:bodyPr wrap="square" rtlCol="0">
            <a:spAutoFit/>
          </a:bodyPr>
          <a:lstStyle/>
          <a:p>
            <a:r>
              <a:rPr lang="en-US" sz="4000" b="1" dirty="0">
                <a:solidFill>
                  <a:srgbClr val="0070C0"/>
                </a:solidFill>
                <a:highlight>
                  <a:srgbClr val="FFFF00"/>
                </a:highlight>
              </a:rPr>
              <a:t>Now you Do it on the Topic!</a:t>
            </a:r>
          </a:p>
        </p:txBody>
      </p:sp>
    </p:spTree>
    <p:extLst>
      <p:ext uri="{BB962C8B-B14F-4D97-AF65-F5344CB8AC3E}">
        <p14:creationId xmlns:p14="http://schemas.microsoft.com/office/powerpoint/2010/main" val="29878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NEG CONTENTIONS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1202918" y="2011680"/>
            <a:ext cx="4805995" cy="4206240"/>
          </a:xfrm>
        </p:spPr>
        <p:txBody>
          <a:bodyPr>
            <a:normAutofit/>
          </a:bodyPr>
          <a:lstStyle/>
          <a:p>
            <a:r>
              <a:rPr lang="en-US" sz="3200" dirty="0"/>
              <a:t>LINK-THE TOPIC CAUSES OR INCREASES A PROBLEM</a:t>
            </a:r>
          </a:p>
          <a:p>
            <a:r>
              <a:rPr lang="en-US" sz="3200" dirty="0"/>
              <a:t>IMPACT-Show this problem would hurt people a lot.</a:t>
            </a:r>
            <a:endParaRPr lang="en-US" sz="2800" dirty="0"/>
          </a:p>
        </p:txBody>
      </p:sp>
      <p:sp>
        <p:nvSpPr>
          <p:cNvPr id="4" name="Content Placeholder 2">
            <a:extLst>
              <a:ext uri="{FF2B5EF4-FFF2-40B4-BE49-F238E27FC236}">
                <a16:creationId xmlns:a16="http://schemas.microsoft.com/office/drawing/2014/main" id="{87A95D30-226A-4083-A65C-B2866C617E86}"/>
              </a:ext>
            </a:extLst>
          </p:cNvPr>
          <p:cNvSpPr txBox="1">
            <a:spLocks/>
          </p:cNvSpPr>
          <p:nvPr/>
        </p:nvSpPr>
        <p:spPr>
          <a:xfrm>
            <a:off x="6466705" y="2011680"/>
            <a:ext cx="4967414" cy="42062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3200" dirty="0"/>
              <a:t>LINK-Longer lunch means shorter classes</a:t>
            </a:r>
          </a:p>
          <a:p>
            <a:pPr marL="0" indent="0">
              <a:buNone/>
            </a:pPr>
            <a:endParaRPr lang="en-US" sz="1800" dirty="0"/>
          </a:p>
          <a:p>
            <a:r>
              <a:rPr lang="en-US" sz="3200" dirty="0"/>
              <a:t>IMPACT-Shorter classes mean less learning and more stress before tests.</a:t>
            </a:r>
            <a:endParaRPr lang="en-US" sz="2800" dirty="0"/>
          </a:p>
        </p:txBody>
      </p:sp>
      <p:sp>
        <p:nvSpPr>
          <p:cNvPr id="5" name="TextBox 4">
            <a:extLst>
              <a:ext uri="{FF2B5EF4-FFF2-40B4-BE49-F238E27FC236}">
                <a16:creationId xmlns:a16="http://schemas.microsoft.com/office/drawing/2014/main" id="{53C16CBC-0ECF-4DE4-AC06-1C839C9D2364}"/>
              </a:ext>
            </a:extLst>
          </p:cNvPr>
          <p:cNvSpPr txBox="1"/>
          <p:nvPr/>
        </p:nvSpPr>
        <p:spPr>
          <a:xfrm>
            <a:off x="2072081" y="5346114"/>
            <a:ext cx="6878331" cy="707886"/>
          </a:xfrm>
          <a:prstGeom prst="rect">
            <a:avLst/>
          </a:prstGeom>
          <a:noFill/>
        </p:spPr>
        <p:txBody>
          <a:bodyPr wrap="square" rtlCol="0">
            <a:spAutoFit/>
          </a:bodyPr>
          <a:lstStyle/>
          <a:p>
            <a:r>
              <a:rPr lang="en-US" sz="4000" b="1" dirty="0">
                <a:solidFill>
                  <a:srgbClr val="0070C0"/>
                </a:solidFill>
                <a:highlight>
                  <a:srgbClr val="FFFF00"/>
                </a:highlight>
              </a:rPr>
              <a:t>Now you Do it on the Topic!</a:t>
            </a:r>
          </a:p>
        </p:txBody>
      </p:sp>
    </p:spTree>
    <p:extLst>
      <p:ext uri="{BB962C8B-B14F-4D97-AF65-F5344CB8AC3E}">
        <p14:creationId xmlns:p14="http://schemas.microsoft.com/office/powerpoint/2010/main" val="42005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Check out the SCRIPTS WITH TOPIC ARGUMENTS</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a:bodyPr>
          <a:lstStyle/>
          <a:p>
            <a:r>
              <a:rPr lang="en-US" sz="3200" b="1" dirty="0"/>
              <a:t>IT IS IN THE CLIMB HS LD PREPARE WEB PAGE</a:t>
            </a:r>
          </a:p>
          <a:p>
            <a:endParaRPr lang="en-US" sz="3200" b="1" dirty="0"/>
          </a:p>
          <a:p>
            <a:r>
              <a:rPr lang="en-US" sz="2800" b="1" dirty="0">
                <a:hlinkClick r:id="rId2"/>
              </a:rPr>
              <a:t>https://www.nwforensics.org/climb-program/high-school/index.htm</a:t>
            </a:r>
            <a:endParaRPr lang="en-US" sz="2800" b="1" dirty="0"/>
          </a:p>
          <a:p>
            <a:endParaRPr lang="en-US" sz="2800" b="1" dirty="0"/>
          </a:p>
          <a:p>
            <a:r>
              <a:rPr lang="en-US" sz="2800" b="1" dirty="0"/>
              <a:t>BOOKMARK/FAVORITE THAT WEB PAGE. You will go back to that page over and over during our program.</a:t>
            </a:r>
          </a:p>
        </p:txBody>
      </p:sp>
    </p:spTree>
    <p:extLst>
      <p:ext uri="{BB962C8B-B14F-4D97-AF65-F5344CB8AC3E}">
        <p14:creationId xmlns:p14="http://schemas.microsoft.com/office/powerpoint/2010/main" val="58307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Check out the SCRIPTS WITH TOPIC ARGUMENTS</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8" y="2011680"/>
            <a:ext cx="10387719" cy="4206240"/>
          </a:xfrm>
        </p:spPr>
        <p:txBody>
          <a:bodyPr>
            <a:normAutofit lnSpcReduction="10000"/>
          </a:bodyPr>
          <a:lstStyle/>
          <a:p>
            <a:r>
              <a:rPr lang="en-US" sz="3200" b="1" dirty="0">
                <a:hlinkClick r:id="rId2"/>
              </a:rPr>
              <a:t>https://tinyurl.com/climb-afterschool-hs</a:t>
            </a:r>
            <a:r>
              <a:rPr lang="en-US" sz="3200" b="1" dirty="0"/>
              <a:t> </a:t>
            </a:r>
          </a:p>
          <a:p>
            <a:r>
              <a:rPr lang="en-US" sz="3200" b="1" dirty="0"/>
              <a:t>Everybody confirm you are there!</a:t>
            </a:r>
          </a:p>
          <a:p>
            <a:endParaRPr lang="en-US" sz="3200" b="1" dirty="0"/>
          </a:p>
          <a:p>
            <a:r>
              <a:rPr lang="en-US" sz="3200" b="1" dirty="0"/>
              <a:t>Pick an Aff Contention</a:t>
            </a:r>
          </a:p>
          <a:p>
            <a:r>
              <a:rPr lang="en-US" sz="3200" b="1" dirty="0"/>
              <a:t>Pick a Neg Contention</a:t>
            </a:r>
          </a:p>
          <a:p>
            <a:r>
              <a:rPr lang="en-US" sz="3200" b="1" dirty="0"/>
              <a:t>Tell each other your contentions</a:t>
            </a:r>
          </a:p>
          <a:p>
            <a:r>
              <a:rPr lang="en-US" sz="3200" b="1" dirty="0"/>
              <a:t>Get your responses.</a:t>
            </a:r>
          </a:p>
        </p:txBody>
      </p:sp>
    </p:spTree>
    <p:extLst>
      <p:ext uri="{BB962C8B-B14F-4D97-AF65-F5344CB8AC3E}">
        <p14:creationId xmlns:p14="http://schemas.microsoft.com/office/powerpoint/2010/main" val="428907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p:txBody>
          <a:bodyPr/>
          <a:lstStyle/>
          <a:p>
            <a:r>
              <a:rPr lang="en-US" b="1" dirty="0"/>
              <a:t>We have our opinions</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p:txBody>
          <a:bodyPr>
            <a:normAutofit/>
          </a:bodyPr>
          <a:lstStyle/>
          <a:p>
            <a:r>
              <a:rPr lang="en-US" sz="3200" b="1" dirty="0"/>
              <a:t>We are working together</a:t>
            </a:r>
          </a:p>
          <a:p>
            <a:r>
              <a:rPr lang="en-US" sz="3200" b="1" dirty="0"/>
              <a:t>We don’t completely agree with each other</a:t>
            </a:r>
          </a:p>
          <a:p>
            <a:r>
              <a:rPr lang="en-US" sz="3200" b="1" dirty="0"/>
              <a:t>We are a team and we support each other</a:t>
            </a:r>
          </a:p>
          <a:p>
            <a:r>
              <a:rPr lang="en-US" sz="3200" b="1" dirty="0"/>
              <a:t>Share your name</a:t>
            </a:r>
          </a:p>
          <a:p>
            <a:r>
              <a:rPr lang="en-US" sz="3200" b="1" dirty="0"/>
              <a:t>Pronoun/anything important if you wish to share</a:t>
            </a:r>
          </a:p>
          <a:p>
            <a:r>
              <a:rPr lang="en-US" sz="3200" b="1" dirty="0"/>
              <a:t>Your favorite game.</a:t>
            </a:r>
          </a:p>
          <a:p>
            <a:pPr marL="0" indent="0">
              <a:buNone/>
            </a:pPr>
            <a:endParaRPr lang="en-US" sz="3200" b="1" dirty="0"/>
          </a:p>
        </p:txBody>
      </p:sp>
    </p:spTree>
    <p:extLst>
      <p:ext uri="{BB962C8B-B14F-4D97-AF65-F5344CB8AC3E}">
        <p14:creationId xmlns:p14="http://schemas.microsoft.com/office/powerpoint/2010/main" val="294381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p:txBody>
          <a:bodyPr/>
          <a:lstStyle/>
          <a:p>
            <a:r>
              <a:rPr lang="en-US" b="1" dirty="0"/>
              <a:t>You need RESPONSES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p:txBody>
          <a:bodyPr>
            <a:normAutofit/>
          </a:bodyPr>
          <a:lstStyle/>
          <a:p>
            <a:r>
              <a:rPr lang="en-US" sz="3200" b="1" dirty="0"/>
              <a:t>You need documented responses to your opponents’ contentions</a:t>
            </a:r>
          </a:p>
          <a:p>
            <a:r>
              <a:rPr lang="en-US" sz="3200" b="1" dirty="0"/>
              <a:t>Check out the responses in the evidence packet</a:t>
            </a:r>
          </a:p>
          <a:p>
            <a:r>
              <a:rPr lang="en-US" sz="3200" b="1" dirty="0"/>
              <a:t>When you respond you use analysis and documented arguments</a:t>
            </a:r>
          </a:p>
          <a:p>
            <a:r>
              <a:rPr lang="en-US" sz="3200" b="1" dirty="0"/>
              <a:t>1 minimum analysis, 2 minimum documented against each main opponent argument.</a:t>
            </a:r>
            <a:endParaRPr lang="en-US" sz="2800" b="1" dirty="0"/>
          </a:p>
        </p:txBody>
      </p:sp>
    </p:spTree>
    <p:extLst>
      <p:ext uri="{BB962C8B-B14F-4D97-AF65-F5344CB8AC3E}">
        <p14:creationId xmlns:p14="http://schemas.microsoft.com/office/powerpoint/2010/main" val="352460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7CD-4280-497C-BA9D-BC0E33CD44D0}"/>
              </a:ext>
            </a:extLst>
          </p:cNvPr>
          <p:cNvSpPr>
            <a:spLocks noGrp="1"/>
          </p:cNvSpPr>
          <p:nvPr>
            <p:ph type="title"/>
          </p:nvPr>
        </p:nvSpPr>
        <p:spPr>
          <a:xfrm>
            <a:off x="1202919" y="284176"/>
            <a:ext cx="10138996" cy="1508760"/>
          </a:xfrm>
        </p:spPr>
        <p:txBody>
          <a:bodyPr/>
          <a:lstStyle/>
          <a:p>
            <a:r>
              <a:rPr lang="en-US" b="1" dirty="0"/>
              <a:t>TIME FOR IT? </a:t>
            </a:r>
            <a:br>
              <a:rPr lang="en-US" b="1" dirty="0"/>
            </a:br>
            <a:r>
              <a:rPr lang="en-US" b="1" dirty="0"/>
              <a:t>SHORT CONTENTION AND RESPONSES</a:t>
            </a:r>
          </a:p>
        </p:txBody>
      </p:sp>
      <p:sp>
        <p:nvSpPr>
          <p:cNvPr id="3" name="Content Placeholder 2">
            <a:extLst>
              <a:ext uri="{FF2B5EF4-FFF2-40B4-BE49-F238E27FC236}">
                <a16:creationId xmlns:a16="http://schemas.microsoft.com/office/drawing/2014/main" id="{3B77E64C-3CE7-4C98-9903-8B2C4E24C5EB}"/>
              </a:ext>
            </a:extLst>
          </p:cNvPr>
          <p:cNvSpPr>
            <a:spLocks noGrp="1"/>
          </p:cNvSpPr>
          <p:nvPr>
            <p:ph idx="1"/>
          </p:nvPr>
        </p:nvSpPr>
        <p:spPr>
          <a:xfrm>
            <a:off x="872454" y="2011680"/>
            <a:ext cx="10469461" cy="4562144"/>
          </a:xfrm>
        </p:spPr>
        <p:txBody>
          <a:bodyPr>
            <a:normAutofit fontScale="85000" lnSpcReduction="20000"/>
          </a:bodyPr>
          <a:lstStyle/>
          <a:p>
            <a:r>
              <a:rPr lang="en-US" sz="3200" b="1" dirty="0"/>
              <a:t>One Student: Present a Aff Contention</a:t>
            </a:r>
          </a:p>
          <a:p>
            <a:r>
              <a:rPr lang="en-US" sz="3200" b="1" dirty="0"/>
              <a:t>Another Student: Present 2 or 3 Neg Responses</a:t>
            </a:r>
          </a:p>
          <a:p>
            <a:r>
              <a:rPr lang="en-US" sz="3200" b="1" dirty="0"/>
              <a:t>Rest of the Students: Judge—which is the stronger argument on this contention?</a:t>
            </a:r>
          </a:p>
          <a:p>
            <a:endParaRPr lang="en-US" sz="3200" b="1" dirty="0"/>
          </a:p>
          <a:p>
            <a:r>
              <a:rPr lang="en-US" sz="3200" b="1" dirty="0"/>
              <a:t>--are students reading the source citations and quotation right (bold-highlighted parts)?</a:t>
            </a:r>
          </a:p>
          <a:p>
            <a:r>
              <a:rPr lang="en-US" sz="3200" b="1" dirty="0"/>
              <a:t>--are students presenting the tag then the source then quotation then the importance?</a:t>
            </a:r>
          </a:p>
          <a:p>
            <a:r>
              <a:rPr lang="en-US" sz="3200" b="1" dirty="0"/>
              <a:t>Student Judges—Which side do you vote for? What is the specific argument that convinces you? </a:t>
            </a:r>
            <a:endParaRPr lang="en-US" sz="2800" b="1" dirty="0"/>
          </a:p>
        </p:txBody>
      </p:sp>
    </p:spTree>
    <p:extLst>
      <p:ext uri="{BB962C8B-B14F-4D97-AF65-F5344CB8AC3E}">
        <p14:creationId xmlns:p14="http://schemas.microsoft.com/office/powerpoint/2010/main" val="11612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3684-FF8B-416D-80E4-943A82E17A9A}"/>
              </a:ext>
            </a:extLst>
          </p:cNvPr>
          <p:cNvSpPr>
            <a:spLocks noGrp="1"/>
          </p:cNvSpPr>
          <p:nvPr>
            <p:ph type="title"/>
          </p:nvPr>
        </p:nvSpPr>
        <p:spPr/>
        <p:txBody>
          <a:bodyPr/>
          <a:lstStyle/>
          <a:p>
            <a:pPr algn="ctr"/>
            <a:r>
              <a:rPr lang="en-US" b="1"/>
              <a:t>BUIDLING TOWARD YOUR DEBATES</a:t>
            </a:r>
            <a:endParaRPr lang="en-US" b="1" dirty="0"/>
          </a:p>
        </p:txBody>
      </p:sp>
      <p:sp>
        <p:nvSpPr>
          <p:cNvPr id="3" name="Content Placeholder 2">
            <a:extLst>
              <a:ext uri="{FF2B5EF4-FFF2-40B4-BE49-F238E27FC236}">
                <a16:creationId xmlns:a16="http://schemas.microsoft.com/office/drawing/2014/main" id="{4B03C0DC-B8D3-45BE-BEB7-87D991F4D2D3}"/>
              </a:ext>
            </a:extLst>
          </p:cNvPr>
          <p:cNvSpPr>
            <a:spLocks noGrp="1"/>
          </p:cNvSpPr>
          <p:nvPr>
            <p:ph idx="1"/>
          </p:nvPr>
        </p:nvSpPr>
        <p:spPr/>
        <p:txBody>
          <a:bodyPr>
            <a:normAutofit/>
          </a:bodyPr>
          <a:lstStyle/>
          <a:p>
            <a:r>
              <a:rPr lang="en-US" sz="3200" b="1" dirty="0"/>
              <a:t>You have scripts for the pro and con—with cases (contentions) and responses</a:t>
            </a:r>
          </a:p>
          <a:p>
            <a:r>
              <a:rPr lang="en-US" sz="3200" b="1" dirty="0"/>
              <a:t>YES—you can and should do your own research as well</a:t>
            </a:r>
          </a:p>
          <a:p>
            <a:r>
              <a:rPr lang="en-US" sz="3200" b="1" dirty="0"/>
              <a:t>You will learn more about good arguments</a:t>
            </a:r>
          </a:p>
          <a:p>
            <a:r>
              <a:rPr lang="en-US" sz="3200" b="1" dirty="0"/>
              <a:t>You will engage in debating</a:t>
            </a:r>
          </a:p>
          <a:p>
            <a:r>
              <a:rPr lang="en-US" sz="3200" b="1" dirty="0"/>
              <a:t>At a higher level of knowledge!</a:t>
            </a:r>
          </a:p>
        </p:txBody>
      </p:sp>
    </p:spTree>
    <p:extLst>
      <p:ext uri="{BB962C8B-B14F-4D97-AF65-F5344CB8AC3E}">
        <p14:creationId xmlns:p14="http://schemas.microsoft.com/office/powerpoint/2010/main" val="9198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a:xfrm>
            <a:off x="358346" y="284176"/>
            <a:ext cx="11284410" cy="1508760"/>
          </a:xfrm>
        </p:spPr>
        <p:txBody>
          <a:bodyPr>
            <a:normAutofit/>
          </a:bodyPr>
          <a:lstStyle/>
          <a:p>
            <a:pPr lvl="0" eaLnBrk="0" fontAlgn="base" hangingPunct="0">
              <a:lnSpc>
                <a:spcPct val="100000"/>
              </a:lnSpc>
              <a:spcAft>
                <a:spcPct val="0"/>
              </a:spcAft>
            </a:pPr>
            <a:r>
              <a:rPr lang="en-US" altLang="en-US" b="1" cap="none" dirty="0">
                <a:latin typeface="Verdana" panose="020B0604030504040204" pitchFamily="34" charset="0"/>
              </a:rPr>
              <a:t>WE WANT YOU TO DEBATE!</a:t>
            </a:r>
            <a:endParaRPr lang="en-US" altLang="en-US" cap="none" dirty="0"/>
          </a:p>
        </p:txBody>
      </p:sp>
      <p:sp>
        <p:nvSpPr>
          <p:cNvPr id="3" name="TextBox 2">
            <a:extLst>
              <a:ext uri="{FF2B5EF4-FFF2-40B4-BE49-F238E27FC236}">
                <a16:creationId xmlns:a16="http://schemas.microsoft.com/office/drawing/2014/main" id="{EE7A770F-185C-41B0-BC20-5AC164F9E985}"/>
              </a:ext>
            </a:extLst>
          </p:cNvPr>
          <p:cNvSpPr txBox="1"/>
          <p:nvPr/>
        </p:nvSpPr>
        <p:spPr>
          <a:xfrm>
            <a:off x="358733" y="1945956"/>
            <a:ext cx="11474533" cy="366254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WE WANT YOU TO ATTEND THE HIGH SCHOOL TOURNAMENTS!</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You’ll debate other high schoolers</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Meet some great people</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Really improve your speaking and debating!</a:t>
            </a:r>
          </a:p>
          <a:p>
            <a:pPr marL="457200" indent="-457200">
              <a:spcAft>
                <a:spcPts val="1200"/>
              </a:spcAft>
              <a:buFont typeface="Arial" panose="020B0604020202020204" pitchFamily="34" charset="0"/>
              <a:buChar char="•"/>
            </a:pPr>
            <a:r>
              <a:rPr lang="en-US" sz="3200" b="1" dirty="0">
                <a:latin typeface="Tahoma" panose="020B0604030504040204" pitchFamily="34" charset="0"/>
                <a:ea typeface="Tahoma" panose="020B0604030504040204" pitchFamily="34" charset="0"/>
                <a:cs typeface="Tahoma" panose="020B0604030504040204" pitchFamily="34" charset="0"/>
              </a:rPr>
              <a:t>The next tournament is _______________.</a:t>
            </a:r>
          </a:p>
        </p:txBody>
      </p:sp>
    </p:spTree>
    <p:extLst>
      <p:ext uri="{BB962C8B-B14F-4D97-AF65-F5344CB8AC3E}">
        <p14:creationId xmlns:p14="http://schemas.microsoft.com/office/powerpoint/2010/main" val="80048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Making A basic argument</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1202919" y="2011680"/>
            <a:ext cx="4760181" cy="4206240"/>
          </a:xfrm>
        </p:spPr>
        <p:txBody>
          <a:bodyPr>
            <a:normAutofit/>
          </a:bodyPr>
          <a:lstStyle/>
          <a:p>
            <a:r>
              <a:rPr lang="en-US" sz="2800" b="1" dirty="0"/>
              <a:t>Claim (the main point)</a:t>
            </a:r>
          </a:p>
          <a:p>
            <a:br>
              <a:rPr lang="en-US" sz="2800" b="1" dirty="0"/>
            </a:br>
            <a:r>
              <a:rPr lang="en-US" sz="2800" b="1" dirty="0"/>
              <a:t>Support (reasons for </a:t>
            </a:r>
            <a:br>
              <a:rPr lang="en-US" sz="2800" b="1" dirty="0"/>
            </a:br>
            <a:r>
              <a:rPr lang="en-US" sz="2800" b="1" dirty="0"/>
              <a:t>the claim)</a:t>
            </a:r>
          </a:p>
          <a:p>
            <a:endParaRPr lang="en-US" sz="2800" b="1" dirty="0"/>
          </a:p>
        </p:txBody>
      </p:sp>
      <p:sp>
        <p:nvSpPr>
          <p:cNvPr id="4" name="Content Placeholder 2">
            <a:extLst>
              <a:ext uri="{FF2B5EF4-FFF2-40B4-BE49-F238E27FC236}">
                <a16:creationId xmlns:a16="http://schemas.microsoft.com/office/drawing/2014/main" id="{065D167F-B7FB-4194-A952-1EF1FF37AB51}"/>
              </a:ext>
            </a:extLst>
          </p:cNvPr>
          <p:cNvSpPr txBox="1">
            <a:spLocks/>
          </p:cNvSpPr>
          <p:nvPr/>
        </p:nvSpPr>
        <p:spPr>
          <a:xfrm>
            <a:off x="5683718" y="2011680"/>
            <a:ext cx="5189686" cy="420624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Tahoma" panose="020B0604030504040204" pitchFamily="34" charset="0"/>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Tahoma" panose="020B0604030504040204" pitchFamily="34" charset="0"/>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Tahoma" panose="020B0604030504040204" pitchFamily="34" charset="0"/>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Tahoma" panose="020B0604030504040204" pitchFamily="34"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800" b="1" dirty="0"/>
              <a:t>Bananas are a great food.</a:t>
            </a:r>
          </a:p>
          <a:p>
            <a:r>
              <a:rPr lang="en-US" sz="2800" b="1" dirty="0"/>
              <a:t>They are delicious and healthy with lots of potassium.</a:t>
            </a:r>
          </a:p>
          <a:p>
            <a:endParaRPr lang="en-US" sz="2800" b="1" dirty="0"/>
          </a:p>
        </p:txBody>
      </p:sp>
    </p:spTree>
    <p:extLst>
      <p:ext uri="{BB962C8B-B14F-4D97-AF65-F5344CB8AC3E}">
        <p14:creationId xmlns:p14="http://schemas.microsoft.com/office/powerpoint/2010/main" val="30552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A3B-D786-4BD3-85F5-BD168D74B905}"/>
              </a:ext>
            </a:extLst>
          </p:cNvPr>
          <p:cNvSpPr>
            <a:spLocks noGrp="1"/>
          </p:cNvSpPr>
          <p:nvPr>
            <p:ph type="title"/>
          </p:nvPr>
        </p:nvSpPr>
        <p:spPr>
          <a:xfrm>
            <a:off x="529046" y="284176"/>
            <a:ext cx="11332028" cy="1508760"/>
          </a:xfrm>
        </p:spPr>
        <p:txBody>
          <a:bodyPr/>
          <a:lstStyle/>
          <a:p>
            <a:r>
              <a:rPr lang="en-US" b="1" dirty="0"/>
              <a:t>Ready to make an argument about . . . </a:t>
            </a:r>
          </a:p>
        </p:txBody>
      </p:sp>
      <p:sp>
        <p:nvSpPr>
          <p:cNvPr id="3" name="Content Placeholder 2">
            <a:extLst>
              <a:ext uri="{FF2B5EF4-FFF2-40B4-BE49-F238E27FC236}">
                <a16:creationId xmlns:a16="http://schemas.microsoft.com/office/drawing/2014/main" id="{833593F0-F97E-4234-BD72-8CE5118CD7FC}"/>
              </a:ext>
            </a:extLst>
          </p:cNvPr>
          <p:cNvSpPr>
            <a:spLocks noGrp="1"/>
          </p:cNvSpPr>
          <p:nvPr>
            <p:ph idx="1"/>
          </p:nvPr>
        </p:nvSpPr>
        <p:spPr>
          <a:xfrm>
            <a:off x="1202919" y="2011680"/>
            <a:ext cx="9784080" cy="4562144"/>
          </a:xfrm>
        </p:spPr>
        <p:txBody>
          <a:bodyPr>
            <a:normAutofit lnSpcReduction="10000"/>
          </a:bodyPr>
          <a:lstStyle/>
          <a:p>
            <a:r>
              <a:rPr lang="en-US" sz="3200" b="1" dirty="0"/>
              <a:t>The best hobby?</a:t>
            </a:r>
          </a:p>
          <a:p>
            <a:r>
              <a:rPr lang="en-US" sz="3200" b="1" dirty="0"/>
              <a:t>School Start Time too early?</a:t>
            </a:r>
          </a:p>
          <a:p>
            <a:r>
              <a:rPr lang="en-US" sz="3200" b="1" dirty="0"/>
              <a:t>The best Video Game?</a:t>
            </a:r>
          </a:p>
          <a:p>
            <a:r>
              <a:rPr lang="en-US" sz="3200" b="1" dirty="0"/>
              <a:t>Something else?</a:t>
            </a:r>
          </a:p>
          <a:p>
            <a:endParaRPr lang="en-US" sz="3200" b="1" dirty="0"/>
          </a:p>
          <a:p>
            <a:r>
              <a:rPr lang="en-US" sz="3200" b="1" dirty="0"/>
              <a:t>Prepare your own argument</a:t>
            </a:r>
          </a:p>
          <a:p>
            <a:r>
              <a:rPr lang="en-US" sz="3200" b="1" dirty="0"/>
              <a:t>With Claim (1 sentence) and Support (1 to 2 sentences).</a:t>
            </a:r>
          </a:p>
        </p:txBody>
      </p:sp>
    </p:spTree>
    <p:extLst>
      <p:ext uri="{BB962C8B-B14F-4D97-AF65-F5344CB8AC3E}">
        <p14:creationId xmlns:p14="http://schemas.microsoft.com/office/powerpoint/2010/main" val="25613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0241-DAC1-4359-B3B8-39C92C2F0023}"/>
              </a:ext>
            </a:extLst>
          </p:cNvPr>
          <p:cNvSpPr>
            <a:spLocks noGrp="1"/>
          </p:cNvSpPr>
          <p:nvPr>
            <p:ph type="title"/>
          </p:nvPr>
        </p:nvSpPr>
        <p:spPr>
          <a:xfrm>
            <a:off x="280086" y="284176"/>
            <a:ext cx="11178745" cy="1508760"/>
          </a:xfrm>
        </p:spPr>
        <p:txBody>
          <a:bodyPr>
            <a:normAutofit/>
          </a:bodyPr>
          <a:lstStyle/>
          <a:p>
            <a:pPr algn="ctr"/>
            <a:r>
              <a:rPr lang="en-US" sz="4800" b="1" dirty="0"/>
              <a:t>Two people share your argument to the class . . . </a:t>
            </a:r>
          </a:p>
        </p:txBody>
      </p:sp>
      <p:sp>
        <p:nvSpPr>
          <p:cNvPr id="3" name="Content Placeholder 2">
            <a:extLst>
              <a:ext uri="{FF2B5EF4-FFF2-40B4-BE49-F238E27FC236}">
                <a16:creationId xmlns:a16="http://schemas.microsoft.com/office/drawing/2014/main" id="{0208A52A-D39E-415C-862F-4F6018ED1B1C}"/>
              </a:ext>
            </a:extLst>
          </p:cNvPr>
          <p:cNvSpPr>
            <a:spLocks noGrp="1"/>
          </p:cNvSpPr>
          <p:nvPr>
            <p:ph idx="1"/>
          </p:nvPr>
        </p:nvSpPr>
        <p:spPr/>
        <p:txBody>
          <a:bodyPr>
            <a:normAutofit/>
          </a:bodyPr>
          <a:lstStyle/>
          <a:p>
            <a:pPr algn="ctr"/>
            <a:r>
              <a:rPr lang="en-US" sz="3200" b="1" dirty="0"/>
              <a:t>Claim (main point)</a:t>
            </a:r>
          </a:p>
          <a:p>
            <a:pPr algn="ctr"/>
            <a:r>
              <a:rPr lang="en-US" sz="3200" b="1" dirty="0"/>
              <a:t>Support (reasons for the claim)</a:t>
            </a:r>
          </a:p>
          <a:p>
            <a:pPr algn="ctr"/>
            <a:endParaRPr lang="en-US" sz="3200" b="1" dirty="0"/>
          </a:p>
          <a:p>
            <a:pPr algn="ctr"/>
            <a:r>
              <a:rPr lang="en-US" sz="3200" b="1" dirty="0"/>
              <a:t>Debate isn’t just giving an argument . . . </a:t>
            </a:r>
          </a:p>
        </p:txBody>
      </p:sp>
    </p:spTree>
    <p:extLst>
      <p:ext uri="{BB962C8B-B14F-4D97-AF65-F5344CB8AC3E}">
        <p14:creationId xmlns:p14="http://schemas.microsoft.com/office/powerpoint/2010/main" val="113634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Debate involves respectful disagreement</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4" y="2011679"/>
            <a:ext cx="11504363" cy="4419265"/>
          </a:xfrm>
        </p:spPr>
        <p:txBody>
          <a:bodyPr>
            <a:normAutofit/>
          </a:bodyPr>
          <a:lstStyle/>
          <a:p>
            <a:r>
              <a:rPr lang="en-US" sz="3200" b="1" dirty="0"/>
              <a:t>When a debater says steak is the best food . . . </a:t>
            </a:r>
            <a:br>
              <a:rPr lang="en-US" sz="3200" b="1" dirty="0"/>
            </a:br>
            <a:endParaRPr lang="en-US" sz="3200" b="1" dirty="0"/>
          </a:p>
          <a:p>
            <a:pPr>
              <a:spcAft>
                <a:spcPts val="1200"/>
              </a:spcAft>
            </a:pPr>
            <a:r>
              <a:rPr lang="en-US" sz="3200" b="1" dirty="0"/>
              <a:t>You can argue . . . </a:t>
            </a:r>
          </a:p>
          <a:p>
            <a:pPr lvl="1">
              <a:spcAft>
                <a:spcPts val="1200"/>
              </a:spcAft>
            </a:pPr>
            <a:r>
              <a:rPr lang="en-US" sz="3000" b="1" dirty="0"/>
              <a:t>“Steak is </a:t>
            </a:r>
            <a:r>
              <a:rPr lang="en-US" sz="3200" b="1" dirty="0"/>
              <a:t>NOT that good tasting.”</a:t>
            </a:r>
          </a:p>
          <a:p>
            <a:pPr lvl="1">
              <a:spcAft>
                <a:spcPts val="1200"/>
              </a:spcAft>
            </a:pPr>
            <a:r>
              <a:rPr lang="en-US" sz="3200" b="1" dirty="0"/>
              <a:t>“Steak means harming animals—that’s not the best.”</a:t>
            </a:r>
          </a:p>
          <a:p>
            <a:pPr lvl="1"/>
            <a:r>
              <a:rPr lang="en-US" sz="3200" b="1" dirty="0"/>
              <a:t>“Sushi is more </a:t>
            </a:r>
            <a:r>
              <a:rPr lang="en-US" sz="3000" b="1" dirty="0"/>
              <a:t>delicious.”</a:t>
            </a:r>
          </a:p>
        </p:txBody>
      </p:sp>
    </p:spTree>
    <p:extLst>
      <p:ext uri="{BB962C8B-B14F-4D97-AF65-F5344CB8AC3E}">
        <p14:creationId xmlns:p14="http://schemas.microsoft.com/office/powerpoint/2010/main" val="261182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Now . . . I disagree game</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5" y="2432807"/>
            <a:ext cx="11284300" cy="3998137"/>
          </a:xfrm>
        </p:spPr>
        <p:txBody>
          <a:bodyPr>
            <a:normAutofit/>
          </a:bodyPr>
          <a:lstStyle/>
          <a:p>
            <a:r>
              <a:rPr lang="en-US" sz="3200" b="1" dirty="0"/>
              <a:t>One person presents their argument</a:t>
            </a:r>
          </a:p>
          <a:p>
            <a:r>
              <a:rPr lang="en-US" sz="3200" b="1" dirty="0"/>
              <a:t>The other person then says “I disagree because ____________”</a:t>
            </a:r>
          </a:p>
          <a:p>
            <a:r>
              <a:rPr lang="en-US" sz="3200" b="1" dirty="0"/>
              <a:t>We’ll go through everyone</a:t>
            </a:r>
          </a:p>
          <a:p>
            <a:r>
              <a:rPr lang="en-US" sz="3200" b="1" dirty="0"/>
              <a:t>You give an argument, you respond to an argument.</a:t>
            </a:r>
          </a:p>
        </p:txBody>
      </p:sp>
    </p:spTree>
    <p:extLst>
      <p:ext uri="{BB962C8B-B14F-4D97-AF65-F5344CB8AC3E}">
        <p14:creationId xmlns:p14="http://schemas.microsoft.com/office/powerpoint/2010/main" val="389137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6EB7-CE31-48DC-A64D-B26FC2D2CA96}"/>
              </a:ext>
            </a:extLst>
          </p:cNvPr>
          <p:cNvSpPr>
            <a:spLocks noGrp="1"/>
          </p:cNvSpPr>
          <p:nvPr>
            <p:ph type="title"/>
          </p:nvPr>
        </p:nvSpPr>
        <p:spPr/>
        <p:txBody>
          <a:bodyPr/>
          <a:lstStyle/>
          <a:p>
            <a:r>
              <a:rPr lang="en-US" b="1" dirty="0"/>
              <a:t>Now . . . It’s time for . . . </a:t>
            </a:r>
          </a:p>
        </p:txBody>
      </p:sp>
      <p:sp>
        <p:nvSpPr>
          <p:cNvPr id="3" name="Content Placeholder 2">
            <a:extLst>
              <a:ext uri="{FF2B5EF4-FFF2-40B4-BE49-F238E27FC236}">
                <a16:creationId xmlns:a16="http://schemas.microsoft.com/office/drawing/2014/main" id="{F76F92F7-2C48-40EC-8897-F63AEDCF3C18}"/>
              </a:ext>
            </a:extLst>
          </p:cNvPr>
          <p:cNvSpPr>
            <a:spLocks noGrp="1"/>
          </p:cNvSpPr>
          <p:nvPr>
            <p:ph idx="1"/>
          </p:nvPr>
        </p:nvSpPr>
        <p:spPr>
          <a:xfrm>
            <a:off x="452175" y="2432807"/>
            <a:ext cx="11284300" cy="3998137"/>
          </a:xfrm>
        </p:spPr>
        <p:txBody>
          <a:bodyPr>
            <a:normAutofit/>
          </a:bodyPr>
          <a:lstStyle/>
          <a:p>
            <a:r>
              <a:rPr lang="en-US" sz="3200" b="1" dirty="0"/>
              <a:t>The World’s most important debate topic . . .</a:t>
            </a:r>
          </a:p>
        </p:txBody>
      </p:sp>
    </p:spTree>
    <p:extLst>
      <p:ext uri="{BB962C8B-B14F-4D97-AF65-F5344CB8AC3E}">
        <p14:creationId xmlns:p14="http://schemas.microsoft.com/office/powerpoint/2010/main" val="14436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910</TotalTime>
  <Words>1315</Words>
  <Application>Microsoft Office PowerPoint</Application>
  <PresentationFormat>Widescreen</PresentationFormat>
  <Paragraphs>169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Corbel</vt:lpstr>
      <vt:lpstr>Tahoma</vt:lpstr>
      <vt:lpstr>Verdana</vt:lpstr>
      <vt:lpstr>Wingdings</vt:lpstr>
      <vt:lpstr>Banded</vt:lpstr>
      <vt:lpstr>Let’s GET STARTED IN debate!</vt:lpstr>
      <vt:lpstr>Do you like the food showN?</vt:lpstr>
      <vt:lpstr>We have our opinions</vt:lpstr>
      <vt:lpstr>Making A basic argument</vt:lpstr>
      <vt:lpstr>Ready to make an argument about . . . </vt:lpstr>
      <vt:lpstr>Two people share your argument to the class . . . </vt:lpstr>
      <vt:lpstr>Debate involves respectful disagreement</vt:lpstr>
      <vt:lpstr>Now . . . I disagree game</vt:lpstr>
      <vt:lpstr>Now . . . It’s time for . . . </vt:lpstr>
      <vt:lpstr>Dogs or cats?</vt:lpstr>
      <vt:lpstr>Some people don’t like either</vt:lpstr>
      <vt:lpstr>TOPIC: dogs are better than cats</vt:lpstr>
      <vt:lpstr>TOPIC: dogs are better than cats</vt:lpstr>
      <vt:lpstr>TOPIC: dogs are better than cats</vt:lpstr>
      <vt:lpstr>NOW: MINI-DEBATE</vt:lpstr>
      <vt:lpstr>How did it go?</vt:lpstr>
      <vt:lpstr>You will be doing LINCOLN DOUGLAS debate</vt:lpstr>
      <vt:lpstr>Documented Arguments in LD debate</vt:lpstr>
      <vt:lpstr>TRY IT!</vt:lpstr>
      <vt:lpstr>TAG IT! 4 TO 9 WORD SENTENCE THAT ACCURATELY SUMS UP THE EVIDENCE</vt:lpstr>
      <vt:lpstr>NOW IMPACT IT—WHAT MAIN POINT DOES IT PROVE?</vt:lpstr>
      <vt:lpstr>Analysis Arguments in ld debate</vt:lpstr>
      <vt:lpstr>TRY IT!</vt:lpstr>
      <vt:lpstr>INDIVIDUAL ARGUMENTS ARE GREAT . . . </vt:lpstr>
      <vt:lpstr>You need CONTENTIONS</vt:lpstr>
      <vt:lpstr>AFF CONTENTIONS</vt:lpstr>
      <vt:lpstr>NEG CONTENTIONS</vt:lpstr>
      <vt:lpstr>Check out the SCRIPTS WITH TOPIC ARGUMENTS</vt:lpstr>
      <vt:lpstr>Check out the SCRIPTS WITH TOPIC ARGUMENTS</vt:lpstr>
      <vt:lpstr>You need RESPONSES</vt:lpstr>
      <vt:lpstr>TIME FOR IT?  SHORT CONTENTION AND RESPONSES</vt:lpstr>
      <vt:lpstr>BUIDLING TOWARD YOUR DEBATES</vt:lpstr>
      <vt:lpstr>WE WANT YOU TO DEBATE!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debate!</dc:title>
  <dc:creator>Jim Climb the Mountain</dc:creator>
  <cp:lastModifiedBy>Jim Climb the Mountain</cp:lastModifiedBy>
  <cp:revision>181</cp:revision>
  <dcterms:created xsi:type="dcterms:W3CDTF">2019-10-15T19:44:54Z</dcterms:created>
  <dcterms:modified xsi:type="dcterms:W3CDTF">2023-07-09T00:29:29Z</dcterms:modified>
</cp:coreProperties>
</file>