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8" r:id="rId3"/>
    <p:sldId id="382" r:id="rId4"/>
    <p:sldId id="397" r:id="rId5"/>
    <p:sldId id="417" r:id="rId6"/>
    <p:sldId id="418" r:id="rId7"/>
    <p:sldId id="419" r:id="rId8"/>
    <p:sldId id="420" r:id="rId9"/>
    <p:sldId id="383" r:id="rId10"/>
    <p:sldId id="421" r:id="rId11"/>
    <p:sldId id="400" r:id="rId12"/>
    <p:sldId id="422" r:id="rId13"/>
    <p:sldId id="423" r:id="rId14"/>
    <p:sldId id="428" r:id="rId15"/>
    <p:sldId id="259" r:id="rId16"/>
    <p:sldId id="429" r:id="rId17"/>
    <p:sldId id="43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71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16" y="7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WE’RE DOING A FULL DEBATE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Now prepare responses!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Today, you have 12 minutes.</a:t>
            </a:r>
          </a:p>
        </p:txBody>
      </p:sp>
    </p:spTree>
    <p:extLst>
      <p:ext uri="{BB962C8B-B14F-4D97-AF65-F5344CB8AC3E}">
        <p14:creationId xmlns:p14="http://schemas.microsoft.com/office/powerpoint/2010/main" val="74081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PREPARE good responses!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/>
              <a:t>THE BEST WAY TO RESPOND TO MOST ARGUMENTS IS TO SAY THE OPPOSITE</a:t>
            </a:r>
          </a:p>
          <a:p>
            <a:r>
              <a:rPr lang="en-US" sz="3200" b="1" dirty="0"/>
              <a:t>“</a:t>
            </a:r>
            <a:r>
              <a:rPr lang="en-US" sz="3200" b="1" dirty="0">
                <a:solidFill>
                  <a:srgbClr val="002060"/>
                </a:solidFill>
              </a:rPr>
              <a:t>Cell Phones do NOT provide good research tools</a:t>
            </a:r>
            <a:r>
              <a:rPr lang="en-US" sz="3200" b="1" dirty="0"/>
              <a:t>” followed by reasons/evidence.</a:t>
            </a:r>
          </a:p>
          <a:p>
            <a:endParaRPr lang="en-US" sz="1600" b="1" dirty="0"/>
          </a:p>
          <a:p>
            <a:r>
              <a:rPr lang="en-US" sz="3200" b="1" dirty="0"/>
              <a:t>YOU CAN ALSO POINT OUT A BETTER WAY . . . </a:t>
            </a:r>
          </a:p>
          <a:p>
            <a:r>
              <a:rPr lang="en-US" sz="3200" b="1" dirty="0"/>
              <a:t>“</a:t>
            </a:r>
            <a:r>
              <a:rPr lang="en-US" sz="3200" b="1" dirty="0">
                <a:solidFill>
                  <a:srgbClr val="002060"/>
                </a:solidFill>
              </a:rPr>
              <a:t>School laptops/tablets are better for research</a:t>
            </a:r>
            <a:r>
              <a:rPr lang="en-US" sz="3200" b="1" dirty="0"/>
              <a:t>” followed by reasons/evidence.</a:t>
            </a:r>
          </a:p>
          <a:p>
            <a:endParaRPr lang="en-US" sz="1600" b="1" dirty="0"/>
          </a:p>
          <a:p>
            <a:r>
              <a:rPr lang="en-US" sz="3200" b="1" dirty="0"/>
              <a:t>YOU CAN ALSO MINIMIZE THE ARGUMENT</a:t>
            </a:r>
          </a:p>
          <a:p>
            <a:r>
              <a:rPr lang="en-US" sz="3200" b="1" dirty="0"/>
              <a:t>“</a:t>
            </a:r>
            <a:r>
              <a:rPr lang="en-US" sz="3200" b="1" dirty="0">
                <a:solidFill>
                  <a:srgbClr val="002060"/>
                </a:solidFill>
              </a:rPr>
              <a:t>Most kids mess around with their phones and they don’t research nor learn on them</a:t>
            </a:r>
            <a:r>
              <a:rPr lang="en-US" sz="3200" b="1" dirty="0"/>
              <a:t>” followed by reasons/evidence.</a:t>
            </a:r>
          </a:p>
        </p:txBody>
      </p:sp>
    </p:spTree>
    <p:extLst>
      <p:ext uri="{BB962C8B-B14F-4D97-AF65-F5344CB8AC3E}">
        <p14:creationId xmlns:p14="http://schemas.microsoft.com/office/powerpoint/2010/main" val="349364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Present responses!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minute Response Speeches.</a:t>
            </a:r>
          </a:p>
        </p:txBody>
      </p:sp>
    </p:spTree>
    <p:extLst>
      <p:ext uri="{BB962C8B-B14F-4D97-AF65-F5344CB8AC3E}">
        <p14:creationId xmlns:p14="http://schemas.microsoft.com/office/powerpoint/2010/main" val="1117561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PREPARE </a:t>
            </a:r>
            <a:br>
              <a:rPr lang="en-US" b="1" dirty="0"/>
            </a:br>
            <a:r>
              <a:rPr lang="en-US" b="1" dirty="0"/>
              <a:t>DEFEND AND WEIGH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6 minutes</a:t>
            </a:r>
          </a:p>
        </p:txBody>
      </p:sp>
    </p:spTree>
    <p:extLst>
      <p:ext uri="{BB962C8B-B14F-4D97-AF65-F5344CB8AC3E}">
        <p14:creationId xmlns:p14="http://schemas.microsoft.com/office/powerpoint/2010/main" val="3503346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defending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303" y="2011680"/>
            <a:ext cx="11369040" cy="4562144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>
                <a:solidFill>
                  <a:srgbClr val="002060"/>
                </a:solidFill>
              </a:rPr>
              <a:t>Remind the judge of your argument</a:t>
            </a:r>
          </a:p>
          <a:p>
            <a:r>
              <a:rPr lang="en-US" sz="2800" b="1" dirty="0"/>
              <a:t>“I SHOWED CELL PHONES ARE NEEDED IN EMERGENCIES”</a:t>
            </a:r>
          </a:p>
          <a:p>
            <a:endParaRPr lang="en-US" sz="1200" b="1" dirty="0"/>
          </a:p>
          <a:p>
            <a:r>
              <a:rPr lang="en-US" sz="3000" b="1" dirty="0">
                <a:solidFill>
                  <a:srgbClr val="002060"/>
                </a:solidFill>
              </a:rPr>
              <a:t>Respond to their responses</a:t>
            </a:r>
          </a:p>
          <a:p>
            <a:r>
              <a:rPr lang="en-US" sz="2800" b="1" dirty="0"/>
              <a:t>“THEY SAID STUDENTS CAN TELL A TEACHER. BUT, WHAT IF A TEACHER ISN’T THERE? WHAT IF THE EMERGENCY INVOLVES YOUR PARENT? STUDENTS NEED A PHONE!”</a:t>
            </a:r>
          </a:p>
          <a:p>
            <a:endParaRPr lang="en-US" sz="1300" b="1" dirty="0"/>
          </a:p>
          <a:p>
            <a:r>
              <a:rPr lang="en-US" sz="3000" b="1" dirty="0">
                <a:solidFill>
                  <a:srgbClr val="002060"/>
                </a:solidFill>
              </a:rPr>
              <a:t>Show what is still true about your argument and why that matters.</a:t>
            </a:r>
          </a:p>
          <a:p>
            <a:r>
              <a:rPr lang="en-US" sz="2800" b="1" dirty="0"/>
              <a:t>“SO PHONES ARE STILL NEEDED FOR EMERGENCIES WHEN TEACHERS AREN’T AVAILABLE.”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4659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3339-F240-7E0A-8BC9-42B554C4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WEIGHING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019C-601B-3D77-F25F-57834575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619158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CONCISELY STATE YOUR BEST ARGUMENT(S) </a:t>
            </a:r>
          </a:p>
          <a:p>
            <a:pPr lvl="1"/>
            <a:r>
              <a:rPr lang="en-US" sz="2600" b="1" dirty="0"/>
              <a:t>Our side showed cell phones distract and hurt education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VERY CONCISELY STATE YOUR OPPONENT’S BEST ARGUMENT(S)</a:t>
            </a:r>
          </a:p>
          <a:p>
            <a:pPr lvl="1"/>
            <a:r>
              <a:rPr lang="en-US" sz="2600" b="1" dirty="0"/>
              <a:t>They argued emergency situations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STATE WHY YOUR ARGUMENT(S) ARE STRONGER</a:t>
            </a:r>
          </a:p>
          <a:p>
            <a:pPr lvl="1"/>
            <a:r>
              <a:rPr lang="en-US" sz="2600" b="1" dirty="0"/>
              <a:t>But there are other ways to solve emergency situations, they happen rarely, and cell phones distract and harm education very badly and that harm happens every single day.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TIPS FOR SHOWING YOUR ARGUMENTS ARE STRONGER</a:t>
            </a:r>
            <a:endParaRPr lang="en-US" sz="2800" b="1" dirty="0"/>
          </a:p>
          <a:p>
            <a:pPr lvl="1"/>
            <a:r>
              <a:rPr lang="en-US" sz="2600" b="1" dirty="0"/>
              <a:t>Your responses defeated their argument</a:t>
            </a:r>
          </a:p>
          <a:p>
            <a:pPr lvl="1"/>
            <a:r>
              <a:rPr lang="en-US" sz="2600" b="1" dirty="0"/>
              <a:t>Your argument Matters more</a:t>
            </a:r>
          </a:p>
          <a:p>
            <a:pPr lvl="1"/>
            <a:r>
              <a:rPr lang="en-US" sz="2600" b="1" dirty="0"/>
              <a:t>Your argument is More likely</a:t>
            </a:r>
          </a:p>
          <a:p>
            <a:pPr lvl="1"/>
            <a:r>
              <a:rPr lang="en-US" sz="2600" b="1" dirty="0"/>
              <a:t>Your argument is Better supported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7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PRESENT YOUR</a:t>
            </a:r>
            <a:br>
              <a:rPr lang="en-US" b="1" dirty="0"/>
            </a:br>
            <a:r>
              <a:rPr lang="en-US" b="1" dirty="0"/>
              <a:t>DEFEND AND WEIGH SPEECH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1.5 minutes each</a:t>
            </a:r>
          </a:p>
        </p:txBody>
      </p:sp>
    </p:spTree>
    <p:extLst>
      <p:ext uri="{BB962C8B-B14F-4D97-AF65-F5344CB8AC3E}">
        <p14:creationId xmlns:p14="http://schemas.microsoft.com/office/powerpoint/2010/main" val="3856867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15E4D-AD81-C65C-1700-97A11DEC2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C1301-4BF2-9341-6060-8A988703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Instructor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60" y="2011680"/>
            <a:ext cx="11429336" cy="420624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PREPARE CASE HUDDLES 12 MINUTES</a:t>
            </a:r>
          </a:p>
          <a:p>
            <a:r>
              <a:rPr lang="en-US" sz="3200" b="1" dirty="0"/>
              <a:t>CASES/QUESTION AND ANSWER 10 MINUTES</a:t>
            </a:r>
          </a:p>
          <a:p>
            <a:r>
              <a:rPr lang="en-US" sz="3200" b="1" dirty="0"/>
              <a:t>PREPARE RESPONSE HUDDLES 12 MINUTES</a:t>
            </a:r>
          </a:p>
          <a:p>
            <a:r>
              <a:rPr lang="en-US" sz="3200" b="1" dirty="0"/>
              <a:t>RESPONSES 8 MINUTES</a:t>
            </a:r>
          </a:p>
          <a:p>
            <a:r>
              <a:rPr lang="en-US" sz="3200" b="1" dirty="0"/>
              <a:t>DEFEND AND WEIGH HUDDLES 6 MINUTES</a:t>
            </a:r>
          </a:p>
          <a:p>
            <a:r>
              <a:rPr lang="en-US" sz="3200" b="1" dirty="0"/>
              <a:t>DEFEND AND WEIGH SPEECHES 8 MINUTES</a:t>
            </a:r>
          </a:p>
          <a:p>
            <a:r>
              <a:rPr lang="en-US" sz="3200" b="1" dirty="0"/>
              <a:t>FINISH UP 5 MINUTES.</a:t>
            </a:r>
          </a:p>
        </p:txBody>
      </p:sp>
    </p:spTree>
    <p:extLst>
      <p:ext uri="{BB962C8B-B14F-4D97-AF65-F5344CB8AC3E}">
        <p14:creationId xmlns:p14="http://schemas.microsoft.com/office/powerpoint/2010/main" val="21142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CASE PREP HUDDLES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Starting with . . . </a:t>
            </a:r>
          </a:p>
        </p:txBody>
      </p:sp>
    </p:spTree>
    <p:extLst>
      <p:ext uri="{BB962C8B-B14F-4D97-AF65-F5344CB8AC3E}">
        <p14:creationId xmlns:p14="http://schemas.microsoft.com/office/powerpoint/2010/main" val="341750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EACH PRO DEBATER CHOOSES THE PRO CONTENTION THEY WANT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Open up the Case Helper File on the Elementary Student Prep Page AND have your Script ready to fill out.</a:t>
            </a:r>
          </a:p>
          <a:p>
            <a:endParaRPr lang="en-US" sz="2600" b="1" dirty="0"/>
          </a:p>
          <a:p>
            <a:r>
              <a:rPr lang="en-US" sz="2600" b="1" dirty="0"/>
              <a:t>We need a Pro Debater to do a Pro Contention on . .  </a:t>
            </a:r>
          </a:p>
          <a:p>
            <a:r>
              <a:rPr lang="en-US" sz="2600" b="1" dirty="0"/>
              <a:t>Equity</a:t>
            </a:r>
          </a:p>
          <a:p>
            <a:r>
              <a:rPr lang="en-US" sz="2600" b="1" dirty="0"/>
              <a:t>Quality Learning</a:t>
            </a:r>
          </a:p>
          <a:p>
            <a:r>
              <a:rPr lang="en-US" sz="2600" b="1" dirty="0"/>
              <a:t>Safety</a:t>
            </a:r>
          </a:p>
          <a:p>
            <a:endParaRPr lang="en-US" sz="2600" b="1" dirty="0"/>
          </a:p>
          <a:p>
            <a:r>
              <a:rPr lang="en-US" sz="2600" b="1" dirty="0"/>
              <a:t>Who is doing which?</a:t>
            </a:r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1344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NOW—PREPARE YOUR PRO CONTENTION!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USE YOUR SCRIPT AND INCLUDE</a:t>
            </a:r>
          </a:p>
          <a:p>
            <a:pPr lvl="1"/>
            <a:r>
              <a:rPr lang="en-US" sz="2400" b="1" dirty="0"/>
              <a:t>Problem</a:t>
            </a:r>
          </a:p>
          <a:p>
            <a:pPr lvl="1"/>
            <a:r>
              <a:rPr lang="en-US" sz="2400" b="1" dirty="0"/>
              <a:t>Topic Solves Problem</a:t>
            </a:r>
          </a:p>
          <a:p>
            <a:pPr lvl="1"/>
            <a:r>
              <a:rPr lang="en-US" sz="2400" b="1" dirty="0"/>
              <a:t>Impact of the Problem</a:t>
            </a:r>
          </a:p>
          <a:p>
            <a:endParaRPr lang="en-US" sz="2600" b="1" dirty="0"/>
          </a:p>
          <a:p>
            <a:r>
              <a:rPr lang="en-US" sz="2600" b="1" dirty="0"/>
              <a:t>Use Sources</a:t>
            </a:r>
          </a:p>
          <a:p>
            <a:r>
              <a:rPr lang="en-US" sz="2600" b="1" dirty="0"/>
              <a:t>Use your own Reasons</a:t>
            </a:r>
          </a:p>
          <a:p>
            <a:endParaRPr lang="en-US" sz="2600" b="1" dirty="0"/>
          </a:p>
          <a:p>
            <a:r>
              <a:rPr lang="en-US" sz="2600" b="1" dirty="0"/>
              <a:t>We will work to get our cases done! I am here to help you, and we are here to help each other!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074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EACH CON DEBATER CHOOSES THE CON CONTENTION THEY WANT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Open up the Case Helper File on the Elementary Student Prep Page AND have your Script ready to fill out.</a:t>
            </a:r>
          </a:p>
          <a:p>
            <a:endParaRPr lang="en-US" sz="2600" b="1" dirty="0"/>
          </a:p>
          <a:p>
            <a:r>
              <a:rPr lang="en-US" sz="2600" b="1" dirty="0"/>
              <a:t>We need a Con Debater to do 1 Con Contention on . .  </a:t>
            </a:r>
          </a:p>
          <a:p>
            <a:r>
              <a:rPr lang="en-US" sz="2600" b="1" dirty="0"/>
              <a:t>Distraction</a:t>
            </a:r>
          </a:p>
          <a:p>
            <a:r>
              <a:rPr lang="en-US" sz="2600" b="1" dirty="0"/>
              <a:t>Social Skills</a:t>
            </a:r>
          </a:p>
          <a:p>
            <a:r>
              <a:rPr lang="en-US" sz="2600" b="1" dirty="0"/>
              <a:t>Cyber Bullying</a:t>
            </a:r>
          </a:p>
          <a:p>
            <a:endParaRPr lang="en-US" sz="2600" b="1" dirty="0"/>
          </a:p>
          <a:p>
            <a:r>
              <a:rPr lang="en-US" sz="2600" b="1" dirty="0"/>
              <a:t>Who is doing which?</a:t>
            </a:r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268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NOW—PREPARE YOUR CON CONTENTION!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USE YOUR SCRIPT AND INCLUDE</a:t>
            </a:r>
          </a:p>
          <a:p>
            <a:pPr lvl="1"/>
            <a:r>
              <a:rPr lang="en-US" sz="2400" b="1" dirty="0"/>
              <a:t>Current situation is okay/fine</a:t>
            </a:r>
          </a:p>
          <a:p>
            <a:pPr lvl="1"/>
            <a:r>
              <a:rPr lang="en-US" sz="2400" b="1" dirty="0"/>
              <a:t>Topic Causes/Increases Problem</a:t>
            </a:r>
          </a:p>
          <a:p>
            <a:pPr lvl="1"/>
            <a:r>
              <a:rPr lang="en-US" sz="2400" b="1" dirty="0"/>
              <a:t>Impact of the Problem</a:t>
            </a:r>
          </a:p>
          <a:p>
            <a:endParaRPr lang="en-US" sz="2600" b="1" dirty="0"/>
          </a:p>
          <a:p>
            <a:r>
              <a:rPr lang="en-US" sz="2600" b="1" dirty="0"/>
              <a:t>Use Sources</a:t>
            </a:r>
          </a:p>
          <a:p>
            <a:r>
              <a:rPr lang="en-US" sz="2600" b="1" dirty="0"/>
              <a:t>Use your own Reasons</a:t>
            </a:r>
          </a:p>
          <a:p>
            <a:endParaRPr lang="en-US" sz="2600" b="1" dirty="0"/>
          </a:p>
          <a:p>
            <a:r>
              <a:rPr lang="en-US" sz="2600" b="1" dirty="0"/>
              <a:t>We will work to get our cases done! I am here to help you, and we are here to help each other!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49377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Present your cases!</a:t>
            </a:r>
            <a:br>
              <a:rPr lang="en-US" b="1" dirty="0"/>
            </a:br>
            <a:r>
              <a:rPr lang="en-US" b="1" dirty="0"/>
              <a:t>Followed by question and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/>
          </a:bodyPr>
          <a:lstStyle/>
          <a:p>
            <a:r>
              <a:rPr lang="en-US" sz="2600" b="1" dirty="0"/>
              <a:t>When you listen to your opposing debater—write down their argument</a:t>
            </a:r>
          </a:p>
          <a:p>
            <a:r>
              <a:rPr lang="en-US" sz="2600" b="1" dirty="0"/>
              <a:t>AND</a:t>
            </a:r>
          </a:p>
          <a:p>
            <a:r>
              <a:rPr lang="en-US" sz="2600" b="1" dirty="0"/>
              <a:t>Be thinking of and write down questions . . . </a:t>
            </a:r>
          </a:p>
          <a:p>
            <a:r>
              <a:rPr lang="en-US" sz="2600" b="1" dirty="0"/>
              <a:t>“Where did you prove ____?”</a:t>
            </a:r>
          </a:p>
          <a:p>
            <a:r>
              <a:rPr lang="en-US" sz="2600" b="1" dirty="0"/>
              <a:t>“Wouldn’t your position cause ______(something good/bad)_______?</a:t>
            </a:r>
          </a:p>
          <a:p>
            <a:r>
              <a:rPr lang="en-US" sz="2600" b="1" dirty="0"/>
              <a:t>“If you argue this ____, doesn’t that mean ____.”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0410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Present your cases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/>
              <a:t>1.5 minute Cases</a:t>
            </a:r>
          </a:p>
          <a:p>
            <a:r>
              <a:rPr lang="en-US" sz="3600" b="1" dirty="0"/>
              <a:t>Followed by 1 minute Question-Answer.</a:t>
            </a:r>
          </a:p>
        </p:txBody>
      </p:sp>
    </p:spTree>
    <p:extLst>
      <p:ext uri="{BB962C8B-B14F-4D97-AF65-F5344CB8AC3E}">
        <p14:creationId xmlns:p14="http://schemas.microsoft.com/office/powerpoint/2010/main" val="2676119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1884</TotalTime>
  <Words>653</Words>
  <Application>Microsoft Office PowerPoint</Application>
  <PresentationFormat>Widescreen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Tahoma</vt:lpstr>
      <vt:lpstr>Wingdings</vt:lpstr>
      <vt:lpstr>Banded</vt:lpstr>
      <vt:lpstr>WE’RE DOING A FULL DEBATE</vt:lpstr>
      <vt:lpstr>Instructor timeline</vt:lpstr>
      <vt:lpstr>CASE PREP HUDDLES</vt:lpstr>
      <vt:lpstr>EACH PRO DEBATER CHOOSES THE PRO CONTENTION THEY WANT TO DO</vt:lpstr>
      <vt:lpstr>NOW—PREPARE YOUR PRO CONTENTION!</vt:lpstr>
      <vt:lpstr>EACH CON DEBATER CHOOSES THE CON CONTENTION THEY WANT TO DO</vt:lpstr>
      <vt:lpstr>NOW—PREPARE YOUR CON CONTENTION!</vt:lpstr>
      <vt:lpstr>Present your cases! Followed by question and answer</vt:lpstr>
      <vt:lpstr>Present your cases</vt:lpstr>
      <vt:lpstr>Now prepare responses!</vt:lpstr>
      <vt:lpstr>PREPARE good responses!</vt:lpstr>
      <vt:lpstr>Present responses!</vt:lpstr>
      <vt:lpstr>PREPARE  DEFEND AND WEIGH</vt:lpstr>
      <vt:lpstr>EXAMPLE defending . . . </vt:lpstr>
      <vt:lpstr>EXAMPLE WEIGHING </vt:lpstr>
      <vt:lpstr>PRESENT YOUR DEFEND AND WEIGH SPEECH</vt:lpstr>
      <vt:lpstr>FINISH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301</cp:revision>
  <dcterms:created xsi:type="dcterms:W3CDTF">2019-10-15T19:44:54Z</dcterms:created>
  <dcterms:modified xsi:type="dcterms:W3CDTF">2024-07-07T00:15:29Z</dcterms:modified>
</cp:coreProperties>
</file>