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8" r:id="rId3"/>
    <p:sldId id="382" r:id="rId4"/>
    <p:sldId id="393" r:id="rId5"/>
    <p:sldId id="394" r:id="rId6"/>
    <p:sldId id="395" r:id="rId7"/>
    <p:sldId id="322" r:id="rId8"/>
    <p:sldId id="323" r:id="rId9"/>
    <p:sldId id="415" r:id="rId10"/>
    <p:sldId id="325" r:id="rId11"/>
    <p:sldId id="396" r:id="rId12"/>
    <p:sldId id="398" r:id="rId13"/>
    <p:sldId id="397" r:id="rId14"/>
    <p:sldId id="417" r:id="rId15"/>
    <p:sldId id="418" r:id="rId16"/>
    <p:sldId id="419" r:id="rId17"/>
    <p:sldId id="412" r:id="rId18"/>
    <p:sldId id="383" r:id="rId19"/>
    <p:sldId id="384" r:id="rId20"/>
    <p:sldId id="399" r:id="rId21"/>
    <p:sldId id="401" r:id="rId22"/>
    <p:sldId id="400" r:id="rId23"/>
    <p:sldId id="402" r:id="rId24"/>
    <p:sldId id="407" r:id="rId25"/>
    <p:sldId id="409" r:id="rId26"/>
    <p:sldId id="408" r:id="rId27"/>
    <p:sldId id="266" r:id="rId28"/>
    <p:sldId id="403" r:id="rId29"/>
    <p:sldId id="410" r:id="rId30"/>
    <p:sldId id="414" r:id="rId31"/>
    <p:sldId id="420" r:id="rId32"/>
    <p:sldId id="416" r:id="rId33"/>
    <p:sldId id="324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8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Get ready, go!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WHAT YOU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540847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On your script, Make your argument</a:t>
            </a:r>
          </a:p>
          <a:p>
            <a:r>
              <a:rPr lang="en-US" sz="2800" b="1" dirty="0"/>
              <a:t>Then, include a citation/source</a:t>
            </a:r>
          </a:p>
          <a:p>
            <a:r>
              <a:rPr lang="en-US" sz="2800" b="1" dirty="0"/>
              <a:t>Author, qualifications, Date</a:t>
            </a:r>
          </a:p>
          <a:p>
            <a:r>
              <a:rPr lang="en-US" sz="2800" b="1" dirty="0"/>
              <a:t>Followed by the reasons/facts provided in the article.</a:t>
            </a:r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7C4233-F928-87F5-63A6-01976AA5D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805" y="4276303"/>
            <a:ext cx="6883754" cy="187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19" y="2033195"/>
            <a:ext cx="5170988" cy="4649096"/>
          </a:xfrm>
        </p:spPr>
        <p:txBody>
          <a:bodyPr>
            <a:normAutofit/>
          </a:bodyPr>
          <a:lstStyle/>
          <a:p>
            <a:r>
              <a:rPr lang="en-US" sz="2800" b="1" dirty="0"/>
              <a:t>PRO DEBATERS</a:t>
            </a:r>
          </a:p>
          <a:p>
            <a:r>
              <a:rPr lang="en-US" sz="2800" b="1" dirty="0"/>
              <a:t>Look up “Restaurant meals too much sodium”</a:t>
            </a:r>
          </a:p>
          <a:p>
            <a:r>
              <a:rPr lang="en-US" sz="2800" b="1" dirty="0"/>
              <a:t>Look up “Home cooked meals have less sodium”</a:t>
            </a:r>
          </a:p>
          <a:p>
            <a:r>
              <a:rPr lang="en-US" sz="2800" b="1" dirty="0"/>
              <a:t>Look up “Sodium harms people’s health (blood pressure, kidneys).”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DACE24-3FF9-5438-89A5-E7887F605017}"/>
              </a:ext>
            </a:extLst>
          </p:cNvPr>
          <p:cNvSpPr txBox="1">
            <a:spLocks/>
          </p:cNvSpPr>
          <p:nvPr/>
        </p:nvSpPr>
        <p:spPr>
          <a:xfrm>
            <a:off x="6024282" y="2011680"/>
            <a:ext cx="5943601" cy="4649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CON DEBATERS</a:t>
            </a:r>
          </a:p>
          <a:p>
            <a:r>
              <a:rPr lang="en-US" sz="2800" b="1" dirty="0"/>
              <a:t>Look up “Some homes have bad cooking”</a:t>
            </a:r>
          </a:p>
          <a:p>
            <a:r>
              <a:rPr lang="en-US" sz="2800" b="1" dirty="0"/>
              <a:t>Look up “Restaurant food is better tasting”</a:t>
            </a:r>
          </a:p>
          <a:p>
            <a:r>
              <a:rPr lang="en-US" sz="2800" b="1" dirty="0"/>
              <a:t>Look up “Bad cooking hurts desire to eat and thus is unhealthy.”</a:t>
            </a:r>
          </a:p>
          <a:p>
            <a:endParaRPr lang="en-US" sz="1300" b="1" dirty="0"/>
          </a:p>
          <a:p>
            <a:r>
              <a:rPr lang="en-US" sz="2800" b="1" dirty="0"/>
              <a:t>WHAT DID YOU GET? (each student should provide one source citation support)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9372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 AND SHOULD ADD IN YOUR OWN REASONS!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540847" cy="4470400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/>
              <a:t>Include your own reasons, experiences, your own logic.</a:t>
            </a:r>
          </a:p>
          <a:p>
            <a:r>
              <a:rPr lang="en-US" sz="2800" b="1" dirty="0"/>
              <a:t>Example is from Cell Phone topic.</a:t>
            </a:r>
          </a:p>
          <a:p>
            <a:r>
              <a:rPr lang="en-US" sz="2800" b="1" dirty="0"/>
              <a:t>.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IF YOU DON’T HAVE A CITED INFORMATION OR A GOOD REASON FOR EACH PART OF YOUR CONTENTION—YOU LIKELY HAVE A WEAK ARGUMENT.</a:t>
            </a:r>
          </a:p>
          <a:p>
            <a:endParaRPr lang="en-US" sz="2800" b="1" dirty="0"/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28B1C4-84B2-21A6-9F83-928AC0974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706" y="2989515"/>
            <a:ext cx="6921856" cy="2514729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3B4C2E32-3218-C830-CB30-50F1F76E7C06}"/>
              </a:ext>
            </a:extLst>
          </p:cNvPr>
          <p:cNvSpPr/>
          <p:nvPr/>
        </p:nvSpPr>
        <p:spPr>
          <a:xfrm>
            <a:off x="8598751" y="4470096"/>
            <a:ext cx="1889760" cy="46736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E354BA67-6BF7-3F99-98A4-A76C30CD114A}"/>
              </a:ext>
            </a:extLst>
          </p:cNvPr>
          <p:cNvSpPr/>
          <p:nvPr/>
        </p:nvSpPr>
        <p:spPr>
          <a:xfrm rot="10800000">
            <a:off x="140551" y="4470096"/>
            <a:ext cx="1889760" cy="46736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3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PRO DEBATER CHOOSES THE PRO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r>
              <a:rPr lang="en-US" sz="2600" b="1" dirty="0"/>
              <a:t>Open up the Case Helper File on the Elementary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Pro Debater to do a Pro Contention on . .  </a:t>
            </a:r>
          </a:p>
          <a:p>
            <a:r>
              <a:rPr lang="en-US" sz="2600" b="1" dirty="0"/>
              <a:t>(see Prep Helper Packet on the topic)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344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PRO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Problem</a:t>
            </a:r>
          </a:p>
          <a:p>
            <a:pPr lvl="1"/>
            <a:r>
              <a:rPr lang="en-US" sz="2400" b="1" dirty="0"/>
              <a:t>Topic Solves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0747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CON DEBATER CHOOSES THE CON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r>
              <a:rPr lang="en-US" sz="2600" b="1" dirty="0"/>
              <a:t>Open up the Case Helper File on the Elementary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Con Debater to do 1 Con Contention on . .  </a:t>
            </a:r>
          </a:p>
          <a:p>
            <a:r>
              <a:rPr lang="en-US" sz="2600" b="1" dirty="0"/>
              <a:t>(see Prep Helper Packet on the topic)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268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CON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Current situation is okay/fine</a:t>
            </a:r>
          </a:p>
          <a:p>
            <a:pPr lvl="1"/>
            <a:r>
              <a:rPr lang="en-US" sz="2400" b="1" dirty="0"/>
              <a:t>Topic Causes/Increases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9377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LET’S HEAR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endParaRPr lang="en-US" sz="2600" b="1" dirty="0"/>
          </a:p>
          <a:p>
            <a:pPr lvl="1"/>
            <a:endParaRPr lang="en-US" sz="2600" b="1" dirty="0"/>
          </a:p>
          <a:p>
            <a:r>
              <a:rPr lang="en-US" sz="2800" b="1" dirty="0"/>
              <a:t>ONE PRO CONTENTION</a:t>
            </a:r>
          </a:p>
          <a:p>
            <a:endParaRPr lang="en-US" sz="2800" b="1" dirty="0"/>
          </a:p>
          <a:p>
            <a:r>
              <a:rPr lang="en-US" sz="2800" b="1" dirty="0"/>
              <a:t>ONE CON CONTENTION.</a:t>
            </a:r>
          </a:p>
        </p:txBody>
      </p:sp>
    </p:spTree>
    <p:extLst>
      <p:ext uri="{BB962C8B-B14F-4D97-AF65-F5344CB8AC3E}">
        <p14:creationId xmlns:p14="http://schemas.microsoft.com/office/powerpoint/2010/main" val="96307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Preparing the response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Starting with . . . </a:t>
            </a:r>
          </a:p>
        </p:txBody>
      </p:sp>
    </p:spTree>
    <p:extLst>
      <p:ext uri="{BB962C8B-B14F-4D97-AF65-F5344CB8AC3E}">
        <p14:creationId xmlns:p14="http://schemas.microsoft.com/office/powerpoint/2010/main" val="2676119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You can and should prepare responses before you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If you are Con-what Pro Arguments will they make?</a:t>
            </a:r>
          </a:p>
          <a:p>
            <a:r>
              <a:rPr lang="en-US" sz="3200" b="1" dirty="0"/>
              <a:t>--List them out</a:t>
            </a:r>
          </a:p>
          <a:p>
            <a:endParaRPr lang="en-US" sz="3200" b="1" dirty="0"/>
          </a:p>
          <a:p>
            <a:r>
              <a:rPr lang="en-US" sz="3200" b="1" dirty="0"/>
              <a:t>FOR MOST DEBATES, YOU SHOULD HAVE 2 OR 3 RESPONSES READY FOR EACH OF THESE ARGUMENTS</a:t>
            </a:r>
          </a:p>
          <a:p>
            <a:endParaRPr lang="en-US" sz="3200" b="1" dirty="0"/>
          </a:p>
          <a:p>
            <a:r>
              <a:rPr lang="en-US" sz="3200" b="1" dirty="0"/>
              <a:t>Next Slides have examples of weak responses on the cell phone topic that can be better . . 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978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Instructor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60" y="2011680"/>
            <a:ext cx="11429336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TOPIC OVERVIEW ON THE NEW TOPIC (SEPARATE POWERPOINT) 10 MINUTES</a:t>
            </a:r>
          </a:p>
          <a:p>
            <a:r>
              <a:rPr lang="en-US" sz="3200" b="1" dirty="0"/>
              <a:t>PREPARE CASE SPEECHES 20 MINUTES</a:t>
            </a:r>
          </a:p>
          <a:p>
            <a:r>
              <a:rPr lang="en-US" sz="3200" b="1" dirty="0"/>
              <a:t>PREPARE RESPONSE SPEECHES 20 MINUTES</a:t>
            </a:r>
          </a:p>
          <a:p>
            <a:r>
              <a:rPr lang="en-US" sz="3200" b="1" dirty="0"/>
              <a:t>DO A CASE AND RESPONSE DEBATE 30 MINUTES</a:t>
            </a:r>
          </a:p>
          <a:p>
            <a:r>
              <a:rPr lang="en-US" sz="3200" b="1" dirty="0"/>
              <a:t>FINISH UP 5 MINUTES.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14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AVOID WEAK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“Phones aren’t helpful.” </a:t>
            </a:r>
            <a:r>
              <a:rPr lang="en-US" sz="3200" b="1" dirty="0"/>
              <a:t>(debater stops and moves on to a different argument)</a:t>
            </a:r>
          </a:p>
          <a:p>
            <a:r>
              <a:rPr lang="en-US" sz="3200" b="1" dirty="0"/>
              <a:t>WHAT IS WRONG WITH THIS ARGUMENT?</a:t>
            </a:r>
          </a:p>
          <a:p>
            <a:r>
              <a:rPr lang="en-US" sz="3200" b="1" dirty="0"/>
              <a:t>--No reason or evidence support.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“Phones can be used for good things too” </a:t>
            </a:r>
          </a:p>
          <a:p>
            <a:r>
              <a:rPr lang="en-US" sz="3200" b="1" dirty="0"/>
              <a:t>WHAT IS WRONG WITH THAT AS A RESPONSE?</a:t>
            </a:r>
          </a:p>
          <a:p>
            <a:r>
              <a:rPr lang="en-US" sz="3200" b="1" dirty="0"/>
              <a:t>That isn’t a response—that is shifting to another issue.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498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AVOID WEAK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FF0000"/>
                </a:solidFill>
              </a:rPr>
              <a:t>Phones are used in just some cases to help research</a:t>
            </a:r>
            <a:r>
              <a:rPr lang="en-US" sz="3200" b="1" dirty="0"/>
              <a:t>.” </a:t>
            </a:r>
          </a:p>
          <a:p>
            <a:r>
              <a:rPr lang="en-US" sz="3200" b="1" dirty="0"/>
              <a:t>WHAT IS WRONG WITH THIS ARGUMENT?</a:t>
            </a:r>
          </a:p>
          <a:p>
            <a:r>
              <a:rPr lang="en-US" sz="3200" b="1" dirty="0"/>
              <a:t>--You have mostly admitted they do help research.</a:t>
            </a:r>
          </a:p>
          <a:p>
            <a:endParaRPr lang="en-US" sz="3200" b="1" dirty="0"/>
          </a:p>
          <a:p>
            <a:r>
              <a:rPr lang="en-US" sz="3200" b="1" dirty="0"/>
              <a:t>INSTEAD . . . </a:t>
            </a:r>
          </a:p>
        </p:txBody>
      </p:sp>
    </p:spTree>
    <p:extLst>
      <p:ext uri="{BB962C8B-B14F-4D97-AF65-F5344CB8AC3E}">
        <p14:creationId xmlns:p14="http://schemas.microsoft.com/office/powerpoint/2010/main" val="5594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Have good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THE BEST WAY TO RESPOND TO MOST ARGUMENTS IS TO SAY THE OPPOSITE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Cell Phones do NOT provide good research tools</a:t>
            </a:r>
            <a:r>
              <a:rPr lang="en-US" sz="3200" b="1" dirty="0"/>
              <a:t>” followed by reasons/evidence.</a:t>
            </a:r>
          </a:p>
          <a:p>
            <a:endParaRPr lang="en-US" sz="3200" b="1" dirty="0"/>
          </a:p>
          <a:p>
            <a:r>
              <a:rPr lang="en-US" sz="3200" b="1" dirty="0"/>
              <a:t>YOU CAN ALSO POINT OUT A BETTER WAY . . . 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School laptops/tablets are better for research</a:t>
            </a:r>
            <a:r>
              <a:rPr lang="en-US" sz="3200" b="1" dirty="0"/>
              <a:t>” followed by reasons/evidence.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6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Have good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YOU CAN ALSO MINIMIZE THE ARGUMENT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Most kids mess around with their phones and they don’t research nor learn on them</a:t>
            </a:r>
            <a:r>
              <a:rPr lang="en-US" sz="3200" b="1" dirty="0"/>
              <a:t>” followed by reasons/evidence.</a:t>
            </a:r>
          </a:p>
          <a:p>
            <a:endParaRPr lang="en-US" sz="3200" b="1" dirty="0"/>
          </a:p>
          <a:p>
            <a:r>
              <a:rPr lang="en-US" sz="3200" b="1" dirty="0"/>
              <a:t>PREPARE RESPONSES LIKE THAT.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43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LET’S HEAR THE CONTENTIONS THAT YOU WILL RESPOND TO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Speakers: WHAT ARE YOUR CONTENTIONS?</a:t>
            </a:r>
          </a:p>
          <a:p>
            <a:r>
              <a:rPr lang="en-US" sz="3200" b="1" dirty="0"/>
              <a:t>--opposite side 1</a:t>
            </a:r>
            <a:r>
              <a:rPr lang="en-US" sz="3200" b="1" baseline="30000" dirty="0"/>
              <a:t>ST</a:t>
            </a:r>
            <a:r>
              <a:rPr lang="en-US" sz="3200" b="1" dirty="0"/>
              <a:t> debater—prepare against the other 1’s contention</a:t>
            </a:r>
          </a:p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 Speakers: WHAT ARE YOUR CONTENTIONS</a:t>
            </a:r>
          </a:p>
          <a:p>
            <a:r>
              <a:rPr lang="en-US" sz="3200" b="1" dirty="0"/>
              <a:t>--opposite side 2</a:t>
            </a:r>
            <a:r>
              <a:rPr lang="en-US" sz="3200" b="1" baseline="30000" dirty="0"/>
              <a:t>ND</a:t>
            </a:r>
            <a:r>
              <a:rPr lang="en-US" sz="3200" b="1" dirty="0"/>
              <a:t> debater—prepare against the other 2’s contention</a:t>
            </a:r>
          </a:p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Speakers: WHAT ARE YOUR CONTENTIONS</a:t>
            </a:r>
          </a:p>
          <a:p>
            <a:r>
              <a:rPr lang="en-US" sz="3200" b="1" dirty="0"/>
              <a:t>--opposite side 3</a:t>
            </a:r>
            <a:r>
              <a:rPr lang="en-US" sz="3200" b="1" baseline="30000" dirty="0"/>
              <a:t>RD</a:t>
            </a:r>
            <a:r>
              <a:rPr lang="en-US" sz="3200" b="1" dirty="0"/>
              <a:t> debater—prepare against the other 3’s contention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939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What responses did you come up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Each debater—share one response (in 1-2 sentences).</a:t>
            </a:r>
          </a:p>
          <a:p>
            <a:r>
              <a:rPr lang="en-US" sz="3200" b="1" dirty="0"/>
              <a:t>Instructor—give feedback on the quality of the response.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4667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DURING A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You have to use and present your responses along with any you can think of on the spot . . .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69045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When you hear their contention, write it on your script!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8EEBB9-6452-5732-E7FF-2F266B1FD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1626" y="2019560"/>
            <a:ext cx="8335619" cy="255752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CA9F9B-AB48-F270-8E25-173C841859C0}"/>
              </a:ext>
            </a:extLst>
          </p:cNvPr>
          <p:cNvSpPr txBox="1"/>
          <p:nvPr/>
        </p:nvSpPr>
        <p:spPr>
          <a:xfrm>
            <a:off x="1285240" y="4805680"/>
            <a:ext cx="10099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to abbreviate and shorthand what they say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. . . 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Spend 90% of your time writing out your responses.</a:t>
            </a:r>
          </a:p>
        </p:txBody>
      </p:sp>
    </p:spTree>
    <p:extLst>
      <p:ext uri="{BB962C8B-B14F-4D97-AF65-F5344CB8AC3E}">
        <p14:creationId xmlns:p14="http://schemas.microsoft.com/office/powerpoint/2010/main" val="26118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When you hear their contention, write it on your script!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90FC-521F-635B-9E6B-228E20BD1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972" y="1913140"/>
            <a:ext cx="6712295" cy="4464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9B277A-5801-13B5-1B7B-688A7CAB4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8461" y="3188187"/>
            <a:ext cx="1902117" cy="481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AC984-7FA9-1EAD-C436-4E9BF052F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805" y="5352267"/>
            <a:ext cx="1902117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6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When you GET UP TO SPEAK—YOU PRESENT . . . 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90FC-521F-635B-9E6B-228E20BD1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3" y="2517205"/>
            <a:ext cx="4986828" cy="3316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73CCF9-E718-9C9F-1AE3-C8D833395B85}"/>
              </a:ext>
            </a:extLst>
          </p:cNvPr>
          <p:cNvSpPr txBox="1"/>
          <p:nvPr/>
        </p:nvSpPr>
        <p:spPr>
          <a:xfrm>
            <a:off x="600634" y="2067297"/>
            <a:ext cx="5419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SCRIPT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opponent argued cell phones cause cyberbullying.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2CDF46-E0A4-99D1-A56C-14D748E31490}"/>
              </a:ext>
            </a:extLst>
          </p:cNvPr>
          <p:cNvSpPr txBox="1"/>
          <p:nvPr/>
        </p:nvSpPr>
        <p:spPr>
          <a:xfrm>
            <a:off x="918883" y="3744698"/>
            <a:ext cx="4863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first response is . . . (use your script)</a:t>
            </a:r>
          </a:p>
        </p:txBody>
      </p:sp>
    </p:spTree>
    <p:extLst>
      <p:ext uri="{BB962C8B-B14F-4D97-AF65-F5344CB8AC3E}">
        <p14:creationId xmlns:p14="http://schemas.microsoft.com/office/powerpoint/2010/main" val="6723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Preparing </a:t>
            </a:r>
            <a:r>
              <a:rPr lang="en-US" b="1"/>
              <a:t>the CASE </a:t>
            </a:r>
            <a:r>
              <a:rPr lang="en-US" b="1" dirty="0"/>
              <a:t>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Starting with . . . </a:t>
            </a:r>
          </a:p>
        </p:txBody>
      </p:sp>
    </p:spTree>
    <p:extLst>
      <p:ext uri="{BB962C8B-B14F-4D97-AF65-F5344CB8AC3E}">
        <p14:creationId xmlns:p14="http://schemas.microsoft.com/office/powerpoint/2010/main" val="3417507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Let’s do a case and response debate!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3CCF9-E718-9C9F-1AE3-C8D833395B85}"/>
              </a:ext>
            </a:extLst>
          </p:cNvPr>
          <p:cNvSpPr txBox="1"/>
          <p:nvPr/>
        </p:nvSpPr>
        <p:spPr>
          <a:xfrm>
            <a:off x="1202918" y="2165909"/>
            <a:ext cx="105318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CASE AND RESPONSE SCRIPTS and the RESPONSES YOU PREPARED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present your case, take ONE question, and you’ll ask your opponent ONE question, and you’ll respond to your opponent’s case.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(your instructor) will give you help and feedback for each speech.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D0F7-E27A-CF95-2FCC-6344BF5C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HAVE TIME YOU COULD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ED393-DBDD-899B-6A47-F958F3908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57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MAKE YOUR SEARCHES EVEN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“Cell Phones Bullying” is a good search</a:t>
            </a:r>
          </a:p>
          <a:p>
            <a:r>
              <a:rPr lang="en-US" sz="3200" b="1" dirty="0"/>
              <a:t>BUT sometimes using synonyms can help!</a:t>
            </a:r>
          </a:p>
          <a:p>
            <a:r>
              <a:rPr lang="en-US" sz="3200" b="1" dirty="0"/>
              <a:t>A synonym is a word that has a meaning very close to another word’s meaning</a:t>
            </a:r>
          </a:p>
          <a:p>
            <a:r>
              <a:rPr lang="en-US" sz="3200" b="1" dirty="0"/>
              <a:t>EXAMPLE: “Mobile Phone” is a synonym to “Cell Phone”</a:t>
            </a:r>
          </a:p>
        </p:txBody>
      </p:sp>
    </p:spTree>
    <p:extLst>
      <p:ext uri="{BB962C8B-B14F-4D97-AF65-F5344CB8AC3E}">
        <p14:creationId xmlns:p14="http://schemas.microsoft.com/office/powerpoint/2010/main" val="20685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do synonyms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18" y="2011680"/>
            <a:ext cx="11152094" cy="4562144"/>
          </a:xfrm>
        </p:spPr>
        <p:txBody>
          <a:bodyPr>
            <a:noAutofit/>
          </a:bodyPr>
          <a:lstStyle/>
          <a:p>
            <a:r>
              <a:rPr lang="en-US" sz="2400" b="1" dirty="0"/>
              <a:t>EXAMPLE: Cell Phone Mobile Phone Bully Cyberbully Intimidate Abuse</a:t>
            </a:r>
          </a:p>
          <a:p>
            <a:endParaRPr lang="en-US" sz="900" b="1" dirty="0"/>
          </a:p>
          <a:p>
            <a:r>
              <a:rPr lang="en-US" sz="2400" b="1" dirty="0"/>
              <a:t>Tip 1: Type the word into MS Word/Google Docs, right click the word, Synonyms (MS Word) or Define (Google) and look for synonyms.</a:t>
            </a:r>
          </a:p>
          <a:p>
            <a:r>
              <a:rPr lang="en-US" sz="2400" b="1" dirty="0"/>
              <a:t>EXAMPLE: Cell Phone synonym is Telephone</a:t>
            </a:r>
          </a:p>
          <a:p>
            <a:endParaRPr lang="en-US" sz="900" b="1" dirty="0"/>
          </a:p>
          <a:p>
            <a:r>
              <a:rPr lang="en-US" sz="2400" b="1" dirty="0"/>
              <a:t>Tip 2: Think: How would you word a sentence that made your argument? Use those words in your search</a:t>
            </a:r>
          </a:p>
          <a:p>
            <a:r>
              <a:rPr lang="en-US" sz="2400" b="1" dirty="0"/>
              <a:t>EXAMPLE: “Some students use Cell Phones to be mean.”</a:t>
            </a:r>
          </a:p>
          <a:p>
            <a:r>
              <a:rPr lang="en-US" sz="2400" b="1" dirty="0"/>
              <a:t>Add the word “mean” into your search.</a:t>
            </a:r>
          </a:p>
          <a:p>
            <a:r>
              <a:rPr lang="en-US" sz="2400" b="1" dirty="0"/>
              <a:t>What did you find?</a:t>
            </a:r>
          </a:p>
        </p:txBody>
      </p:sp>
    </p:spTree>
    <p:extLst>
      <p:ext uri="{BB962C8B-B14F-4D97-AF65-F5344CB8AC3E}">
        <p14:creationId xmlns:p14="http://schemas.microsoft.com/office/powerpoint/2010/main" val="166101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WHAT ARE PRO ARGUMENTS FOR THE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Arg 1</a:t>
            </a:r>
          </a:p>
          <a:p>
            <a:r>
              <a:rPr lang="en-US" sz="2800" b="1" dirty="0"/>
              <a:t>Arg 2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2772F4-8BAA-BAB0-8F4B-07C9AA21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931" y="1358343"/>
            <a:ext cx="3549832" cy="6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4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LET’S DEVELOP A PRO ARGUMENT AND MAKE IT A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As you hopefully remember . . . </a:t>
            </a:r>
          </a:p>
          <a:p>
            <a:r>
              <a:rPr lang="en-US" sz="2800" b="1" dirty="0"/>
              <a:t>PRO Contentions make these three arguments:</a:t>
            </a:r>
          </a:p>
          <a:p>
            <a:r>
              <a:rPr lang="en-US" sz="2800" b="1" dirty="0"/>
              <a:t>Show there is a Problem</a:t>
            </a:r>
          </a:p>
          <a:p>
            <a:pPr lvl="1"/>
            <a:r>
              <a:rPr lang="en-US" sz="2600" b="1" dirty="0"/>
              <a:t>Students can’t look up information</a:t>
            </a:r>
          </a:p>
          <a:p>
            <a:r>
              <a:rPr lang="en-US" sz="2800" b="1" dirty="0"/>
              <a:t>Show the Topic Solves the Problem</a:t>
            </a:r>
          </a:p>
          <a:p>
            <a:pPr lvl="1"/>
            <a:r>
              <a:rPr lang="en-US" sz="2600" b="1" dirty="0"/>
              <a:t>Allowing cell phones gives students a chance to look up information</a:t>
            </a:r>
          </a:p>
          <a:p>
            <a:r>
              <a:rPr lang="en-US" sz="2800" b="1" dirty="0"/>
              <a:t>Show the harms/impact of the Problem</a:t>
            </a:r>
          </a:p>
          <a:p>
            <a:pPr lvl="1"/>
            <a:r>
              <a:rPr lang="en-US" sz="2600" b="1" dirty="0"/>
              <a:t>Not being able to look up information hurts kids’ knowledge, education and growth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61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WE NEED MORE TO MAKE A GOOD CONTENTION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THIS IS A GOOD PRO CONTENTION:</a:t>
            </a:r>
          </a:p>
          <a:p>
            <a:pPr lvl="1"/>
            <a:r>
              <a:rPr lang="en-US" sz="2600" b="1" dirty="0"/>
              <a:t>--Students can’t look up information</a:t>
            </a:r>
          </a:p>
          <a:p>
            <a:pPr lvl="1"/>
            <a:r>
              <a:rPr lang="en-US" sz="2600" b="1" dirty="0"/>
              <a:t>--Allowing cell phones gives students a chance to look up information</a:t>
            </a:r>
          </a:p>
          <a:p>
            <a:pPr lvl="1"/>
            <a:r>
              <a:rPr lang="en-US" sz="2600" b="1" dirty="0"/>
              <a:t>--Not being able to look up information hurts kids’ knowledge, education and growth</a:t>
            </a:r>
          </a:p>
          <a:p>
            <a:r>
              <a:rPr lang="en-US" sz="2800" b="1" dirty="0"/>
              <a:t>BUT IT LACKS DEPTH AND SUPPORT</a:t>
            </a:r>
          </a:p>
          <a:p>
            <a:pPr lvl="1"/>
            <a:r>
              <a:rPr lang="en-US" sz="2600" b="1" dirty="0"/>
              <a:t>We need to give evidence and reasons!</a:t>
            </a:r>
          </a:p>
          <a:p>
            <a:pPr lvl="1"/>
            <a:endParaRPr lang="en-US" sz="2600" b="1" dirty="0"/>
          </a:p>
          <a:p>
            <a:r>
              <a:rPr lang="en-US" sz="2800" b="1" dirty="0"/>
              <a:t>WE NEED TO DO SOME RESEARCH!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77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RESEARCHING IS NOT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Over time, you will get better and better</a:t>
            </a:r>
          </a:p>
          <a:p>
            <a:r>
              <a:rPr lang="en-US" sz="3200" b="1" dirty="0"/>
              <a:t>And have an amazing skill that will give you a HUGE heads up over others</a:t>
            </a:r>
          </a:p>
          <a:p>
            <a:r>
              <a:rPr lang="en-US" sz="3200" b="1" dirty="0"/>
              <a:t>This will help you whether you are Pro or Con</a:t>
            </a:r>
          </a:p>
          <a:p>
            <a:r>
              <a:rPr lang="en-US" sz="3200" b="1" dirty="0"/>
              <a:t>Here’s how to do it . . 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81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 FOR AN </a:t>
            </a:r>
            <a:r>
              <a:rPr lang="en-US" b="1"/>
              <a:t>ARGUMENt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Go to Google (or Bing etc.)</a:t>
            </a:r>
          </a:p>
          <a:p>
            <a:r>
              <a:rPr lang="en-US" sz="3200" b="1" dirty="0"/>
              <a:t>Don’t just type in the topic e.g. “Cell Phones”</a:t>
            </a:r>
          </a:p>
          <a:p>
            <a:r>
              <a:rPr lang="en-US" sz="3200" b="1" dirty="0"/>
              <a:t>Instead type in words from your argument</a:t>
            </a:r>
          </a:p>
          <a:p>
            <a:r>
              <a:rPr lang="en-US" sz="3200" b="1" dirty="0"/>
              <a:t>Example: You are looking for “Cell Phones help research”</a:t>
            </a:r>
          </a:p>
          <a:p>
            <a:r>
              <a:rPr lang="en-US" sz="3200" b="1" dirty="0"/>
              <a:t>Type in: Cell Phones Help Research in School</a:t>
            </a:r>
          </a:p>
          <a:p>
            <a:r>
              <a:rPr lang="en-US" sz="3200" b="1" dirty="0"/>
              <a:t>What did you find?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46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QUALITY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Use reputable sources! (Time, CNN, academic studies, etc.)</a:t>
            </a:r>
          </a:p>
          <a:p>
            <a:r>
              <a:rPr lang="en-US" sz="3200" b="1" dirty="0"/>
              <a:t>DO NOT use social media (Facebook, Instagram, TikTok, X, etc.) – this information isn’t fact checked; so it is not reliable.</a:t>
            </a:r>
          </a:p>
          <a:p>
            <a:r>
              <a:rPr lang="en-US" sz="3200" b="1" dirty="0"/>
              <a:t>In most cases, try to use recent information (usually no older than 4 or 5 years old).</a:t>
            </a:r>
          </a:p>
        </p:txBody>
      </p:sp>
    </p:spTree>
    <p:extLst>
      <p:ext uri="{BB962C8B-B14F-4D97-AF65-F5344CB8AC3E}">
        <p14:creationId xmlns:p14="http://schemas.microsoft.com/office/powerpoint/2010/main" val="40834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1861</TotalTime>
  <Words>1497</Words>
  <Application>Microsoft Office PowerPoint</Application>
  <PresentationFormat>Widescreen</PresentationFormat>
  <Paragraphs>204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Tahoma</vt:lpstr>
      <vt:lpstr>Wingdings</vt:lpstr>
      <vt:lpstr>Banded</vt:lpstr>
      <vt:lpstr>Get ready, go!</vt:lpstr>
      <vt:lpstr>Instructor timeline</vt:lpstr>
      <vt:lpstr>Preparing the CASE speeches</vt:lpstr>
      <vt:lpstr>WHAT ARE PRO ARGUMENTS FOR THE TOPIC?</vt:lpstr>
      <vt:lpstr>LET’S DEVELOP A PRO ARGUMENT AND MAKE IT A CONTENTION!</vt:lpstr>
      <vt:lpstr>WE NEED MORE TO MAKE A GOOD CONTENTION . . . </vt:lpstr>
      <vt:lpstr>RESEARCHING IS NOT EASY</vt:lpstr>
      <vt:lpstr>SEARCH FOR AN ARGUMENt</vt:lpstr>
      <vt:lpstr>USE QUALITY SOURCES</vt:lpstr>
      <vt:lpstr>USING WHAT YOU FIND</vt:lpstr>
      <vt:lpstr>NOW YOU DO IT!</vt:lpstr>
      <vt:lpstr>YOU CAN AND SHOULD ADD IN YOUR OWN REASONS!</vt:lpstr>
      <vt:lpstr>EACH PRO DEBATER CHOOSES THE PRO CONTENTION THEY WANT TO DO</vt:lpstr>
      <vt:lpstr>NOW—PREPARE YOUR PRO CONTENTION!</vt:lpstr>
      <vt:lpstr>EACH CON DEBATER CHOOSES THE CON CONTENTION THEY WANT TO DO</vt:lpstr>
      <vt:lpstr>NOW—PREPARE YOUR CON CONTENTION!</vt:lpstr>
      <vt:lpstr>LET’S HEAR . . . </vt:lpstr>
      <vt:lpstr>Preparing the response speeches</vt:lpstr>
      <vt:lpstr>You can and should prepare responses before you debate</vt:lpstr>
      <vt:lpstr>AVOID WEAK responses!</vt:lpstr>
      <vt:lpstr>AVOID WEAK responses!</vt:lpstr>
      <vt:lpstr>Have good responses!</vt:lpstr>
      <vt:lpstr>Have good responses!</vt:lpstr>
      <vt:lpstr>LET’S HEAR THE CONTENTIONS THAT YOU WILL RESPOND TO . . . </vt:lpstr>
      <vt:lpstr>What responses did you come up with?</vt:lpstr>
      <vt:lpstr>DURING A DEBATE</vt:lpstr>
      <vt:lpstr>When you hear their contention, write it on your script!</vt:lpstr>
      <vt:lpstr>When you hear their contention, write it on your script!</vt:lpstr>
      <vt:lpstr>When you GET UP TO SPEAK—YOU PRESENT . . . . </vt:lpstr>
      <vt:lpstr>Let’s do a case and response debate!</vt:lpstr>
      <vt:lpstr>IF YOU HAVE TIME YOU COULD . . . </vt:lpstr>
      <vt:lpstr>HOW TO MAKE YOUR SEARCHES EVEN BETTER</vt:lpstr>
      <vt:lpstr>HOW TO do synonyms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285</cp:revision>
  <dcterms:created xsi:type="dcterms:W3CDTF">2019-10-15T19:44:54Z</dcterms:created>
  <dcterms:modified xsi:type="dcterms:W3CDTF">2024-09-22T00:11:45Z</dcterms:modified>
</cp:coreProperties>
</file>