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25" r:id="rId3"/>
    <p:sldId id="429" r:id="rId4"/>
    <p:sldId id="422" r:id="rId5"/>
    <p:sldId id="411" r:id="rId6"/>
    <p:sldId id="355" r:id="rId7"/>
    <p:sldId id="412" r:id="rId8"/>
    <p:sldId id="418" r:id="rId9"/>
    <p:sldId id="348" r:id="rId10"/>
    <p:sldId id="310" r:id="rId11"/>
    <p:sldId id="343" r:id="rId12"/>
    <p:sldId id="344" r:id="rId13"/>
    <p:sldId id="414" r:id="rId14"/>
    <p:sldId id="349" r:id="rId15"/>
    <p:sldId id="312" r:id="rId16"/>
    <p:sldId id="436" r:id="rId17"/>
    <p:sldId id="423" r:id="rId18"/>
    <p:sldId id="426" r:id="rId19"/>
    <p:sldId id="430" r:id="rId20"/>
    <p:sldId id="427" r:id="rId21"/>
    <p:sldId id="428" r:id="rId22"/>
    <p:sldId id="431" r:id="rId23"/>
    <p:sldId id="432" r:id="rId24"/>
    <p:sldId id="424" r:id="rId25"/>
    <p:sldId id="257" r:id="rId26"/>
    <p:sldId id="433" r:id="rId27"/>
    <p:sldId id="434" r:id="rId28"/>
    <p:sldId id="259" r:id="rId29"/>
    <p:sldId id="260" r:id="rId30"/>
    <p:sldId id="435" r:id="rId31"/>
    <p:sldId id="261" r:id="rId32"/>
    <p:sldId id="262" r:id="rId33"/>
    <p:sldId id="440" r:id="rId34"/>
    <p:sldId id="263" r:id="rId35"/>
    <p:sldId id="419" r:id="rId36"/>
    <p:sldId id="420" r:id="rId37"/>
    <p:sldId id="421" r:id="rId38"/>
    <p:sldId id="437" r:id="rId39"/>
    <p:sldId id="438" r:id="rId40"/>
    <p:sldId id="439" r:id="rId41"/>
    <p:sldId id="417" r:id="rId42"/>
    <p:sldId id="38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" y="8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wforensics.org/climb-program/elementary/index.htm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217" y="2142309"/>
            <a:ext cx="11471565" cy="1767757"/>
          </a:xfrm>
        </p:spPr>
        <p:txBody>
          <a:bodyPr>
            <a:noAutofit/>
          </a:bodyPr>
          <a:lstStyle/>
          <a:p>
            <a:r>
              <a:rPr lang="en-US" sz="3000" b="1" dirty="0"/>
              <a:t>TAKING NOTES</a:t>
            </a:r>
            <a:br>
              <a:rPr lang="en-US" sz="3000" b="1" dirty="0"/>
            </a:br>
            <a:r>
              <a:rPr lang="en-US" sz="3000" b="1" dirty="0"/>
              <a:t>DEFENDING YOUR ARGUMENTS</a:t>
            </a:r>
            <a:br>
              <a:rPr lang="en-US" sz="3000" b="1" dirty="0"/>
            </a:br>
            <a:r>
              <a:rPr lang="en-US" sz="3000" b="1" dirty="0"/>
              <a:t>WEIGHING ARGUMENTS</a:t>
            </a:r>
            <a:br>
              <a:rPr lang="en-US" sz="3000" b="1" dirty="0"/>
            </a:br>
            <a:r>
              <a:rPr lang="en-US" sz="3000" b="1" dirty="0"/>
              <a:t>SET TEAMS AND BEGIN PREPARING FOR NEXT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Now—let’s do it real!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6911162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Someone present their SHOULD BAN CELL PHONES argument</a:t>
            </a:r>
          </a:p>
          <a:p>
            <a:r>
              <a:rPr lang="en-US" sz="3200" b="1" dirty="0"/>
              <a:t>Flow it!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5804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9861-68BC-47E4-9997-447E447B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Now, it gets tougher!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2D29A-9C90-4E34-B2FF-718E90F80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WHEN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265" y="2059806"/>
            <a:ext cx="6721751" cy="4206240"/>
          </a:xfrm>
        </p:spPr>
        <p:txBody>
          <a:bodyPr>
            <a:normAutofit/>
          </a:bodyPr>
          <a:lstStyle/>
          <a:p>
            <a:r>
              <a:rPr lang="en-US" sz="3200" dirty="0"/>
              <a:t>Create two columns</a:t>
            </a:r>
          </a:p>
          <a:p>
            <a:r>
              <a:rPr lang="en-US" sz="3200" dirty="0"/>
              <a:t>I will present an argument</a:t>
            </a:r>
          </a:p>
          <a:p>
            <a:r>
              <a:rPr lang="en-US" sz="3200" dirty="0"/>
              <a:t>You write responses (disagrees)</a:t>
            </a:r>
          </a:p>
          <a:p>
            <a:r>
              <a:rPr lang="en-US" sz="3200" dirty="0"/>
              <a:t>TRY IT . . . </a:t>
            </a:r>
          </a:p>
          <a:p>
            <a:r>
              <a:rPr lang="en-US" sz="3200" dirty="0"/>
              <a:t>How many responses did you flow?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7B7AF1-8EBC-4155-977B-91C0CBC23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612" y="1917602"/>
            <a:ext cx="4339169" cy="481628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D661620-1E61-4E47-BB0D-0AA6E01428C1}"/>
              </a:ext>
            </a:extLst>
          </p:cNvPr>
          <p:cNvCxnSpPr/>
          <p:nvPr/>
        </p:nvCxnSpPr>
        <p:spPr>
          <a:xfrm>
            <a:off x="9195798" y="3140309"/>
            <a:ext cx="642796" cy="0"/>
          </a:xfrm>
          <a:prstGeom prst="straightConnector1">
            <a:avLst/>
          </a:prstGeom>
          <a:ln w="730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8A4C58C-B99B-4F26-8E2C-A1E5EBB173E8}"/>
              </a:ext>
            </a:extLst>
          </p:cNvPr>
          <p:cNvSpPr txBox="1"/>
          <p:nvPr/>
        </p:nvSpPr>
        <p:spPr>
          <a:xfrm>
            <a:off x="7347612" y="2913708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Argument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3EE59-7271-4AEF-A64A-E8D11ED40A4B}"/>
              </a:ext>
            </a:extLst>
          </p:cNvPr>
          <p:cNvSpPr txBox="1"/>
          <p:nvPr/>
        </p:nvSpPr>
        <p:spPr>
          <a:xfrm>
            <a:off x="9838595" y="2909477"/>
            <a:ext cx="170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Responses</a:t>
            </a:r>
          </a:p>
        </p:txBody>
      </p:sp>
    </p:spTree>
    <p:extLst>
      <p:ext uri="{BB962C8B-B14F-4D97-AF65-F5344CB8AC3E}">
        <p14:creationId xmlns:p14="http://schemas.microsoft.com/office/powerpoint/2010/main" val="36077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284176"/>
            <a:ext cx="10412233" cy="1508760"/>
          </a:xfrm>
        </p:spPr>
        <p:txBody>
          <a:bodyPr/>
          <a:lstStyle/>
          <a:p>
            <a:r>
              <a:rPr lang="en-US" b="1" dirty="0"/>
              <a:t>BETTER Flowing WHEN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20" y="2011680"/>
            <a:ext cx="6897548" cy="420624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Flow just the assertion</a:t>
            </a:r>
          </a:p>
          <a:p>
            <a:r>
              <a:rPr lang="en-US" sz="3200" b="1" dirty="0"/>
              <a:t>Then spend 90% of your time writing your responses</a:t>
            </a:r>
          </a:p>
          <a:p>
            <a:r>
              <a:rPr lang="en-US" sz="3200" b="1" dirty="0"/>
              <a:t>TRY IT AGAIN.</a:t>
            </a:r>
          </a:p>
          <a:p>
            <a:r>
              <a:rPr lang="en-US" sz="3200" b="1" dirty="0"/>
              <a:t>I’ll will present an argument—WRITE RESPONSES!</a:t>
            </a:r>
          </a:p>
          <a:p>
            <a:r>
              <a:rPr lang="en-US" sz="3200" b="1" dirty="0"/>
              <a:t>How many responses did you get this time?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9DCED6-697D-4589-B7C7-497D094EA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592" y="2033066"/>
            <a:ext cx="4371613" cy="47857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928C1E-66E6-48F7-894F-5A2C0AD3AD84}"/>
              </a:ext>
            </a:extLst>
          </p:cNvPr>
          <p:cNvSpPr txBox="1"/>
          <p:nvPr/>
        </p:nvSpPr>
        <p:spPr>
          <a:xfrm>
            <a:off x="8009681" y="3841173"/>
            <a:ext cx="133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944C47-EF52-44E9-9069-423EE97923BB}"/>
              </a:ext>
            </a:extLst>
          </p:cNvPr>
          <p:cNvSpPr txBox="1"/>
          <p:nvPr/>
        </p:nvSpPr>
        <p:spPr>
          <a:xfrm>
            <a:off x="9989915" y="3594952"/>
            <a:ext cx="165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65008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Now—let’s do it real!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7720070" cy="4562144"/>
          </a:xfrm>
        </p:spPr>
        <p:txBody>
          <a:bodyPr>
            <a:normAutofit/>
          </a:bodyPr>
          <a:lstStyle/>
          <a:p>
            <a:r>
              <a:rPr lang="en-US" sz="3200" b="1" dirty="0"/>
              <a:t>Someone present their Should NOT Ban argument</a:t>
            </a:r>
          </a:p>
          <a:p>
            <a:r>
              <a:rPr lang="en-US" sz="3200" b="1" dirty="0"/>
              <a:t>Flow your Responses!</a:t>
            </a:r>
          </a:p>
          <a:p>
            <a:endParaRPr lang="en-US" sz="3200" b="1" dirty="0"/>
          </a:p>
          <a:p>
            <a:r>
              <a:rPr lang="en-US" sz="3200" b="1" dirty="0"/>
              <a:t>How many Responses did you get?</a:t>
            </a:r>
          </a:p>
          <a:p>
            <a:endParaRPr lang="en-US" sz="3200" b="1" dirty="0"/>
          </a:p>
          <a:p>
            <a:r>
              <a:rPr lang="en-US" sz="3200" b="1" dirty="0"/>
              <a:t>Who’s willing to present their responses?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5042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flow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11164250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ALL the arguments in the debate!</a:t>
            </a:r>
          </a:p>
          <a:p>
            <a:r>
              <a:rPr lang="en-US" sz="3200" b="1" dirty="0"/>
              <a:t>YES—IRRITATING AT FIRST BUT . . . </a:t>
            </a:r>
          </a:p>
          <a:p>
            <a:r>
              <a:rPr lang="en-US" sz="3200" b="1" dirty="0"/>
              <a:t>YOU GET USED TO IT AND YOU BENEFIT.</a:t>
            </a:r>
          </a:p>
        </p:txBody>
      </p:sp>
    </p:spTree>
    <p:extLst>
      <p:ext uri="{BB962C8B-B14F-4D97-AF65-F5344CB8AC3E}">
        <p14:creationId xmlns:p14="http://schemas.microsoft.com/office/powerpoint/2010/main" val="20238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TAKE A LOOK AT YOUR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11164250" cy="4206240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For YOUR arguments and responses to your arguments, use your scripts</a:t>
            </a:r>
          </a:p>
          <a:p>
            <a:endParaRPr lang="en-US" sz="3200" b="1" dirty="0"/>
          </a:p>
          <a:p>
            <a:r>
              <a:rPr lang="en-US" sz="3200" b="1" dirty="0"/>
              <a:t>For OTHER arguments, use the Flowsheet</a:t>
            </a:r>
          </a:p>
          <a:p>
            <a:endParaRPr lang="en-US" sz="3200" b="1" dirty="0"/>
          </a:p>
          <a:p>
            <a:r>
              <a:rPr lang="en-US" sz="3200" b="1" dirty="0"/>
              <a:t>Taking these notes—Flowing—will help you keep track of all the arguments in the debate </a:t>
            </a:r>
          </a:p>
          <a:p>
            <a:r>
              <a:rPr lang="en-US" sz="3200" b="1" dirty="0"/>
              <a:t>That way, you’ll do your best debating.</a:t>
            </a:r>
          </a:p>
        </p:txBody>
      </p:sp>
    </p:spTree>
    <p:extLst>
      <p:ext uri="{BB962C8B-B14F-4D97-AF65-F5344CB8AC3E}">
        <p14:creationId xmlns:p14="http://schemas.microsoft.com/office/powerpoint/2010/main" val="132368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76EE-8B57-497D-B536-3DDA54D82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Defending your arguments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7DBA1-4A7A-4B04-9100-23B8753E1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21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THIS WORKS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7720070" cy="4562144"/>
          </a:xfrm>
        </p:spPr>
        <p:txBody>
          <a:bodyPr>
            <a:normAutofit/>
          </a:bodyPr>
          <a:lstStyle/>
          <a:p>
            <a:r>
              <a:rPr lang="en-US" sz="3200" b="1" dirty="0"/>
              <a:t>You presented your case in your first speech</a:t>
            </a:r>
          </a:p>
          <a:p>
            <a:r>
              <a:rPr lang="en-US" sz="3200" b="1" dirty="0"/>
              <a:t>Your opponent responded</a:t>
            </a:r>
          </a:p>
          <a:p>
            <a:r>
              <a:rPr lang="en-US" sz="3200" b="1" dirty="0"/>
              <a:t>Now—you need to defend your case against those responses.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885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HARD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7720070" cy="4562144"/>
          </a:xfrm>
        </p:spPr>
        <p:txBody>
          <a:bodyPr>
            <a:normAutofit/>
          </a:bodyPr>
          <a:lstStyle/>
          <a:p>
            <a:r>
              <a:rPr lang="en-US" sz="3200" b="1" dirty="0"/>
              <a:t>You need to . . . </a:t>
            </a:r>
          </a:p>
          <a:p>
            <a:r>
              <a:rPr lang="en-US" sz="3200" b="1" dirty="0"/>
              <a:t>Remind the judge of your argument</a:t>
            </a:r>
          </a:p>
          <a:p>
            <a:r>
              <a:rPr lang="en-US" sz="3200" b="1" dirty="0"/>
              <a:t>Respond to their responses</a:t>
            </a:r>
          </a:p>
          <a:p>
            <a:r>
              <a:rPr lang="en-US" sz="3200" b="1" dirty="0"/>
              <a:t>Show what is still true about your argument and why that matters.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148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instructors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79"/>
            <a:ext cx="10462212" cy="462444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/>
              <a:t>Taking notes: 20 minutes (reminder, the kids mostly flow using their scripts)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Defending your Arguments: 20 minutes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Weighing Arguments: 20 minutes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Set teams and begin prepare for </a:t>
            </a:r>
            <a:r>
              <a:rPr lang="en-US" sz="2800" b="1"/>
              <a:t>next class: </a:t>
            </a:r>
            <a:r>
              <a:rPr lang="en-US" sz="2800" b="1" dirty="0"/>
              <a:t>15 minutes.</a:t>
            </a:r>
          </a:p>
        </p:txBody>
      </p:sp>
    </p:spTree>
    <p:extLst>
      <p:ext uri="{BB962C8B-B14F-4D97-AF65-F5344CB8AC3E}">
        <p14:creationId xmlns:p14="http://schemas.microsoft.com/office/powerpoint/2010/main" val="190194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7720070" cy="4562144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In your first speech, you argued that “cell phones are needed in emergencies”</a:t>
            </a:r>
          </a:p>
          <a:p>
            <a:r>
              <a:rPr lang="en-US" sz="3200" b="1" dirty="0"/>
              <a:t>Your opponent responded that students can just tell a teacher</a:t>
            </a:r>
          </a:p>
          <a:p>
            <a:r>
              <a:rPr lang="en-US" sz="3200" b="1" dirty="0"/>
              <a:t>DEFEND YOUR ARGUMENT . . .</a:t>
            </a:r>
          </a:p>
          <a:p>
            <a:r>
              <a:rPr lang="en-US" sz="3200" b="1" dirty="0"/>
              <a:t>And No AI use for this—you have to use your own thinking.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5108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03" y="2011680"/>
            <a:ext cx="11369040" cy="4562144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Remind the judge of your argument</a:t>
            </a:r>
          </a:p>
          <a:p>
            <a:r>
              <a:rPr lang="en-US" sz="2800" b="1" dirty="0"/>
              <a:t>“I SHOWED CELL PHONES ARE NEEDED IN EMERGENCIES”</a:t>
            </a:r>
          </a:p>
          <a:p>
            <a:endParaRPr lang="en-US" sz="1200" b="1" dirty="0"/>
          </a:p>
          <a:p>
            <a:r>
              <a:rPr lang="en-US" sz="2800" b="1" dirty="0"/>
              <a:t>Respond to their responses</a:t>
            </a:r>
          </a:p>
          <a:p>
            <a:r>
              <a:rPr lang="en-US" sz="2800" b="1" dirty="0"/>
              <a:t>“THEY SAID STUDENTS CAN TELL A TEACHER. BUT, WHAT IF A TEACHER ISN’T THERE? WHAT IF THE EMERGENCY INVOLVES YOUR PARENT? STUDENTS NEED A PHONE!”</a:t>
            </a:r>
          </a:p>
          <a:p>
            <a:endParaRPr lang="en-US" sz="1300" b="1" dirty="0"/>
          </a:p>
          <a:p>
            <a:r>
              <a:rPr lang="en-US" sz="2800" b="1" dirty="0"/>
              <a:t>Show what is still true about your argument and why that matters.</a:t>
            </a:r>
          </a:p>
          <a:p>
            <a:r>
              <a:rPr lang="en-US" sz="2800" b="1" dirty="0"/>
              <a:t>“SO PHONES ARE STILL NEEDED FOR EMERGENCIES WHEN TEACHERS AREN’T AVAILABLE.”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4659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718880" cy="1508760"/>
          </a:xfrm>
        </p:spPr>
        <p:txBody>
          <a:bodyPr/>
          <a:lstStyle/>
          <a:p>
            <a:r>
              <a:rPr lang="en-US" b="1" dirty="0"/>
              <a:t>So, now prepare using your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03" y="2011680"/>
            <a:ext cx="4817936" cy="4562144"/>
          </a:xfrm>
        </p:spPr>
        <p:txBody>
          <a:bodyPr>
            <a:normAutofit/>
          </a:bodyPr>
          <a:lstStyle/>
          <a:p>
            <a:r>
              <a:rPr lang="en-US" sz="2800" b="1" dirty="0"/>
              <a:t>Get your Defend and Weigh Script</a:t>
            </a:r>
          </a:p>
          <a:p>
            <a:r>
              <a:rPr lang="en-US" sz="2800" b="1" dirty="0"/>
              <a:t>Prepare your defense of your case speech</a:t>
            </a:r>
          </a:p>
          <a:p>
            <a:r>
              <a:rPr lang="en-US" sz="2800" b="1" dirty="0"/>
              <a:t>You have 6 minutes now to write your responses to their responses.</a:t>
            </a:r>
          </a:p>
          <a:p>
            <a:endParaRPr lang="en-US" sz="2800" b="1" dirty="0"/>
          </a:p>
          <a:p>
            <a:pPr marL="0" indent="0">
              <a:buNone/>
            </a:pPr>
            <a:endParaRPr lang="en-US" sz="36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71E521-1F9A-692B-D492-2FDB8520B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821" y="2011679"/>
            <a:ext cx="3473950" cy="467186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3ADB406-8398-55B5-AE0C-ED83F8E3006A}"/>
              </a:ext>
            </a:extLst>
          </p:cNvPr>
          <p:cNvSpPr/>
          <p:nvPr/>
        </p:nvSpPr>
        <p:spPr>
          <a:xfrm>
            <a:off x="5681994" y="2249326"/>
            <a:ext cx="3413108" cy="2929014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7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718880" cy="1508760"/>
          </a:xfrm>
        </p:spPr>
        <p:txBody>
          <a:bodyPr/>
          <a:lstStyle/>
          <a:p>
            <a:r>
              <a:rPr lang="en-US" b="1" dirty="0"/>
              <a:t>Now, DEFEND using your script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60627B-75D7-D89D-66E0-BAD734869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821" y="2011679"/>
            <a:ext cx="3473950" cy="467186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DE16C0-69D9-3942-FC25-CEE8658C7EBF}"/>
              </a:ext>
            </a:extLst>
          </p:cNvPr>
          <p:cNvSpPr/>
          <p:nvPr/>
        </p:nvSpPr>
        <p:spPr>
          <a:xfrm>
            <a:off x="5681994" y="2249326"/>
            <a:ext cx="3413108" cy="2929014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34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76EE-8B57-497D-B536-3DDA54D82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Weighing arguments—show why you win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7DBA1-4A7A-4B04-9100-23B8753E1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In the last 30 seconds of your Defend and Weigh speech, you’ll weigh the arguments in the debate.</a:t>
            </a:r>
          </a:p>
        </p:txBody>
      </p:sp>
    </p:spTree>
    <p:extLst>
      <p:ext uri="{BB962C8B-B14F-4D97-AF65-F5344CB8AC3E}">
        <p14:creationId xmlns:p14="http://schemas.microsoft.com/office/powerpoint/2010/main" val="398808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231435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HOW TO WEIGH IN YOUR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You look at all the arguments presented in the debate (this is why you flow all the arguments)</a:t>
            </a:r>
          </a:p>
          <a:p>
            <a:endParaRPr lang="en-US" sz="2800" b="1" dirty="0"/>
          </a:p>
          <a:p>
            <a:r>
              <a:rPr lang="en-US" sz="2800" b="1" dirty="0"/>
              <a:t>You explain why your arguments and responses are stronger</a:t>
            </a:r>
          </a:p>
          <a:p>
            <a:endParaRPr lang="en-US" sz="2800" b="1" dirty="0"/>
          </a:p>
          <a:p>
            <a:r>
              <a:rPr lang="en-US" sz="2800" b="1" dirty="0"/>
              <a:t>And thus the judge should vote for your side.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9046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231435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What you do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594" y="2035493"/>
            <a:ext cx="4765216" cy="420624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On the last part of the Defend and Weigh Script . . . </a:t>
            </a:r>
          </a:p>
          <a:p>
            <a:r>
              <a:rPr lang="en-US" sz="2800" b="1" dirty="0"/>
              <a:t>Write down your side’s strongest 1 or 2 arguments (especially yours)</a:t>
            </a:r>
          </a:p>
          <a:p>
            <a:r>
              <a:rPr lang="en-US" sz="2800" b="1" dirty="0"/>
              <a:t>AND</a:t>
            </a:r>
          </a:p>
          <a:p>
            <a:r>
              <a:rPr lang="en-US" sz="2800" b="1" dirty="0"/>
              <a:t>Write down your opponent’s 1 or 2 strongest arguments</a:t>
            </a:r>
          </a:p>
          <a:p>
            <a:r>
              <a:rPr lang="en-US" sz="2800" b="1" dirty="0"/>
              <a:t>AND</a:t>
            </a:r>
          </a:p>
          <a:p>
            <a:r>
              <a:rPr lang="en-US" sz="2800" b="1" dirty="0"/>
              <a:t>Show why your arguments are stronger.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8657AC-7BD5-1EFE-040D-08EF48A28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436" y="2310937"/>
            <a:ext cx="6181772" cy="286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4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231435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Short sample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7464630" cy="4562144"/>
          </a:xfrm>
        </p:spPr>
        <p:txBody>
          <a:bodyPr>
            <a:normAutofit/>
          </a:bodyPr>
          <a:lstStyle/>
          <a:p>
            <a:r>
              <a:rPr lang="en-US" sz="2800" b="1" dirty="0"/>
              <a:t>Our side showed cell phones distract and hurt education</a:t>
            </a:r>
          </a:p>
          <a:p>
            <a:r>
              <a:rPr lang="en-US" sz="2800" b="1" dirty="0"/>
              <a:t>They argued emergency situations</a:t>
            </a:r>
          </a:p>
          <a:p>
            <a:r>
              <a:rPr lang="en-US" sz="2800" b="1" dirty="0"/>
              <a:t>But there are other ways to solve emergency situations, they happen rarely, and cell phones distract and harm education very badly and that harm happens every single day.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013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reasons can you give?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Your responses defeated their argument</a:t>
            </a:r>
          </a:p>
          <a:p>
            <a:r>
              <a:rPr lang="en-US" sz="2800" b="1" dirty="0"/>
              <a:t>Your argument Matters more</a:t>
            </a:r>
          </a:p>
          <a:p>
            <a:r>
              <a:rPr lang="en-US" sz="2800" b="1" dirty="0"/>
              <a:t>Your argument is More likely</a:t>
            </a:r>
          </a:p>
          <a:p>
            <a:r>
              <a:rPr lang="en-US" sz="2800" b="1" dirty="0"/>
              <a:t>Your argument is Better supported</a:t>
            </a:r>
          </a:p>
          <a:p>
            <a:r>
              <a:rPr lang="en-US" sz="2800" b="1" dirty="0"/>
              <a:t>Let’s look at these 4 . .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DEFEATED THEIR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Point out how your response to their argument defeats that argument.</a:t>
            </a:r>
          </a:p>
          <a:p>
            <a:endParaRPr lang="en-US" sz="2800" b="1" dirty="0"/>
          </a:p>
          <a:p>
            <a:r>
              <a:rPr lang="en-US" sz="3200" b="1" dirty="0"/>
              <a:t>EXAMPLE: “there are other ways like telling the teacher to solve emergency situations”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1072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112" y="284176"/>
            <a:ext cx="11678769" cy="1508760"/>
          </a:xfrm>
        </p:spPr>
        <p:txBody>
          <a:bodyPr>
            <a:normAutofit/>
          </a:bodyPr>
          <a:lstStyle/>
          <a:p>
            <a:r>
              <a:rPr lang="en-US" b="1" dirty="0"/>
              <a:t>LET’S GET STARTED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How are you doing?</a:t>
            </a:r>
          </a:p>
          <a:p>
            <a:r>
              <a:rPr lang="en-US" sz="3600" b="1" dirty="0"/>
              <a:t>You should get your script from last class with your first and second speeches</a:t>
            </a:r>
          </a:p>
          <a:p>
            <a:r>
              <a:rPr lang="en-US" sz="3600" b="1" dirty="0"/>
              <a:t>We are going to finish the rest of this debate using the scripts.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089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Matters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If your side saves more lives versus a slight distraction in class, you can say lives matters more.</a:t>
            </a:r>
          </a:p>
          <a:p>
            <a:r>
              <a:rPr lang="en-US" sz="2800" b="1" dirty="0"/>
              <a:t>If your side shows kids learn more and grow as people, say that is more important than a few kids damaging their phones which can be replaced.</a:t>
            </a:r>
          </a:p>
          <a:p>
            <a:endParaRPr lang="en-US" sz="2800" b="1" dirty="0"/>
          </a:p>
          <a:p>
            <a:r>
              <a:rPr lang="en-US" sz="3200" b="1" dirty="0"/>
              <a:t>EXAMPLE: Cell Phones give kids a lifeline in emergencies and can save lives. Saving lives is far more important than students being momentarily distracted in class.</a:t>
            </a:r>
          </a:p>
          <a:p>
            <a:endParaRPr lang="en-US" sz="28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Likely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If you show your side is more likely to save lives or to better learning, then explain why</a:t>
            </a:r>
          </a:p>
          <a:p>
            <a:r>
              <a:rPr lang="en-US" sz="2800" b="1" dirty="0"/>
              <a:t>If your opponent’s arguments aren’t that likely to happen, say your side’s benefits are more likely.</a:t>
            </a:r>
          </a:p>
          <a:p>
            <a:endParaRPr lang="en-US" sz="2800" b="1" dirty="0"/>
          </a:p>
          <a:p>
            <a:r>
              <a:rPr lang="en-US" sz="3200" b="1" dirty="0"/>
              <a:t>EXAMPLE: Cell phones at a school are almost never going to save a life—you can do that in another way. Cell phones do distract many </a:t>
            </a:r>
            <a:r>
              <a:rPr lang="en-US" sz="3200" b="1" dirty="0" err="1"/>
              <a:t>many</a:t>
            </a:r>
            <a:r>
              <a:rPr lang="en-US" sz="3200" b="1" dirty="0"/>
              <a:t> students and thus really hurt their learning and futures.</a:t>
            </a:r>
          </a:p>
          <a:p>
            <a:endParaRPr lang="en-US" sz="28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Better Supported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If your side’s arguments are supported by strong studies and experts versus just opinions for the other side’s arguments—say so with specifics.</a:t>
            </a:r>
          </a:p>
          <a:p>
            <a:endParaRPr lang="en-US" sz="2800" b="1" dirty="0"/>
          </a:p>
          <a:p>
            <a:r>
              <a:rPr lang="en-US" sz="3200" b="1" dirty="0"/>
              <a:t>EXAMPLE: Our argument is supported by an education expert, Sue Jones, and the long term Cordell study.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4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SKIP THESE KINDS OF WEIGHING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10281252" cy="434578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“We worked harder.” </a:t>
            </a:r>
            <a:br>
              <a:rPr lang="en-US" sz="2800" b="1" dirty="0"/>
            </a:br>
            <a:r>
              <a:rPr lang="en-US" sz="2800" b="1" dirty="0"/>
              <a:t>(instead, show your arguments are stronger)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“We explained better.” </a:t>
            </a:r>
            <a:br>
              <a:rPr lang="en-US" sz="2800" b="1" dirty="0"/>
            </a:br>
            <a:r>
              <a:rPr lang="en-US" sz="2800" b="1" dirty="0"/>
              <a:t>(instead, show the explanation)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“We spoke better.” </a:t>
            </a:r>
            <a:br>
              <a:rPr lang="en-US" sz="2800" b="1" dirty="0"/>
            </a:br>
            <a:r>
              <a:rPr lang="en-US" sz="2800" b="1" dirty="0"/>
              <a:t>(instead, show your arguments are stronger)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“Our analysis and reasoning was better.” </a:t>
            </a:r>
            <a:br>
              <a:rPr lang="en-US" sz="2800" b="1" dirty="0"/>
            </a:br>
            <a:r>
              <a:rPr lang="en-US" sz="2800" b="1" dirty="0"/>
              <a:t>(instead, state the analysis and the reasoning)</a:t>
            </a:r>
          </a:p>
          <a:p>
            <a:endParaRPr lang="en-US" sz="2800" b="1" dirty="0"/>
          </a:p>
          <a:p>
            <a:r>
              <a:rPr lang="en-US" sz="2800" b="1" dirty="0"/>
              <a:t>ALWAYS FOCUS ON THE SPECIFIC ARGUMENTS YOUR TEAM AND THE OTHER TEAM PRESENTED.</a:t>
            </a:r>
          </a:p>
          <a:p>
            <a:pPr marL="0" indent="0">
              <a:buNone/>
            </a:pPr>
            <a:endParaRPr lang="en-US" sz="28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0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3339-F240-7E0A-8BC9-42B554C4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Make your </a:t>
            </a:r>
            <a:r>
              <a:rPr lang="en-US" b="1" dirty="0" err="1"/>
              <a:t>WeighING</a:t>
            </a:r>
            <a:r>
              <a:rPr lang="en-US" b="1" dirty="0"/>
              <a:t> Great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C019C-601B-3D77-F25F-578345751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2011679"/>
            <a:ext cx="4995010" cy="4455795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YOU’VE </a:t>
            </a:r>
            <a:r>
              <a:rPr lang="en-US" sz="2800" b="1"/>
              <a:t>GOT </a:t>
            </a:r>
            <a:r>
              <a:rPr lang="en-US" sz="2800" b="1" dirty="0"/>
              <a:t>4</a:t>
            </a:r>
            <a:r>
              <a:rPr lang="en-US" sz="2800" b="1"/>
              <a:t> </a:t>
            </a:r>
            <a:r>
              <a:rPr lang="en-US" sz="2800" b="1" dirty="0"/>
              <a:t>MINUTES TO PREPARE</a:t>
            </a:r>
          </a:p>
          <a:p>
            <a:r>
              <a:rPr lang="en-US" sz="2800" b="1" dirty="0"/>
              <a:t>Because _____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--Defeated their argument</a:t>
            </a:r>
            <a:br>
              <a:rPr lang="en-US" sz="2800" b="1" dirty="0"/>
            </a:br>
            <a:r>
              <a:rPr lang="en-US" sz="2800" b="1" dirty="0"/>
              <a:t>--Matters More</a:t>
            </a:r>
            <a:br>
              <a:rPr lang="en-US" sz="2800" b="1" dirty="0"/>
            </a:br>
            <a:r>
              <a:rPr lang="en-US" sz="2800" b="1" dirty="0"/>
              <a:t>--More Likely</a:t>
            </a:r>
            <a:br>
              <a:rPr lang="en-US" sz="2800" b="1" dirty="0"/>
            </a:br>
            <a:r>
              <a:rPr lang="en-US" sz="2800" b="1" dirty="0"/>
              <a:t>--Better supported</a:t>
            </a:r>
          </a:p>
          <a:p>
            <a:r>
              <a:rPr lang="en-US" sz="2800" b="1" dirty="0"/>
              <a:t>(be sure to give argument specifics)</a:t>
            </a:r>
          </a:p>
          <a:p>
            <a:endParaRPr lang="en-US" sz="2800" b="1" dirty="0"/>
          </a:p>
          <a:p>
            <a:r>
              <a:rPr lang="en-US" sz="2800" b="1" dirty="0"/>
              <a:t>NOW—PRESENT!</a:t>
            </a:r>
          </a:p>
          <a:p>
            <a:pPr marL="0" indent="0">
              <a:buNone/>
            </a:pPr>
            <a:endParaRPr lang="en-US" sz="28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C6FDA0-AEE3-8F9B-61CA-8EC6CF12A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310" y="2361838"/>
            <a:ext cx="6286422" cy="291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29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76EE-8B57-497D-B536-3DDA54D82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BE READY FOR NEXT CLASS!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7DBA1-4A7A-4B04-9100-23B8753E1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810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TIME TO MAKE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If you want to debate with someone (or not with someone), tell me now privately with a slip of paper or zoom chat just to me, the instructor.</a:t>
            </a:r>
          </a:p>
          <a:p>
            <a:endParaRPr lang="en-US" sz="3600" dirty="0"/>
          </a:p>
          <a:p>
            <a:r>
              <a:rPr lang="en-US" sz="3600" dirty="0"/>
              <a:t>Okay, here are the teams!</a:t>
            </a:r>
          </a:p>
          <a:p>
            <a:endParaRPr lang="en-US" sz="3600" dirty="0"/>
          </a:p>
          <a:p>
            <a:r>
              <a:rPr lang="en-US" sz="3600" dirty="0"/>
              <a:t>INSTRUCTOR: Be sure to register your teams (see instructor page).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708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PREPARE YOUR ARGUMENTS AND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What is the topic?</a:t>
            </a:r>
          </a:p>
          <a:p>
            <a:r>
              <a:rPr lang="en-US" sz="3600" dirty="0"/>
              <a:t>Prepare your Pro/Con Contention Argument and think about responses to their arguments</a:t>
            </a:r>
          </a:p>
          <a:p>
            <a:r>
              <a:rPr lang="en-US" sz="3600" dirty="0"/>
              <a:t>You’ll know which side you are on when you look at the pairing</a:t>
            </a:r>
          </a:p>
        </p:txBody>
      </p:sp>
    </p:spTree>
    <p:extLst>
      <p:ext uri="{BB962C8B-B14F-4D97-AF65-F5344CB8AC3E}">
        <p14:creationId xmlns:p14="http://schemas.microsoft.com/office/powerpoint/2010/main" val="259853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You look at the pairings to see which side you are debating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D5EEC8-507A-1613-4151-E4FFC63D0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29" y="2733585"/>
            <a:ext cx="11951742" cy="233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3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10" y="284176"/>
            <a:ext cx="11242221" cy="1508760"/>
          </a:xfrm>
        </p:spPr>
        <p:txBody>
          <a:bodyPr/>
          <a:lstStyle/>
          <a:p>
            <a:r>
              <a:rPr lang="en-US" b="1" dirty="0"/>
              <a:t>RESEARCH YOUR CASE AND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3950972" cy="4206240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Do the Case and Responses Research Steps</a:t>
            </a:r>
          </a:p>
          <a:p>
            <a:r>
              <a:rPr lang="en-US" sz="3600" b="1" dirty="0"/>
              <a:t>Type/Write your Case Script</a:t>
            </a:r>
          </a:p>
          <a:p>
            <a:r>
              <a:rPr lang="en-US" sz="3600" b="1" dirty="0"/>
              <a:t>Be ready to use your responses in class.</a:t>
            </a:r>
          </a:p>
          <a:p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E5CA2-EE4C-E34F-6464-0EC03C78A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91" y="2571750"/>
            <a:ext cx="6771765" cy="258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90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76EE-8B57-497D-B536-3DDA54D824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Taking notes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7DBA1-4A7A-4B04-9100-23B8753E1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724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Ai research means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9084081" cy="420624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Doing the Search</a:t>
            </a:r>
          </a:p>
          <a:p>
            <a:r>
              <a:rPr lang="en-US" sz="3600" dirty="0"/>
              <a:t>AND!</a:t>
            </a:r>
          </a:p>
          <a:p>
            <a:r>
              <a:rPr lang="en-US" sz="3600" dirty="0"/>
              <a:t>Reading the Results</a:t>
            </a:r>
          </a:p>
          <a:p>
            <a:r>
              <a:rPr lang="en-US" sz="3600" b="1" dirty="0"/>
              <a:t>Doublecheck Them!</a:t>
            </a:r>
          </a:p>
          <a:p>
            <a:r>
              <a:rPr lang="en-US" sz="3600" dirty="0"/>
              <a:t>any key citations or information that seems very specific or “off”</a:t>
            </a:r>
          </a:p>
          <a:p>
            <a:r>
              <a:rPr lang="en-US" sz="3600" dirty="0"/>
              <a:t>Think how you will use those results in your debates.</a:t>
            </a:r>
          </a:p>
        </p:txBody>
      </p:sp>
    </p:spTree>
    <p:extLst>
      <p:ext uri="{BB962C8B-B14F-4D97-AF65-F5344CB8AC3E}">
        <p14:creationId xmlns:p14="http://schemas.microsoft.com/office/powerpoint/2010/main" val="12266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 Final </a:t>
            </a:r>
            <a:r>
              <a:rPr lang="en-US" b="1" dirty="0" err="1"/>
              <a:t>thingS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178" y="2011680"/>
            <a:ext cx="10289357" cy="4562144"/>
          </a:xfrm>
        </p:spPr>
        <p:txBody>
          <a:bodyPr>
            <a:normAutofit/>
          </a:bodyPr>
          <a:lstStyle/>
          <a:p>
            <a:r>
              <a:rPr lang="en-US" sz="2800" b="1" dirty="0"/>
              <a:t>1. Be sure to take the Quiz before next class on the Climb Elementary Debate Prep Page.</a:t>
            </a:r>
          </a:p>
          <a:p>
            <a:endParaRPr lang="en-US" sz="1400" b="1" dirty="0"/>
          </a:p>
          <a:p>
            <a:pPr lvl="3"/>
            <a:r>
              <a:rPr lang="en-US" sz="2000" b="1" dirty="0">
                <a:hlinkClick r:id="rId2"/>
              </a:rPr>
              <a:t>CLIMB ELEMENTARY DEBATE PREP PAGE</a:t>
            </a:r>
            <a:br>
              <a:rPr lang="en-US" sz="2000" b="1" dirty="0">
                <a:hlinkClick r:id="rId2"/>
              </a:rPr>
            </a:br>
            <a:r>
              <a:rPr lang="en-US" sz="2000" b="1" dirty="0">
                <a:hlinkClick r:id="rId2"/>
              </a:rPr>
              <a:t>https://www.nwforensics.org/climb-program/elementary/index.htm</a:t>
            </a:r>
            <a:endParaRPr lang="en-US" sz="2000" b="1" dirty="0"/>
          </a:p>
          <a:p>
            <a:pPr lvl="3"/>
            <a:endParaRPr lang="en-US" sz="2000" b="1" dirty="0"/>
          </a:p>
          <a:p>
            <a:r>
              <a:rPr lang="en-US" sz="2400" b="1" dirty="0"/>
              <a:t>2. You have a special opportunity to participate in the Seattle U tournament. </a:t>
            </a:r>
          </a:p>
          <a:p>
            <a:r>
              <a:rPr lang="en-US" sz="2400" b="1" dirty="0"/>
              <a:t>Great experience to meet new people.</a:t>
            </a:r>
          </a:p>
          <a:p>
            <a:r>
              <a:rPr lang="en-US" sz="2400" b="1" dirty="0"/>
              <a:t>Please register for that. Look for an email from Jim Hanson.</a:t>
            </a:r>
          </a:p>
          <a:p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06313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next class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10052269" cy="4562144"/>
          </a:xfrm>
        </p:spPr>
        <p:txBody>
          <a:bodyPr>
            <a:normAutofit/>
          </a:bodyPr>
          <a:lstStyle/>
          <a:p>
            <a:r>
              <a:rPr lang="en-US" sz="3200" b="1" dirty="0"/>
              <a:t>We are debating a new topic: ___</a:t>
            </a:r>
          </a:p>
          <a:p>
            <a:r>
              <a:rPr lang="en-US" sz="3200" b="1" dirty="0"/>
              <a:t>You will go Pro and Con on this topic</a:t>
            </a:r>
          </a:p>
          <a:p>
            <a:r>
              <a:rPr lang="en-US" sz="3200" b="1" dirty="0"/>
              <a:t>See the Pairings for which side next week</a:t>
            </a:r>
          </a:p>
          <a:p>
            <a:r>
              <a:rPr lang="en-US" sz="3200" b="1" dirty="0"/>
              <a:t>BEFORE CLASS, Prepare your First Speech and review responses you might make in your </a:t>
            </a:r>
            <a:r>
              <a:rPr lang="en-US" sz="3200" b="1"/>
              <a:t>Second Speech!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0728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112" y="284176"/>
            <a:ext cx="11678769" cy="15087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WHEN A DEBATER PRESENTS AN ARGUMENT, </a:t>
            </a:r>
            <a:br>
              <a:rPr lang="en-US" b="1" dirty="0"/>
            </a:br>
            <a:br>
              <a:rPr lang="en-US" sz="1100" b="1" dirty="0"/>
            </a:br>
            <a:r>
              <a:rPr lang="en-US" b="1" dirty="0"/>
              <a:t>YOU Take notes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/>
              <a:t>TAKING NOTES IN DEBATE IS CALLED. . .</a:t>
            </a:r>
          </a:p>
          <a:p>
            <a:r>
              <a:rPr lang="en-US" sz="4800" b="1" dirty="0">
                <a:solidFill>
                  <a:srgbClr val="0070C0"/>
                </a:solidFill>
                <a:highlight>
                  <a:srgbClr val="FFFF00"/>
                </a:highlight>
              </a:rPr>
              <a:t>FLOWING</a:t>
            </a:r>
          </a:p>
          <a:p>
            <a:r>
              <a:rPr lang="en-US" sz="3600" b="1" dirty="0"/>
              <a:t>FLOW MY ARGUMENT . . .</a:t>
            </a:r>
          </a:p>
          <a:p>
            <a:r>
              <a:rPr lang="en-US" sz="3600" b="1" dirty="0"/>
              <a:t>When I say stop, you have to stop—drop your pen!</a:t>
            </a:r>
          </a:p>
          <a:p>
            <a:r>
              <a:rPr lang="en-US" sz="3600" b="1" dirty="0"/>
              <a:t>Instructor present argument at normal speaking rate then say stop!</a:t>
            </a:r>
          </a:p>
          <a:p>
            <a:r>
              <a:rPr lang="en-US" sz="3200" b="1" dirty="0"/>
              <a:t>What did you write down? </a:t>
            </a:r>
          </a:p>
        </p:txBody>
      </p:sp>
    </p:spTree>
    <p:extLst>
      <p:ext uri="{BB962C8B-B14F-4D97-AF65-F5344CB8AC3E}">
        <p14:creationId xmlns:p14="http://schemas.microsoft.com/office/powerpoint/2010/main" val="426983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flowing better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112821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Flow the Claim</a:t>
            </a:r>
          </a:p>
          <a:p>
            <a:r>
              <a:rPr lang="en-US" sz="3200" b="1" dirty="0"/>
              <a:t>Flow the support.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C5CDC-AC22-4264-BA1C-FE16309AA8F3}"/>
              </a:ext>
            </a:extLst>
          </p:cNvPr>
          <p:cNvSpPr txBox="1"/>
          <p:nvPr/>
        </p:nvSpPr>
        <p:spPr>
          <a:xfrm>
            <a:off x="6578009" y="2013098"/>
            <a:ext cx="490515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 on a Zoos topic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Zoos save animals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Zoos protect hurt injured animals and allow animal to engage in breeding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3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ABBREVIATE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5034848" cy="420624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Shrtn</a:t>
            </a:r>
            <a:r>
              <a:rPr lang="en-US" sz="3200" b="1" dirty="0"/>
              <a:t> </a:t>
            </a:r>
            <a:r>
              <a:rPr lang="en-US" sz="3200" b="1" dirty="0" err="1"/>
              <a:t>wrds</a:t>
            </a:r>
            <a:r>
              <a:rPr lang="en-US" sz="3200" b="1" dirty="0"/>
              <a:t> w/o </a:t>
            </a:r>
            <a:r>
              <a:rPr lang="en-US" sz="3200" b="1" dirty="0" err="1"/>
              <a:t>vwls</a:t>
            </a:r>
            <a:endParaRPr lang="en-US" sz="3200" b="1" dirty="0"/>
          </a:p>
          <a:p>
            <a:r>
              <a:rPr lang="en-US" sz="3200" b="1" dirty="0" err="1"/>
              <a:t>Endgrd</a:t>
            </a:r>
            <a:r>
              <a:rPr lang="en-US" sz="3200" b="1" dirty="0"/>
              <a:t> </a:t>
            </a:r>
            <a:r>
              <a:rPr lang="en-US" sz="3200" b="1" dirty="0" err="1"/>
              <a:t>Spcs</a:t>
            </a:r>
            <a:endParaRPr lang="en-US" sz="3200" b="1" dirty="0"/>
          </a:p>
          <a:p>
            <a:r>
              <a:rPr lang="en-US" sz="3200" b="1" dirty="0"/>
              <a:t>Or just the first letters of longer words</a:t>
            </a:r>
          </a:p>
          <a:p>
            <a:r>
              <a:rPr lang="en-US" sz="3200" b="1" dirty="0"/>
              <a:t>Treat    Dang   Qual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F00236-4E2D-4542-95A7-449BBD39BB49}"/>
              </a:ext>
            </a:extLst>
          </p:cNvPr>
          <p:cNvSpPr txBox="1"/>
          <p:nvPr/>
        </p:nvSpPr>
        <p:spPr>
          <a:xfrm>
            <a:off x="6578009" y="2011680"/>
            <a:ext cx="49051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Zs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anmls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Prtct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hrt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anmls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allw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Shorthand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1" y="2011680"/>
            <a:ext cx="11655705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Endangered Species = ES</a:t>
            </a:r>
          </a:p>
          <a:p>
            <a:r>
              <a:rPr lang="en-US" sz="3200" b="1" dirty="0"/>
              <a:t>Zoos = Z</a:t>
            </a:r>
          </a:p>
          <a:p>
            <a:r>
              <a:rPr lang="en-US" sz="3200" b="1" dirty="0"/>
              <a:t>Increases =  </a:t>
            </a:r>
          </a:p>
          <a:p>
            <a:r>
              <a:rPr lang="en-US" sz="3200" b="1" dirty="0"/>
              <a:t>Solves = S</a:t>
            </a:r>
          </a:p>
          <a:p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1E382F-57E5-4E4F-8B5F-5DC456475C82}"/>
              </a:ext>
            </a:extLst>
          </p:cNvPr>
          <p:cNvSpPr txBox="1"/>
          <p:nvPr/>
        </p:nvSpPr>
        <p:spPr>
          <a:xfrm>
            <a:off x="6578009" y="2013098"/>
            <a:ext cx="490515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Example Flowed Argument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Prtct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hrt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allw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brding</a:t>
            </a:r>
            <a:endParaRPr lang="en-US" sz="2800" dirty="0"/>
          </a:p>
          <a:p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NOTICE: How much less you have to write!</a:t>
            </a:r>
          </a:p>
          <a:p>
            <a:endParaRPr lang="en-US" dirty="0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A10E28C4-B9D1-ADCC-2228-3C39EE6AC068}"/>
              </a:ext>
            </a:extLst>
          </p:cNvPr>
          <p:cNvSpPr/>
          <p:nvPr/>
        </p:nvSpPr>
        <p:spPr>
          <a:xfrm>
            <a:off x="3156508" y="3275135"/>
            <a:ext cx="294542" cy="430823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9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FLOWED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848" y="2011680"/>
            <a:ext cx="7967806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Z </a:t>
            </a:r>
            <a:r>
              <a:rPr lang="en-US" sz="3200" b="1" dirty="0" err="1"/>
              <a:t>hrt</a:t>
            </a:r>
            <a:r>
              <a:rPr lang="en-US" sz="3200" b="1" dirty="0"/>
              <a:t> A</a:t>
            </a:r>
          </a:p>
          <a:p>
            <a:r>
              <a:rPr lang="en-US" sz="3200" b="1" dirty="0"/>
              <a:t>Z </a:t>
            </a:r>
            <a:r>
              <a:rPr lang="en-US" sz="3200" b="1" dirty="0" err="1"/>
              <a:t>gv</a:t>
            </a:r>
            <a:r>
              <a:rPr lang="en-US" sz="3200" b="1" dirty="0"/>
              <a:t> bad diet</a:t>
            </a:r>
          </a:p>
          <a:p>
            <a:r>
              <a:rPr lang="en-US" sz="3200" b="1" dirty="0"/>
              <a:t>Z too </a:t>
            </a:r>
            <a:r>
              <a:rPr lang="en-US" sz="3200" b="1" dirty="0" err="1"/>
              <a:t>smll</a:t>
            </a:r>
            <a:r>
              <a:rPr lang="en-US" sz="3200" b="1" dirty="0"/>
              <a:t> </a:t>
            </a:r>
            <a:r>
              <a:rPr lang="en-US" sz="3200" b="1" dirty="0" err="1"/>
              <a:t>spc</a:t>
            </a:r>
            <a:endParaRPr lang="en-US" sz="3200" b="1" dirty="0"/>
          </a:p>
          <a:p>
            <a:endParaRPr lang="en-US" sz="3200" dirty="0"/>
          </a:p>
          <a:p>
            <a:r>
              <a:rPr lang="en-US" sz="4000" b="1" dirty="0"/>
              <a:t>TRY FLOWING AGAIN—Here is another argument.</a:t>
            </a:r>
          </a:p>
        </p:txBody>
      </p:sp>
    </p:spTree>
    <p:extLst>
      <p:ext uri="{BB962C8B-B14F-4D97-AF65-F5344CB8AC3E}">
        <p14:creationId xmlns:p14="http://schemas.microsoft.com/office/powerpoint/2010/main" val="134365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2014</TotalTime>
  <Words>1607</Words>
  <Application>Microsoft Office PowerPoint</Application>
  <PresentationFormat>Widescreen</PresentationFormat>
  <Paragraphs>222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Tahoma</vt:lpstr>
      <vt:lpstr>Wingdings</vt:lpstr>
      <vt:lpstr>Banded</vt:lpstr>
      <vt:lpstr>TAKING NOTES DEFENDING YOUR ARGUMENTS WEIGHING ARGUMENTS SET TEAMS AND BEGIN PREPARING FOR NEXT WEEK</vt:lpstr>
      <vt:lpstr>instructors</vt:lpstr>
      <vt:lpstr>LET’S GET STARTED . . . </vt:lpstr>
      <vt:lpstr>Taking notes</vt:lpstr>
      <vt:lpstr>WHEN A DEBATER PRESENTS AN ARGUMENT,   YOU Take notes . . . </vt:lpstr>
      <vt:lpstr>flowing better </vt:lpstr>
      <vt:lpstr>ABBREVIATE</vt:lpstr>
      <vt:lpstr>Shorthand</vt:lpstr>
      <vt:lpstr>EXAMPLE FLOWED ARGUMENT</vt:lpstr>
      <vt:lpstr>Now—let’s do it real!</vt:lpstr>
      <vt:lpstr>Now, it gets tougher!</vt:lpstr>
      <vt:lpstr>Flowing WHEN RESPONDING</vt:lpstr>
      <vt:lpstr>BETTER Flowing WHEN RESPONDING</vt:lpstr>
      <vt:lpstr>Now—let’s do it real!</vt:lpstr>
      <vt:lpstr>You flow . . . </vt:lpstr>
      <vt:lpstr>TAKE A LOOK AT YOUR SCRIPT</vt:lpstr>
      <vt:lpstr>Defending your arguments</vt:lpstr>
      <vt:lpstr>HOW THIS WORKS . . . </vt:lpstr>
      <vt:lpstr>THIS IS HARD . . . </vt:lpstr>
      <vt:lpstr>EXAMPLE . . . </vt:lpstr>
      <vt:lpstr>EXAMPLE . . . </vt:lpstr>
      <vt:lpstr>So, now prepare using your script</vt:lpstr>
      <vt:lpstr>Now, DEFEND using your script</vt:lpstr>
      <vt:lpstr>Weighing arguments—show why you win</vt:lpstr>
      <vt:lpstr>HOW TO WEIGH IN YOUR DEBATE</vt:lpstr>
      <vt:lpstr>What you do . . . </vt:lpstr>
      <vt:lpstr>Short sample . . . </vt:lpstr>
      <vt:lpstr>What reasons can you give?</vt:lpstr>
      <vt:lpstr>DEFEATED THEIR ARGUMENT</vt:lpstr>
      <vt:lpstr>Matters More</vt:lpstr>
      <vt:lpstr>More Likely</vt:lpstr>
      <vt:lpstr>Better Supported</vt:lpstr>
      <vt:lpstr>SKIP THESE KINDS OF WEIGHING</vt:lpstr>
      <vt:lpstr>Make your WeighING Great</vt:lpstr>
      <vt:lpstr>BE READY FOR NEXT CLASS!</vt:lpstr>
      <vt:lpstr>TIME TO MAKE TEAMS</vt:lpstr>
      <vt:lpstr>PREPARE YOUR ARGUMENTS AND RESPONSES</vt:lpstr>
      <vt:lpstr>You look at the pairings to see which side you are debating</vt:lpstr>
      <vt:lpstr>RESEARCH YOUR CASE AND RESPONSES</vt:lpstr>
      <vt:lpstr>Ai research means . . . </vt:lpstr>
      <vt:lpstr>TWO Final thingS</vt:lpstr>
      <vt:lpstr>For next class 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460</cp:revision>
  <dcterms:created xsi:type="dcterms:W3CDTF">2019-10-15T19:44:54Z</dcterms:created>
  <dcterms:modified xsi:type="dcterms:W3CDTF">2025-07-01T18:20:40Z</dcterms:modified>
</cp:coreProperties>
</file>