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8" r:id="rId3"/>
    <p:sldId id="257" r:id="rId4"/>
    <p:sldId id="277" r:id="rId5"/>
    <p:sldId id="282" r:id="rId6"/>
    <p:sldId id="382" r:id="rId7"/>
    <p:sldId id="258" r:id="rId8"/>
    <p:sldId id="276" r:id="rId9"/>
    <p:sldId id="380" r:id="rId10"/>
    <p:sldId id="278" r:id="rId11"/>
    <p:sldId id="392" r:id="rId12"/>
    <p:sldId id="418" r:id="rId13"/>
    <p:sldId id="419" r:id="rId14"/>
    <p:sldId id="259" r:id="rId15"/>
    <p:sldId id="265" r:id="rId16"/>
    <p:sldId id="267" r:id="rId17"/>
    <p:sldId id="420" r:id="rId18"/>
    <p:sldId id="260" r:id="rId19"/>
    <p:sldId id="373" r:id="rId20"/>
    <p:sldId id="388" r:id="rId21"/>
    <p:sldId id="386" r:id="rId22"/>
    <p:sldId id="374" r:id="rId23"/>
    <p:sldId id="375" r:id="rId24"/>
    <p:sldId id="381" r:id="rId25"/>
    <p:sldId id="383" r:id="rId26"/>
    <p:sldId id="266" r:id="rId27"/>
    <p:sldId id="262" r:id="rId28"/>
    <p:sldId id="376" r:id="rId29"/>
    <p:sldId id="384" r:id="rId30"/>
    <p:sldId id="313" r:id="rId31"/>
    <p:sldId id="364" r:id="rId32"/>
    <p:sldId id="298" r:id="rId33"/>
    <p:sldId id="308" r:id="rId34"/>
    <p:sldId id="389" r:id="rId35"/>
    <p:sldId id="303" r:id="rId36"/>
    <p:sldId id="390" r:id="rId37"/>
    <p:sldId id="391" r:id="rId38"/>
    <p:sldId id="309" r:id="rId39"/>
    <p:sldId id="385" r:id="rId40"/>
    <p:sldId id="358" r:id="rId41"/>
    <p:sldId id="378" r:id="rId42"/>
    <p:sldId id="352" r:id="rId43"/>
    <p:sldId id="351" r:id="rId44"/>
    <p:sldId id="387" r:id="rId45"/>
    <p:sldId id="32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72" y="8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3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7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3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54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1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0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8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1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6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6D9B3381-2194-4062-AAD9-F170AA55D06C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FC1BF5B3-6797-48E0-97A5-392341868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49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wforensics.org/climb-program/elementary/index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wforensics.org/climb-program/elementary/index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Let’s start debate!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Jim Hanson</a:t>
            </a:r>
          </a:p>
        </p:txBody>
      </p:sp>
    </p:spTree>
    <p:extLst>
      <p:ext uri="{BB962C8B-B14F-4D97-AF65-F5344CB8AC3E}">
        <p14:creationId xmlns:p14="http://schemas.microsoft.com/office/powerpoint/2010/main" val="215232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Now share your argument with another student(s)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Students can share in groups of 2 or 3.</a:t>
            </a:r>
          </a:p>
        </p:txBody>
      </p:sp>
    </p:spTree>
    <p:extLst>
      <p:ext uri="{BB962C8B-B14F-4D97-AF65-F5344CB8AC3E}">
        <p14:creationId xmlns:p14="http://schemas.microsoft.com/office/powerpoint/2010/main" val="1136346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NOW: ONE STUDENT . . . </a:t>
            </a:r>
            <a:br>
              <a:rPr lang="en-US" sz="4800" b="1" dirty="0"/>
            </a:br>
            <a:r>
              <a:rPr lang="en-US" sz="4800" b="1" dirty="0"/>
              <a:t>share out loud your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This is for the whole group to hear</a:t>
            </a:r>
          </a:p>
        </p:txBody>
      </p:sp>
    </p:spTree>
    <p:extLst>
      <p:ext uri="{BB962C8B-B14F-4D97-AF65-F5344CB8AC3E}">
        <p14:creationId xmlns:p14="http://schemas.microsoft.com/office/powerpoint/2010/main" val="4107243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TOPIC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62914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36240-8B62-9B27-FA6F-D64277F5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46" y="295836"/>
            <a:ext cx="10696835" cy="1856766"/>
          </a:xfrm>
        </p:spPr>
        <p:txBody>
          <a:bodyPr>
            <a:normAutofit fontScale="90000"/>
          </a:bodyPr>
          <a:lstStyle/>
          <a:p>
            <a:r>
              <a:rPr lang="en-US" dirty="0"/>
              <a:t>THE TOPIC IS</a:t>
            </a:r>
            <a:br>
              <a:rPr lang="en-US" dirty="0"/>
            </a:br>
            <a:r>
              <a:rPr lang="en-US" sz="4400" b="1" dirty="0"/>
              <a:t>Students should be allowed to bring cell phones to K-12 schools.</a:t>
            </a:r>
            <a:br>
              <a:rPr lang="en-US" sz="4400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776B85-FF16-5B1E-FEDC-3A564023C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890" y="2286000"/>
            <a:ext cx="6608274" cy="4340967"/>
          </a:xfrm>
        </p:spPr>
      </p:pic>
    </p:spTree>
    <p:extLst>
      <p:ext uri="{BB962C8B-B14F-4D97-AF65-F5344CB8AC3E}">
        <p14:creationId xmlns:p14="http://schemas.microsoft.com/office/powerpoint/2010/main" val="41405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E6E3-EC15-5858-01DF-15D4769B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topic?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39B1A-B540-30A8-24FC-B2245D0C4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Some people believe phones help kids research and learn (Pro)</a:t>
            </a:r>
          </a:p>
          <a:p>
            <a:endParaRPr lang="en-US" sz="3200" dirty="0"/>
          </a:p>
          <a:p>
            <a:r>
              <a:rPr lang="en-US" sz="3200" dirty="0"/>
              <a:t>Some people believe phones are distracting and hurt education (Con)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24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Topic?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414E6-772B-9640-A1B2-F7FC7D51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9397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/>
              <a:t>K-12 Schools</a:t>
            </a:r>
            <a:br>
              <a:rPr lang="en-US" sz="3600" b="1" dirty="0"/>
            </a:br>
            <a:r>
              <a:rPr lang="en-US" sz="3600" dirty="0"/>
              <a:t>Obviously, not Colleges. Elementary, Middle, and High Schools.</a:t>
            </a:r>
            <a:endParaRPr lang="en-US" sz="3600" b="1" dirty="0"/>
          </a:p>
          <a:p>
            <a:r>
              <a:rPr lang="en-US" sz="3600" b="1" dirty="0"/>
              <a:t>Cell Phones</a:t>
            </a:r>
            <a:br>
              <a:rPr lang="en-US" sz="3600" b="1" dirty="0"/>
            </a:br>
            <a:r>
              <a:rPr lang="en-US" sz="3200" dirty="0"/>
              <a:t>You know them and that does not include tablets or computers</a:t>
            </a:r>
          </a:p>
          <a:p>
            <a:r>
              <a:rPr lang="en-US" sz="3600" b="1" dirty="0"/>
              <a:t>Allowed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to give permission for someone to do something.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94B04-D096-5FC9-AD23-580FF325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53" y="475475"/>
            <a:ext cx="4254719" cy="3283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AAED9-4F0C-17D0-C117-C319FE821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814" y="3856716"/>
            <a:ext cx="6035563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thing on the Topic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414E6-772B-9640-A1B2-F7FC7D51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03835" cy="4351338"/>
          </a:xfrm>
        </p:spPr>
        <p:txBody>
          <a:bodyPr>
            <a:normAutofit/>
          </a:bodyPr>
          <a:lstStyle/>
          <a:p>
            <a:r>
              <a:rPr lang="en-US" sz="3200" dirty="0"/>
              <a:t>Cell Phones should be allowed in schools – the topic does not cover usage OUTSIDE of school.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1C992-7FC2-2C8C-1176-910B97D4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66" y="2822622"/>
            <a:ext cx="9088012" cy="35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7C36E-62BC-9EA3-9EC2-E6167674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school policies on cell phone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3087-CF96-6FF2-0739-DD7052EC4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Elaine Povich, </a:t>
            </a:r>
            <a:r>
              <a:rPr lang="en-US" dirty="0" err="1"/>
              <a:t>StateLine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9290A-B1F9-A103-D196-25B83C1A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99995"/>
            <a:ext cx="11070408" cy="16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8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24FB-A46F-DD3C-8102-FB209A082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York Times says . .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06E2E-163B-00BC-54CA-2DC8C0E1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702" y="2035144"/>
            <a:ext cx="10120661" cy="39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10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Now—GET YOUR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You can use a Printed Script</a:t>
            </a:r>
          </a:p>
          <a:p>
            <a:r>
              <a:rPr lang="en-US" sz="3200" b="1" dirty="0"/>
              <a:t>OR you can use an online one on the Climb PREP PAGE</a:t>
            </a:r>
            <a:br>
              <a:rPr lang="en-US" sz="3200" b="1" dirty="0"/>
            </a:br>
            <a:r>
              <a:rPr lang="en-US" sz="3200" b="1" dirty="0"/>
              <a:t> </a:t>
            </a:r>
            <a:r>
              <a:rPr lang="en-US" sz="3200" b="1" dirty="0">
                <a:hlinkClick r:id="rId2"/>
              </a:rPr>
              <a:t>https://www.nwforensics.org/climb-program/elementary/index.htm</a:t>
            </a:r>
            <a:r>
              <a:rPr lang="en-US" sz="3200" b="1" dirty="0"/>
              <a:t> </a:t>
            </a:r>
          </a:p>
          <a:p>
            <a:r>
              <a:rPr lang="en-US" sz="3200" b="1" dirty="0"/>
              <a:t>You can also Google/Bing for “Climb Elementary Prep” (look for “the new page”)</a:t>
            </a:r>
          </a:p>
          <a:p>
            <a:r>
              <a:rPr lang="en-US" sz="3200" b="1" dirty="0"/>
              <a:t>EVERYONE CONFIRM YOU HAVE THAT PAGE BOOKMARKED/FAVORITED.</a:t>
            </a:r>
          </a:p>
        </p:txBody>
      </p:sp>
    </p:spTree>
    <p:extLst>
      <p:ext uri="{BB962C8B-B14F-4D97-AF65-F5344CB8AC3E}">
        <p14:creationId xmlns:p14="http://schemas.microsoft.com/office/powerpoint/2010/main" val="81196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Instructor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60" y="2011680"/>
            <a:ext cx="11429336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MAKE ARGUMENTS 8 MINUTES</a:t>
            </a:r>
          </a:p>
          <a:p>
            <a:r>
              <a:rPr lang="en-US" sz="3200" b="1" dirty="0"/>
              <a:t>TOPIC OVERVIEW 8 MINUTES</a:t>
            </a:r>
          </a:p>
          <a:p>
            <a:r>
              <a:rPr lang="en-US" sz="3200" b="1" dirty="0"/>
              <a:t>CASE SPEECHES 14 MINUTES</a:t>
            </a:r>
          </a:p>
          <a:p>
            <a:r>
              <a:rPr lang="en-US" sz="3200" b="1" dirty="0"/>
              <a:t>I DISAGREE GAME &amp; RESPONSE SPEECHES 20 MINUTES</a:t>
            </a:r>
          </a:p>
          <a:p>
            <a:r>
              <a:rPr lang="en-US" sz="3200" b="1" dirty="0"/>
              <a:t>QUESTION AND ANSWER 20 MINUTES</a:t>
            </a:r>
          </a:p>
          <a:p>
            <a:r>
              <a:rPr lang="en-US" sz="3200" b="1" dirty="0"/>
              <a:t>FINISH UP </a:t>
            </a:r>
            <a:r>
              <a:rPr lang="en-US" sz="3200" b="1"/>
              <a:t>5 MINUTES.</a:t>
            </a:r>
            <a:endParaRPr lang="en-US" sz="3200" b="1" dirty="0"/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14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MAKE SURE YOU HAVE THE PREP PAGE BOOKMARKED/FAVORITED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 </a:t>
            </a:r>
            <a:r>
              <a:rPr lang="en-US" sz="3200" b="1" dirty="0">
                <a:hlinkClick r:id="rId2"/>
              </a:rPr>
              <a:t>https://www.nwforensics.org/climb-program/elementary/index.htm</a:t>
            </a:r>
            <a:r>
              <a:rPr lang="en-US" sz="3200" b="1" dirty="0"/>
              <a:t> </a:t>
            </a:r>
          </a:p>
          <a:p>
            <a:r>
              <a:rPr lang="en-US" sz="3200" b="1" dirty="0"/>
              <a:t>You will use that page each week to prepare before class</a:t>
            </a:r>
          </a:p>
          <a:p>
            <a:r>
              <a:rPr lang="en-US" sz="3200" b="1" dirty="0"/>
              <a:t>You should spend 30 to 45 minutes preparing BEFORE each class.</a:t>
            </a:r>
          </a:p>
        </p:txBody>
      </p:sp>
    </p:spTree>
    <p:extLst>
      <p:ext uri="{BB962C8B-B14F-4D97-AF65-F5344CB8AC3E}">
        <p14:creationId xmlns:p14="http://schemas.microsoft.com/office/powerpoint/2010/main" val="306900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YOUR SCRIPT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Your script tells you the arguments you need to make in your speeches</a:t>
            </a:r>
          </a:p>
          <a:p>
            <a:r>
              <a:rPr lang="en-US" sz="3200" b="1" dirty="0"/>
              <a:t>It is like Debate “Training Wheels”</a:t>
            </a:r>
          </a:p>
          <a:p>
            <a:r>
              <a:rPr lang="en-US" sz="3200" b="1" dirty="0"/>
              <a:t>As time goes on, you’ll be able to rely on the script less and less.</a:t>
            </a:r>
          </a:p>
        </p:txBody>
      </p:sp>
    </p:spTree>
    <p:extLst>
      <p:ext uri="{BB962C8B-B14F-4D97-AF65-F5344CB8AC3E}">
        <p14:creationId xmlns:p14="http://schemas.microsoft.com/office/powerpoint/2010/main" val="968240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NOW—WE WANT YOU TO DEVELOP YOUR ARGUMENT INTO 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86" y="2011680"/>
            <a:ext cx="3651135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You are going to do the things on the script.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E5E8A-69DD-2CE2-B7FA-B0CB630BB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424" y="2011679"/>
            <a:ext cx="3477445" cy="4651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3AF349-A1AA-775C-A3CF-A8D010D7F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832" y="1976036"/>
            <a:ext cx="3601692" cy="46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THE key POINTS OF </a:t>
            </a:r>
            <a:br>
              <a:rPr lang="en-US" sz="4800" b="1" dirty="0"/>
            </a:br>
            <a:r>
              <a:rPr lang="en-US" sz="4800" b="1" dirty="0"/>
              <a:t>DOING 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4608945" cy="4206240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dirty="0"/>
              <a:t>PRO 3 POINTS EXAMPLE:</a:t>
            </a:r>
          </a:p>
          <a:p>
            <a:r>
              <a:rPr lang="en-US" sz="2800" b="1" dirty="0"/>
              <a:t>Show there is Problem: </a:t>
            </a:r>
            <a:r>
              <a:rPr lang="en-US" sz="2800" b="1" dirty="0">
                <a:solidFill>
                  <a:schemeClr val="bg1"/>
                </a:solidFill>
              </a:rPr>
              <a:t>Kids face urgent situations.</a:t>
            </a:r>
          </a:p>
          <a:p>
            <a:r>
              <a:rPr lang="en-US" sz="2800" b="1" dirty="0"/>
              <a:t>Show the Topic solves the Problems: </a:t>
            </a:r>
            <a:r>
              <a:rPr lang="en-US" sz="2800" b="1" dirty="0">
                <a:solidFill>
                  <a:schemeClr val="bg1"/>
                </a:solidFill>
              </a:rPr>
              <a:t>Allowing phones at school gives kids a chance to call their parents.</a:t>
            </a:r>
          </a:p>
          <a:p>
            <a:r>
              <a:rPr lang="en-US" sz="2800" b="1" dirty="0"/>
              <a:t>Show solving the Problem is important: </a:t>
            </a:r>
            <a:r>
              <a:rPr lang="en-US" sz="2800" b="1" dirty="0">
                <a:solidFill>
                  <a:schemeClr val="bg1"/>
                </a:solidFill>
              </a:rPr>
              <a:t>If kids can’t call, they could get hurt or really suffer.</a:t>
            </a:r>
          </a:p>
          <a:p>
            <a:endParaRPr lang="en-US" sz="2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1D01EE-B8BA-BED9-647C-57CA3622B039}"/>
              </a:ext>
            </a:extLst>
          </p:cNvPr>
          <p:cNvSpPr txBox="1">
            <a:spLocks/>
          </p:cNvSpPr>
          <p:nvPr/>
        </p:nvSpPr>
        <p:spPr>
          <a:xfrm>
            <a:off x="6221786" y="2071090"/>
            <a:ext cx="5673097" cy="4443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CON 3 POINTS EXAMPLE:</a:t>
            </a:r>
          </a:p>
          <a:p>
            <a:r>
              <a:rPr lang="en-US" sz="2800" b="1" dirty="0"/>
              <a:t>Things are okay/good now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Students are not distracted by cell phones now.</a:t>
            </a:r>
            <a:endParaRPr lang="en-US" sz="2800" b="1" dirty="0"/>
          </a:p>
          <a:p>
            <a:r>
              <a:rPr lang="en-US" sz="2800" b="1" dirty="0"/>
              <a:t>Show the Topic will cause/increase a Problem: </a:t>
            </a:r>
            <a:r>
              <a:rPr lang="en-US" sz="2800" b="1" dirty="0">
                <a:solidFill>
                  <a:schemeClr val="bg1"/>
                </a:solidFill>
              </a:rPr>
              <a:t>Allowing cell phones will cause distractions in classes.</a:t>
            </a:r>
          </a:p>
          <a:p>
            <a:r>
              <a:rPr lang="en-US" sz="2800" b="1" dirty="0"/>
              <a:t>Show causing/increasing the Problem is important: </a:t>
            </a:r>
            <a:r>
              <a:rPr lang="en-US" sz="2800" b="1" dirty="0">
                <a:solidFill>
                  <a:schemeClr val="bg1"/>
                </a:solidFill>
              </a:rPr>
              <a:t>Distractions means kids won’t learn and it will hurt their growth.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NOW PREPARE YOUR FIRST SPEECHES USING THE SCRIPT!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Yes you can look on the internet and you can look at the example contentions on the Prep Page.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You’ve got 10 minutes.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2377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How much of YOUR FIRST SPEECH did you get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Was it hard? (what was the hardest part?)</a:t>
            </a:r>
          </a:p>
          <a:p>
            <a:r>
              <a:rPr lang="en-US" sz="3200" b="1" dirty="0"/>
              <a:t>What was the best part of preparing your first speech?</a:t>
            </a:r>
          </a:p>
        </p:txBody>
      </p:sp>
    </p:spTree>
    <p:extLst>
      <p:ext uri="{BB962C8B-B14F-4D97-AF65-F5344CB8AC3E}">
        <p14:creationId xmlns:p14="http://schemas.microsoft.com/office/powerpoint/2010/main" val="3886544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Preparing the SECOND speeches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Starting with . . . </a:t>
            </a:r>
          </a:p>
        </p:txBody>
      </p:sp>
    </p:spTree>
    <p:extLst>
      <p:ext uri="{BB962C8B-B14F-4D97-AF65-F5344CB8AC3E}">
        <p14:creationId xmlns:p14="http://schemas.microsoft.com/office/powerpoint/2010/main" val="2676119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Debate involves respectful disagreement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5" y="2011679"/>
            <a:ext cx="11284300" cy="4419265"/>
          </a:xfrm>
        </p:spPr>
        <p:txBody>
          <a:bodyPr>
            <a:normAutofit/>
          </a:bodyPr>
          <a:lstStyle/>
          <a:p>
            <a:r>
              <a:rPr lang="en-US" sz="3200" b="1" dirty="0"/>
              <a:t>When a debater says steak is the best food . . . </a:t>
            </a:r>
            <a:br>
              <a:rPr lang="en-US" sz="3200" b="1" dirty="0"/>
            </a:br>
            <a:endParaRPr lang="en-US" sz="3200" b="1" dirty="0"/>
          </a:p>
          <a:p>
            <a:r>
              <a:rPr lang="en-US" sz="3200" b="1" dirty="0"/>
              <a:t>You can argue “steak is NOT that good tasting”</a:t>
            </a:r>
          </a:p>
          <a:p>
            <a:r>
              <a:rPr lang="en-US" sz="3200" b="1" dirty="0"/>
              <a:t>You can argue “steak means harming animals—that’s not the best”</a:t>
            </a:r>
          </a:p>
          <a:p>
            <a:r>
              <a:rPr lang="en-US" sz="3200" b="1" dirty="0"/>
              <a:t>You can argue “Sushi is more delicious”</a:t>
            </a:r>
          </a:p>
        </p:txBody>
      </p:sp>
    </p:spTree>
    <p:extLst>
      <p:ext uri="{BB962C8B-B14F-4D97-AF65-F5344CB8AC3E}">
        <p14:creationId xmlns:p14="http://schemas.microsoft.com/office/powerpoint/2010/main" val="26118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Now . . . I disagree game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472" y="4009292"/>
            <a:ext cx="10326806" cy="263864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One person presents their phone argument</a:t>
            </a:r>
          </a:p>
          <a:p>
            <a:r>
              <a:rPr lang="en-US" sz="3600" b="1" dirty="0"/>
              <a:t>Then, another person responds to that argument</a:t>
            </a:r>
          </a:p>
          <a:p>
            <a:r>
              <a:rPr lang="en-US" sz="3600" b="1" dirty="0"/>
              <a:t>We’ll do that in a moment after I explain how it will work.</a:t>
            </a:r>
          </a:p>
        </p:txBody>
      </p:sp>
    </p:spTree>
    <p:extLst>
      <p:ext uri="{BB962C8B-B14F-4D97-AF65-F5344CB8AC3E}">
        <p14:creationId xmlns:p14="http://schemas.microsoft.com/office/powerpoint/2010/main" val="192369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To help do this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5" y="2011679"/>
            <a:ext cx="11284300" cy="4419265"/>
          </a:xfrm>
        </p:spPr>
        <p:txBody>
          <a:bodyPr>
            <a:normAutofit/>
          </a:bodyPr>
          <a:lstStyle/>
          <a:p>
            <a:r>
              <a:rPr lang="en-US" sz="3200" b="1" dirty="0"/>
              <a:t>Let’s have each person state their argument</a:t>
            </a:r>
          </a:p>
          <a:p>
            <a:r>
              <a:rPr lang="en-US" sz="3200" b="1" dirty="0"/>
              <a:t>As you do that, I’ll assign a responder</a:t>
            </a:r>
          </a:p>
          <a:p>
            <a:r>
              <a:rPr lang="en-US" sz="3200" b="1" dirty="0"/>
              <a:t>Use your Second Speaker Script—you write down the argument presented</a:t>
            </a:r>
          </a:p>
          <a:p>
            <a:r>
              <a:rPr lang="en-US" sz="3200" b="1" dirty="0"/>
              <a:t>You’ll have 3 or 4 minutes to prepare a response including doing research</a:t>
            </a:r>
          </a:p>
          <a:p>
            <a:r>
              <a:rPr lang="en-US" sz="3200" b="1" dirty="0"/>
              <a:t>You can and should also ask for help.</a:t>
            </a:r>
          </a:p>
        </p:txBody>
      </p:sp>
    </p:spTree>
    <p:extLst>
      <p:ext uri="{BB962C8B-B14F-4D97-AF65-F5344CB8AC3E}">
        <p14:creationId xmlns:p14="http://schemas.microsoft.com/office/powerpoint/2010/main" val="281054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8" y="284176"/>
            <a:ext cx="10389813" cy="150876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LET’S DO THE I DISAGREE GAME USING THE SECOND SPEAKER SCRIPTS.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5" y="2011679"/>
            <a:ext cx="11284300" cy="4419265"/>
          </a:xfrm>
        </p:spPr>
        <p:txBody>
          <a:bodyPr>
            <a:normAutofit/>
          </a:bodyPr>
          <a:lstStyle/>
          <a:p>
            <a:r>
              <a:rPr lang="en-US" sz="3200" b="1" dirty="0"/>
              <a:t>Each person presents their phone argument</a:t>
            </a:r>
          </a:p>
          <a:p>
            <a:r>
              <a:rPr lang="en-US" sz="3200" b="1" dirty="0"/>
              <a:t>Right before each presenter, I’ll assign a debater from the other side to respond</a:t>
            </a:r>
          </a:p>
          <a:p>
            <a:r>
              <a:rPr lang="en-US" sz="3200" b="1" dirty="0"/>
              <a:t>Then, we will take a 3 or 4 minute break for you to present your responses.</a:t>
            </a:r>
          </a:p>
          <a:p>
            <a:r>
              <a:rPr lang="en-US" sz="3200" b="1" dirty="0"/>
              <a:t>Then, the assigned person will respond to that argument</a:t>
            </a:r>
          </a:p>
          <a:p>
            <a:r>
              <a:rPr lang="en-US" sz="3200" b="1" dirty="0"/>
              <a:t>Let’s Begin . . 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197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D64B6-1A88-45FB-B38E-350CA484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your favorite food?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DE54D9-66E0-4539-A134-9793452E5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67" y="1685925"/>
            <a:ext cx="6721463" cy="4472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3A687-B3F0-4137-A0B8-444705FF7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809" y="1973249"/>
            <a:ext cx="6896100" cy="460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B0462-119B-4AD0-A060-E35EAD9C7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01" y="2466575"/>
            <a:ext cx="6396632" cy="42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76EE-8B57-497D-B536-3DDA54D824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Question and answer!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7DBA1-4A7A-4B04-9100-23B8753E1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10462212" cy="1508760"/>
          </a:xfrm>
        </p:spPr>
        <p:txBody>
          <a:bodyPr/>
          <a:lstStyle/>
          <a:p>
            <a:r>
              <a:rPr lang="en-US" b="1" dirty="0"/>
              <a:t>Ask and answer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9939698" cy="4206240"/>
          </a:xfrm>
        </p:spPr>
        <p:txBody>
          <a:bodyPr>
            <a:normAutofit/>
          </a:bodyPr>
          <a:lstStyle/>
          <a:p>
            <a:r>
              <a:rPr lang="en-US" sz="3600" dirty="0"/>
              <a:t>You will ask questions of your opposing debater</a:t>
            </a:r>
          </a:p>
          <a:p>
            <a:r>
              <a:rPr lang="en-US" sz="3600" dirty="0"/>
              <a:t>That opposing debater will ask you questions.</a:t>
            </a:r>
          </a:p>
        </p:txBody>
      </p:sp>
    </p:spTree>
    <p:extLst>
      <p:ext uri="{BB962C8B-B14F-4D97-AF65-F5344CB8AC3E}">
        <p14:creationId xmlns:p14="http://schemas.microsoft.com/office/powerpoint/2010/main" val="14082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DO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91" y="2083525"/>
            <a:ext cx="11134950" cy="4206240"/>
          </a:xfrm>
        </p:spPr>
        <p:txBody>
          <a:bodyPr>
            <a:normAutofit/>
          </a:bodyPr>
          <a:lstStyle/>
          <a:p>
            <a:r>
              <a:rPr lang="en-US" sz="3600" dirty="0"/>
              <a:t>One person presents an argument</a:t>
            </a:r>
          </a:p>
          <a:p>
            <a:r>
              <a:rPr lang="en-US" sz="3600" dirty="0"/>
              <a:t>Another person, ask a question</a:t>
            </a:r>
          </a:p>
          <a:p>
            <a:r>
              <a:rPr lang="en-US" sz="3600" dirty="0"/>
              <a:t>The presenter answers the question</a:t>
            </a:r>
          </a:p>
          <a:p>
            <a:endParaRPr lang="en-US" sz="3600" dirty="0"/>
          </a:p>
          <a:p>
            <a:r>
              <a:rPr lang="en-US" sz="3600" dirty="0"/>
              <a:t>Now let’s get some tips on doing better question and answering.</a:t>
            </a:r>
          </a:p>
        </p:txBody>
      </p:sp>
    </p:spTree>
    <p:extLst>
      <p:ext uri="{BB962C8B-B14F-4D97-AF65-F5344CB8AC3E}">
        <p14:creationId xmlns:p14="http://schemas.microsoft.com/office/powerpoint/2010/main" val="42005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you can ask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137526" cy="4206240"/>
          </a:xfrm>
        </p:spPr>
        <p:txBody>
          <a:bodyPr>
            <a:normAutofit/>
          </a:bodyPr>
          <a:lstStyle/>
          <a:p>
            <a:r>
              <a:rPr lang="en-US" sz="3200" dirty="0"/>
              <a:t>“Where in your speech did you prove __________?”</a:t>
            </a:r>
          </a:p>
          <a:p>
            <a:r>
              <a:rPr lang="en-US" sz="3200" dirty="0"/>
              <a:t>EXAMPLE: “Where in your speech did you prove that a soda tax would reduce soda drinking?”</a:t>
            </a:r>
          </a:p>
          <a:p>
            <a:endParaRPr lang="en-US" sz="3200" dirty="0"/>
          </a:p>
          <a:p>
            <a:r>
              <a:rPr lang="en-US" sz="3200" dirty="0"/>
              <a:t>I need one person to ask this kind of question . . . </a:t>
            </a:r>
          </a:p>
        </p:txBody>
      </p:sp>
    </p:spTree>
    <p:extLst>
      <p:ext uri="{BB962C8B-B14F-4D97-AF65-F5344CB8AC3E}">
        <p14:creationId xmlns:p14="http://schemas.microsoft.com/office/powerpoint/2010/main" val="282347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you can ask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137526" cy="4206240"/>
          </a:xfrm>
        </p:spPr>
        <p:txBody>
          <a:bodyPr>
            <a:normAutofit/>
          </a:bodyPr>
          <a:lstStyle/>
          <a:p>
            <a:r>
              <a:rPr lang="en-US" sz="3200" dirty="0"/>
              <a:t>“Wouldn’t your position cause ______(something good/bad)_______?</a:t>
            </a:r>
          </a:p>
          <a:p>
            <a:r>
              <a:rPr lang="en-US" sz="3200" dirty="0"/>
              <a:t>EXAMPLE: “Wouldn’t a soda tax cause people to just switch to candies and other foods to get their sugar?”</a:t>
            </a:r>
          </a:p>
          <a:p>
            <a:endParaRPr lang="en-US" sz="3200" dirty="0"/>
          </a:p>
          <a:p>
            <a:r>
              <a:rPr lang="en-US" sz="3200" dirty="0"/>
              <a:t>I need another person to ask this kind of question.</a:t>
            </a:r>
          </a:p>
        </p:txBody>
      </p:sp>
    </p:spTree>
    <p:extLst>
      <p:ext uri="{BB962C8B-B14F-4D97-AF65-F5344CB8AC3E}">
        <p14:creationId xmlns:p14="http://schemas.microsoft.com/office/powerpoint/2010/main" val="364835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ANSWERS YOU CAN GIVE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188" y="2011680"/>
            <a:ext cx="10919012" cy="446596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Answer as soon as you can</a:t>
            </a:r>
          </a:p>
          <a:p>
            <a:endParaRPr lang="en-US" sz="3200" dirty="0"/>
          </a:p>
          <a:p>
            <a:r>
              <a:rPr lang="en-US" sz="3200" dirty="0"/>
              <a:t>USE ARGUMENTS IN YOUR SPEECH TO ANSWER QUESTIONS:</a:t>
            </a:r>
          </a:p>
          <a:p>
            <a:r>
              <a:rPr lang="en-US" sz="3200" dirty="0"/>
              <a:t>“As I showed, a soda tax would reduce consumption because people don’t want to pay the higher cost.”</a:t>
            </a:r>
          </a:p>
          <a:p>
            <a:endParaRPr lang="en-US" sz="3200" dirty="0"/>
          </a:p>
          <a:p>
            <a:r>
              <a:rPr lang="en-US" sz="3200" dirty="0"/>
              <a:t>Answer briefly—then talk about good arguments for your side:</a:t>
            </a:r>
          </a:p>
          <a:p>
            <a:r>
              <a:rPr lang="en-US" sz="3200" dirty="0"/>
              <a:t>“Poorer people would switch to cheaper drinks so they would not be hurt AND their health would improve lowering their health care costs.”</a:t>
            </a:r>
          </a:p>
        </p:txBody>
      </p:sp>
    </p:spTree>
    <p:extLst>
      <p:ext uri="{BB962C8B-B14F-4D97-AF65-F5344CB8AC3E}">
        <p14:creationId xmlns:p14="http://schemas.microsoft.com/office/powerpoint/2010/main" val="8697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Try it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188" y="2011680"/>
            <a:ext cx="10919012" cy="446596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Answer as soon as you can</a:t>
            </a:r>
          </a:p>
          <a:p>
            <a:endParaRPr lang="en-US" sz="3200" dirty="0"/>
          </a:p>
          <a:p>
            <a:r>
              <a:rPr lang="en-US" sz="3200" dirty="0"/>
              <a:t>USE ARGUMENTS IN YOUR SPEECH TO ANSWER QUESTIONS:</a:t>
            </a:r>
          </a:p>
          <a:p>
            <a:r>
              <a:rPr lang="en-US" sz="3200" dirty="0"/>
              <a:t>“As I showed, a soda tax would reduce consumption because people don’t want to pay the higher cost.”</a:t>
            </a:r>
          </a:p>
          <a:p>
            <a:endParaRPr lang="en-US" sz="3200" dirty="0"/>
          </a:p>
          <a:p>
            <a:r>
              <a:rPr lang="en-US" sz="3200" dirty="0"/>
              <a:t>Here’s a question—I need an answer. </a:t>
            </a:r>
          </a:p>
          <a:p>
            <a:r>
              <a:rPr lang="en-US" sz="3200" dirty="0"/>
              <a:t>(Instructor asks a question that student has support for from their speech)</a:t>
            </a:r>
          </a:p>
        </p:txBody>
      </p:sp>
    </p:spTree>
    <p:extLst>
      <p:ext uri="{BB962C8B-B14F-4D97-AF65-F5344CB8AC3E}">
        <p14:creationId xmlns:p14="http://schemas.microsoft.com/office/powerpoint/2010/main" val="9342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Try it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188" y="2011680"/>
            <a:ext cx="10919012" cy="446596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Answer as soon as you can</a:t>
            </a:r>
          </a:p>
          <a:p>
            <a:endParaRPr lang="en-US" sz="3200" dirty="0"/>
          </a:p>
          <a:p>
            <a:r>
              <a:rPr lang="en-US" sz="3200" dirty="0"/>
              <a:t>Answer briefly—then talk about good arguments for your side:</a:t>
            </a:r>
          </a:p>
          <a:p>
            <a:r>
              <a:rPr lang="en-US" sz="3200" dirty="0"/>
              <a:t>“Poorer people would switch to cheaper drinks so they would not be hurt AND their health would improve lowering their health care costs.”</a:t>
            </a:r>
          </a:p>
          <a:p>
            <a:endParaRPr lang="en-US" sz="3200" dirty="0"/>
          </a:p>
          <a:p>
            <a:r>
              <a:rPr lang="en-US" sz="3200" dirty="0"/>
              <a:t>Here’s a question—I need an answer.</a:t>
            </a:r>
          </a:p>
          <a:p>
            <a:r>
              <a:rPr lang="en-US" sz="3200" dirty="0"/>
              <a:t>(Instructor ask a tough question)</a:t>
            </a:r>
          </a:p>
        </p:txBody>
      </p:sp>
    </p:spTree>
    <p:extLst>
      <p:ext uri="{BB962C8B-B14F-4D97-AF65-F5344CB8AC3E}">
        <p14:creationId xmlns:p14="http://schemas.microsoft.com/office/powerpoint/2010/main" val="124806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 it again!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91" y="2083525"/>
            <a:ext cx="11134950" cy="4206240"/>
          </a:xfrm>
        </p:spPr>
        <p:txBody>
          <a:bodyPr>
            <a:normAutofit/>
          </a:bodyPr>
          <a:lstStyle/>
          <a:p>
            <a:r>
              <a:rPr lang="en-US" sz="3600" dirty="0"/>
              <a:t>Use the Tips</a:t>
            </a:r>
          </a:p>
          <a:p>
            <a:r>
              <a:rPr lang="en-US" sz="3600" dirty="0"/>
              <a:t>In teams of two . . . </a:t>
            </a:r>
          </a:p>
          <a:p>
            <a:r>
              <a:rPr lang="en-US" sz="3600" dirty="0"/>
              <a:t>Present an argument</a:t>
            </a:r>
          </a:p>
          <a:p>
            <a:r>
              <a:rPr lang="en-US" sz="3600" dirty="0"/>
              <a:t>Ask a question</a:t>
            </a:r>
          </a:p>
          <a:p>
            <a:r>
              <a:rPr lang="en-US" sz="3600" dirty="0"/>
              <a:t>Answer</a:t>
            </a:r>
          </a:p>
          <a:p>
            <a:r>
              <a:rPr lang="en-US" sz="3600" dirty="0"/>
              <a:t>Go to the next person.</a:t>
            </a:r>
          </a:p>
        </p:txBody>
      </p:sp>
    </p:spTree>
    <p:extLst>
      <p:ext uri="{BB962C8B-B14F-4D97-AF65-F5344CB8AC3E}">
        <p14:creationId xmlns:p14="http://schemas.microsoft.com/office/powerpoint/2010/main" val="24071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76EE-8B57-497D-B536-3DDA54D824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WRAPPING UP AND HEADED FOR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7DBA1-4A7A-4B04-9100-23B8753E1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7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have our opinions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We are working together</a:t>
            </a:r>
          </a:p>
          <a:p>
            <a:r>
              <a:rPr lang="en-US" sz="3200" b="1" dirty="0"/>
              <a:t>We are a team and we support each other.</a:t>
            </a:r>
          </a:p>
        </p:txBody>
      </p:sp>
    </p:spTree>
    <p:extLst>
      <p:ext uri="{BB962C8B-B14F-4D97-AF65-F5344CB8AC3E}">
        <p14:creationId xmlns:p14="http://schemas.microsoft.com/office/powerpoint/2010/main" val="294381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are going to put all this into debating this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848" y="2011680"/>
            <a:ext cx="7720070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Making arguments with Claims and Support</a:t>
            </a:r>
          </a:p>
          <a:p>
            <a:r>
              <a:rPr lang="en-US" sz="3200" b="1" dirty="0"/>
              <a:t>Disagreeing Respectfully</a:t>
            </a:r>
          </a:p>
          <a:p>
            <a:r>
              <a:rPr lang="en-US" sz="3200" b="1" dirty="0"/>
              <a:t>Asking and answering questions.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52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YOU’RE GOING TO LEARN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848" y="2011680"/>
            <a:ext cx="7720070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Taking notes in a debate</a:t>
            </a:r>
          </a:p>
          <a:p>
            <a:r>
              <a:rPr lang="en-US" sz="3200" b="1" dirty="0"/>
              <a:t>Defending your arguments</a:t>
            </a:r>
          </a:p>
          <a:p>
            <a:r>
              <a:rPr lang="en-US" sz="3200" b="1" dirty="0"/>
              <a:t>Explaining why your side wins the arguments</a:t>
            </a:r>
          </a:p>
          <a:p>
            <a:r>
              <a:rPr lang="en-US" sz="3200" b="1" dirty="0"/>
              <a:t>And you are going to debate each other!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121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 we debate, treat each other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911" y="2011679"/>
            <a:ext cx="9405214" cy="4675839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/>
              <a:t>We argue Ideas</a:t>
            </a:r>
          </a:p>
          <a:p>
            <a:r>
              <a:rPr lang="en-US" sz="3600" b="1" dirty="0"/>
              <a:t>We don’t argue against People</a:t>
            </a:r>
          </a:p>
          <a:p>
            <a:endParaRPr lang="en-US" sz="1700" b="1" dirty="0"/>
          </a:p>
          <a:p>
            <a:r>
              <a:rPr lang="en-US" sz="3600" b="1" dirty="0"/>
              <a:t>Look around the Room</a:t>
            </a:r>
          </a:p>
          <a:p>
            <a:r>
              <a:rPr lang="en-US" sz="3600" b="1" dirty="0"/>
              <a:t>These are your team members—show you support each other</a:t>
            </a:r>
          </a:p>
          <a:p>
            <a:r>
              <a:rPr lang="en-US" sz="3600" b="1" dirty="0"/>
              <a:t>If at anytime you are not being treated right—tell me, your instructor, your parent, or Jim Hanson</a:t>
            </a:r>
          </a:p>
          <a:p>
            <a:r>
              <a:rPr lang="en-US" sz="3600" b="1" dirty="0"/>
              <a:t>If you see someone being mistreated—you are encouraged to put a stop to it. “Hey Stop that.” “Hey, let’s do something else.” “Yep, I’m going to contact Jim Hanson.”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094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you need for debates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052269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Pens (Black/Dark Blue)</a:t>
            </a:r>
          </a:p>
          <a:p>
            <a:r>
              <a:rPr lang="en-US" sz="3200" b="1" dirty="0"/>
              <a:t>Scripts (on the Prep Page)</a:t>
            </a:r>
          </a:p>
          <a:p>
            <a:r>
              <a:rPr lang="en-US" sz="3200" b="1" dirty="0"/>
              <a:t>Topic Information Sheet</a:t>
            </a:r>
          </a:p>
          <a:p>
            <a:endParaRPr lang="en-US" sz="3200" b="1" dirty="0"/>
          </a:p>
          <a:p>
            <a:r>
              <a:rPr lang="en-US" sz="3200" b="1" dirty="0"/>
              <a:t>THESE ARE ALL ON THE ELEMENTARY PREP PAGE.</a:t>
            </a:r>
          </a:p>
        </p:txBody>
      </p:sp>
    </p:spTree>
    <p:extLst>
      <p:ext uri="{BB962C8B-B14F-4D97-AF65-F5344CB8AC3E}">
        <p14:creationId xmlns:p14="http://schemas.microsoft.com/office/powerpoint/2010/main" val="12190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 next class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052269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Keep your script that you’ve worked on today!</a:t>
            </a:r>
          </a:p>
          <a:p>
            <a:r>
              <a:rPr lang="en-US" sz="3200" b="1" dirty="0"/>
              <a:t>Be thinking of how you will defend your case</a:t>
            </a:r>
          </a:p>
          <a:p>
            <a:r>
              <a:rPr lang="en-US" sz="3200" b="1" dirty="0"/>
              <a:t>Be thinking of why your side’s arguments are stronger</a:t>
            </a:r>
          </a:p>
          <a:p>
            <a:r>
              <a:rPr lang="en-US" sz="3200" b="1" dirty="0"/>
              <a:t>You are most welcome and encouraged to do more research on the topic—we’ll use it </a:t>
            </a:r>
            <a:r>
              <a:rPr lang="en-US" sz="3200" b="1"/>
              <a:t>again next week.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0728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of crowd clapping accompanied by clapping s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31" y="962819"/>
            <a:ext cx="10177664" cy="5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90" y="284176"/>
            <a:ext cx="11980189" cy="614726"/>
          </a:xfrm>
        </p:spPr>
        <p:txBody>
          <a:bodyPr>
            <a:normAutofit/>
          </a:bodyPr>
          <a:lstStyle/>
          <a:p>
            <a:r>
              <a:rPr lang="en-US" sz="3600" b="1" dirty="0"/>
              <a:t>YOU ARE GOING TO BECOME A CHAMP DEBATER!</a:t>
            </a:r>
          </a:p>
        </p:txBody>
      </p:sp>
      <p:pic>
        <p:nvPicPr>
          <p:cNvPr id="4" name="mixkit-ending-show-audience-clapping-478">
            <a:hlinkClick r:id="" action="ppaction://media"/>
            <a:extLst>
              <a:ext uri="{FF2B5EF4-FFF2-40B4-BE49-F238E27FC236}">
                <a16:creationId xmlns:a16="http://schemas.microsoft.com/office/drawing/2014/main" id="{9CA33898-BFBA-480E-8C3A-3F9E1590D4E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4" y="5827713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15873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Communicate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Each person, tell the class . . . </a:t>
            </a:r>
          </a:p>
          <a:p>
            <a:r>
              <a:rPr lang="en-US" sz="3200" b="1" dirty="0"/>
              <a:t>Your name and anything important to you</a:t>
            </a:r>
          </a:p>
          <a:p>
            <a:r>
              <a:rPr lang="en-US" sz="3200" b="1" dirty="0"/>
              <a:t>Your favorite food</a:t>
            </a:r>
          </a:p>
          <a:p>
            <a:endParaRPr lang="en-US" sz="3200" b="1" dirty="0"/>
          </a:p>
          <a:p>
            <a:r>
              <a:rPr lang="en-US" sz="3200" b="1" dirty="0"/>
              <a:t>Now get into a small group, tell each other your favorite game.</a:t>
            </a:r>
          </a:p>
        </p:txBody>
      </p:sp>
    </p:spTree>
    <p:extLst>
      <p:ext uri="{BB962C8B-B14F-4D97-AF65-F5344CB8AC3E}">
        <p14:creationId xmlns:p14="http://schemas.microsoft.com/office/powerpoint/2010/main" val="4223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Preparing the first speeches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Starting with . . . </a:t>
            </a:r>
          </a:p>
        </p:txBody>
      </p:sp>
    </p:spTree>
    <p:extLst>
      <p:ext uri="{BB962C8B-B14F-4D97-AF65-F5344CB8AC3E}">
        <p14:creationId xmlns:p14="http://schemas.microsoft.com/office/powerpoint/2010/main" val="341750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Making an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20" y="2011680"/>
            <a:ext cx="4390572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Claim—Your Point</a:t>
            </a:r>
            <a:endParaRPr lang="en-US" sz="2800" b="1" dirty="0"/>
          </a:p>
          <a:p>
            <a:br>
              <a:rPr lang="en-US" sz="2800" b="1" dirty="0"/>
            </a:br>
            <a:r>
              <a:rPr lang="en-US" sz="3200" b="1" dirty="0"/>
              <a:t>Support your Point</a:t>
            </a:r>
            <a:endParaRPr lang="en-US" sz="24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5D167F-B7FB-4194-A952-1EF1FF37AB51}"/>
              </a:ext>
            </a:extLst>
          </p:cNvPr>
          <p:cNvSpPr txBox="1">
            <a:spLocks/>
          </p:cNvSpPr>
          <p:nvPr/>
        </p:nvSpPr>
        <p:spPr>
          <a:xfrm>
            <a:off x="5980670" y="2011680"/>
            <a:ext cx="5741773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Sugary beverages harm health</a:t>
            </a:r>
          </a:p>
          <a:p>
            <a:r>
              <a:rPr lang="en-US" sz="2800" b="1" dirty="0"/>
              <a:t>Because the sugar increases the chance of getting diabetes.</a:t>
            </a:r>
          </a:p>
        </p:txBody>
      </p:sp>
    </p:spTree>
    <p:extLst>
      <p:ext uri="{BB962C8B-B14F-4D97-AF65-F5344CB8AC3E}">
        <p14:creationId xmlns:p14="http://schemas.microsoft.com/office/powerpoint/2010/main" val="30552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6" y="284176"/>
            <a:ext cx="11332028" cy="1508760"/>
          </a:xfrm>
        </p:spPr>
        <p:txBody>
          <a:bodyPr/>
          <a:lstStyle/>
          <a:p>
            <a:r>
              <a:rPr lang="en-US" b="1" dirty="0"/>
              <a:t>THE TOPIC WE USE FOR THE FIRST TWO CLASSES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b="1" dirty="0"/>
              <a:t>Students should be allowed to bring phones to school.</a:t>
            </a:r>
          </a:p>
          <a:p>
            <a:r>
              <a:rPr lang="en-US" sz="3200" b="1" dirty="0"/>
              <a:t>What’s your opinion?</a:t>
            </a:r>
          </a:p>
          <a:p>
            <a:r>
              <a:rPr lang="en-US" sz="3200" b="1" dirty="0"/>
              <a:t>Note that you don’t always get the side you want</a:t>
            </a:r>
          </a:p>
          <a:p>
            <a:r>
              <a:rPr lang="en-US" sz="3200" b="1" dirty="0"/>
              <a:t>We need half of you to be Pro (support the topic) and half of you to be Con (against the topic).</a:t>
            </a:r>
          </a:p>
          <a:p>
            <a:r>
              <a:rPr lang="en-US" sz="3200" b="1" dirty="0"/>
              <a:t>INSTRUCTOR: ASSIGN DEBATERS TO SIDES.</a:t>
            </a:r>
          </a:p>
        </p:txBody>
      </p:sp>
    </p:spTree>
    <p:extLst>
      <p:ext uri="{BB962C8B-B14F-4D97-AF65-F5344CB8AC3E}">
        <p14:creationId xmlns:p14="http://schemas.microsoft.com/office/powerpoint/2010/main" val="256135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Prepare an argument with claim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20" y="2011680"/>
            <a:ext cx="10493134" cy="4206240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Students should be allowed to bring phones to school.</a:t>
            </a:r>
          </a:p>
          <a:p>
            <a:endParaRPr lang="en-US" sz="3200" b="1" dirty="0"/>
          </a:p>
          <a:p>
            <a:r>
              <a:rPr lang="en-US" sz="3200" b="1" dirty="0"/>
              <a:t>Claim—Your Point: ______________________</a:t>
            </a:r>
            <a:endParaRPr lang="en-US" sz="2800" b="1" dirty="0"/>
          </a:p>
          <a:p>
            <a:br>
              <a:rPr lang="en-US" sz="2800" b="1" dirty="0"/>
            </a:br>
            <a:r>
              <a:rPr lang="en-US" sz="3200" b="1" dirty="0"/>
              <a:t>Support your Point: ______________________</a:t>
            </a:r>
          </a:p>
          <a:p>
            <a:endParaRPr lang="en-US" sz="3200" b="1" dirty="0"/>
          </a:p>
          <a:p>
            <a:r>
              <a:rPr lang="en-US" sz="3200" b="1" dirty="0"/>
              <a:t>You’ve got 2 or 3 minutes to do this.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1729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1453</TotalTime>
  <Words>1644</Words>
  <Application>Microsoft Office PowerPoint</Application>
  <PresentationFormat>Widescreen</PresentationFormat>
  <Paragraphs>195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Tahoma</vt:lpstr>
      <vt:lpstr>Wingdings</vt:lpstr>
      <vt:lpstr>Banded</vt:lpstr>
      <vt:lpstr>Let’s start debate!</vt:lpstr>
      <vt:lpstr>Instructor timeline</vt:lpstr>
      <vt:lpstr>What’s your favorite food?</vt:lpstr>
      <vt:lpstr>We have our opinions</vt:lpstr>
      <vt:lpstr>Communicate it!</vt:lpstr>
      <vt:lpstr>Preparing the first speeches</vt:lpstr>
      <vt:lpstr>Making an argument</vt:lpstr>
      <vt:lpstr>THE TOPIC WE USE FOR THE FIRST TWO CLASSES . . .</vt:lpstr>
      <vt:lpstr>Prepare an argument with claim and support</vt:lpstr>
      <vt:lpstr>Now share your argument with another student(s)</vt:lpstr>
      <vt:lpstr>NOW: ONE STUDENT . . .  share out loud your argument</vt:lpstr>
      <vt:lpstr>TOPIC OVERVIEW</vt:lpstr>
      <vt:lpstr>THE TOPIC IS Students should be allowed to bring cell phones to K-12 schools. </vt:lpstr>
      <vt:lpstr>Why this topic?</vt:lpstr>
      <vt:lpstr>What is the Topic?</vt:lpstr>
      <vt:lpstr>One more thing on the Topic . . . </vt:lpstr>
      <vt:lpstr>What are school policies on cell phone use?</vt:lpstr>
      <vt:lpstr>The New York Times says . . .</vt:lpstr>
      <vt:lpstr>Now—GET YOUR SCRIPT</vt:lpstr>
      <vt:lpstr>MAKE SURE YOU HAVE THE PREP PAGE BOOKMARKED/FAVORITED</vt:lpstr>
      <vt:lpstr>YOUR SCRIPT IS KEY</vt:lpstr>
      <vt:lpstr>NOW—WE WANT YOU TO DEVELOP YOUR ARGUMENT INTO A CASE</vt:lpstr>
      <vt:lpstr>THE key POINTS OF  DOING a CASE</vt:lpstr>
      <vt:lpstr>How much of YOUR FIRST SPEECH did you get DONE?</vt:lpstr>
      <vt:lpstr>Preparing the SECOND speeches</vt:lpstr>
      <vt:lpstr>Debate involves respectful disagreement</vt:lpstr>
      <vt:lpstr>Now . . . I disagree game</vt:lpstr>
      <vt:lpstr>To help do this . . . </vt:lpstr>
      <vt:lpstr>LET’S DO THE I DISAGREE GAME USING THE SECOND SPEAKER SCRIPTS.</vt:lpstr>
      <vt:lpstr>Question and answer!</vt:lpstr>
      <vt:lpstr>Ask and answer questions</vt:lpstr>
      <vt:lpstr>YOU DO IT!</vt:lpstr>
      <vt:lpstr>Questions you can ask . . . </vt:lpstr>
      <vt:lpstr>Questions you can ask . . . </vt:lpstr>
      <vt:lpstr>ANSWERS YOU CAN GIVE</vt:lpstr>
      <vt:lpstr>Try it out</vt:lpstr>
      <vt:lpstr>Try it out</vt:lpstr>
      <vt:lpstr>Do it again!</vt:lpstr>
      <vt:lpstr>WRAPPING UP AND HEADED FOR THE FUTURE</vt:lpstr>
      <vt:lpstr>We are going to put all this into debating this session</vt:lpstr>
      <vt:lpstr>YOU’RE GOING TO LEARN . . . </vt:lpstr>
      <vt:lpstr>As we debate, treat each other right</vt:lpstr>
      <vt:lpstr>What you need for debates</vt:lpstr>
      <vt:lpstr>For next class . . .</vt:lpstr>
      <vt:lpstr>YOU ARE GOING TO BECOME A CHAMP DEBATER!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debate!</dc:title>
  <dc:creator>Jim Climb the Mountain</dc:creator>
  <cp:lastModifiedBy>Jim Climb the Mountain</cp:lastModifiedBy>
  <cp:revision>209</cp:revision>
  <dcterms:created xsi:type="dcterms:W3CDTF">2019-10-15T19:44:54Z</dcterms:created>
  <dcterms:modified xsi:type="dcterms:W3CDTF">2024-07-05T17:34:15Z</dcterms:modified>
</cp:coreProperties>
</file>