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8" r:id="rId3"/>
    <p:sldId id="257" r:id="rId4"/>
    <p:sldId id="277" r:id="rId5"/>
    <p:sldId id="282" r:id="rId6"/>
    <p:sldId id="382" r:id="rId7"/>
    <p:sldId id="258" r:id="rId8"/>
    <p:sldId id="276" r:id="rId9"/>
    <p:sldId id="422" r:id="rId10"/>
    <p:sldId id="421" r:id="rId11"/>
    <p:sldId id="380" r:id="rId12"/>
    <p:sldId id="278" r:id="rId13"/>
    <p:sldId id="392" r:id="rId14"/>
    <p:sldId id="418" r:id="rId15"/>
    <p:sldId id="419" r:id="rId16"/>
    <p:sldId id="259" r:id="rId17"/>
    <p:sldId id="423" r:id="rId18"/>
    <p:sldId id="425" r:id="rId19"/>
    <p:sldId id="265" r:id="rId20"/>
    <p:sldId id="424" r:id="rId21"/>
    <p:sldId id="267" r:id="rId22"/>
    <p:sldId id="420" r:id="rId23"/>
    <p:sldId id="428" r:id="rId24"/>
    <p:sldId id="373" r:id="rId25"/>
    <p:sldId id="427" r:id="rId26"/>
    <p:sldId id="437" r:id="rId27"/>
    <p:sldId id="388" r:id="rId28"/>
    <p:sldId id="426" r:id="rId29"/>
    <p:sldId id="429" r:id="rId30"/>
    <p:sldId id="386" r:id="rId31"/>
    <p:sldId id="440" r:id="rId32"/>
    <p:sldId id="433" r:id="rId33"/>
    <p:sldId id="374" r:id="rId34"/>
    <p:sldId id="430" r:id="rId35"/>
    <p:sldId id="431" r:id="rId36"/>
    <p:sldId id="381" r:id="rId37"/>
    <p:sldId id="383" r:id="rId38"/>
    <p:sldId id="266" r:id="rId39"/>
    <p:sldId id="262" r:id="rId40"/>
    <p:sldId id="438" r:id="rId41"/>
    <p:sldId id="376" r:id="rId42"/>
    <p:sldId id="434" r:id="rId43"/>
    <p:sldId id="436" r:id="rId44"/>
    <p:sldId id="432" r:id="rId45"/>
    <p:sldId id="313" r:id="rId46"/>
    <p:sldId id="364" r:id="rId47"/>
    <p:sldId id="298" r:id="rId48"/>
    <p:sldId id="308" r:id="rId49"/>
    <p:sldId id="389" r:id="rId50"/>
    <p:sldId id="303" r:id="rId51"/>
    <p:sldId id="390" r:id="rId52"/>
    <p:sldId id="391" r:id="rId53"/>
    <p:sldId id="309" r:id="rId54"/>
    <p:sldId id="385" r:id="rId55"/>
    <p:sldId id="358" r:id="rId56"/>
    <p:sldId id="378" r:id="rId57"/>
    <p:sldId id="352" r:id="rId58"/>
    <p:sldId id="439" r:id="rId59"/>
    <p:sldId id="351" r:id="rId60"/>
    <p:sldId id="387" r:id="rId61"/>
    <p:sldId id="32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7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7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4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0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3381-2194-4062-AAD9-F170AA55D06C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BF5B3-6797-48E0-97A5-392341868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6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6D9B3381-2194-4062-AAD9-F170AA55D06C}" type="datetimeFigureOut">
              <a:rPr lang="en-US" smtClean="0"/>
              <a:pPr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FC1BF5B3-6797-48E0-97A5-392341868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49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forensics.org/climb-program/elementary/index.ht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Let’s start debate!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 Hanson</a:t>
            </a:r>
          </a:p>
        </p:txBody>
      </p:sp>
    </p:spTree>
    <p:extLst>
      <p:ext uri="{BB962C8B-B14F-4D97-AF65-F5344CB8AC3E}">
        <p14:creationId xmlns:p14="http://schemas.microsoft.com/office/powerpoint/2010/main" val="215232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r>
              <a:rPr lang="en-US" b="1" dirty="0"/>
              <a:t>LET’S ASSIGN SIDES TO START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We need half of you to be Pro (support the topic) </a:t>
            </a:r>
          </a:p>
          <a:p>
            <a:r>
              <a:rPr lang="en-US" sz="3200" b="1" dirty="0"/>
              <a:t>and half of you to be Con (against the topic).</a:t>
            </a:r>
          </a:p>
          <a:p>
            <a:endParaRPr lang="en-US" sz="3200" b="1" dirty="0"/>
          </a:p>
          <a:p>
            <a:r>
              <a:rPr lang="en-US" sz="3200" b="1" dirty="0"/>
              <a:t>INSTRUCTOR: ASSIGN DEBATERS TO SIDES.</a:t>
            </a:r>
          </a:p>
        </p:txBody>
      </p:sp>
    </p:spTree>
    <p:extLst>
      <p:ext uri="{BB962C8B-B14F-4D97-AF65-F5344CB8AC3E}">
        <p14:creationId xmlns:p14="http://schemas.microsoft.com/office/powerpoint/2010/main" val="33969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Prepare an argument with claim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80"/>
            <a:ext cx="10493134" cy="4206240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Students should be allowed to bring phones to school.</a:t>
            </a:r>
          </a:p>
          <a:p>
            <a:endParaRPr lang="en-US" sz="3200" b="1" dirty="0"/>
          </a:p>
          <a:p>
            <a:r>
              <a:rPr lang="en-US" sz="3200" b="1" dirty="0"/>
              <a:t>Claim—Your Point: ______________________</a:t>
            </a:r>
            <a:endParaRPr lang="en-US" sz="2800" b="1" dirty="0"/>
          </a:p>
          <a:p>
            <a:br>
              <a:rPr lang="en-US" sz="2800" b="1" dirty="0"/>
            </a:br>
            <a:r>
              <a:rPr lang="en-US" sz="3200" b="1" dirty="0"/>
              <a:t>Support your Point: ______________________</a:t>
            </a:r>
          </a:p>
          <a:p>
            <a:endParaRPr lang="en-US" sz="3200" b="1" dirty="0"/>
          </a:p>
          <a:p>
            <a:r>
              <a:rPr lang="en-US" sz="3200" b="1" dirty="0"/>
              <a:t>You’ve got 2 or 3 minutes to do this.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172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 share your argument with another student(s)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Students can share in groups of 2 or 3.</a:t>
            </a:r>
          </a:p>
        </p:txBody>
      </p:sp>
    </p:spTree>
    <p:extLst>
      <p:ext uri="{BB962C8B-B14F-4D97-AF65-F5344CB8AC3E}">
        <p14:creationId xmlns:p14="http://schemas.microsoft.com/office/powerpoint/2010/main" val="1136346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NOW: ONE STUDENT . . . </a:t>
            </a:r>
            <a:br>
              <a:rPr lang="en-US" sz="4800" b="1" dirty="0"/>
            </a:br>
            <a:r>
              <a:rPr lang="en-US" sz="4800" b="1" dirty="0"/>
              <a:t>share out loud your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This is for the whole group to hear</a:t>
            </a:r>
          </a:p>
        </p:txBody>
      </p:sp>
    </p:spTree>
    <p:extLst>
      <p:ext uri="{BB962C8B-B14F-4D97-AF65-F5344CB8AC3E}">
        <p14:creationId xmlns:p14="http://schemas.microsoft.com/office/powerpoint/2010/main" val="410724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TOPIC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6291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6240-8B62-9B27-FA6F-D64277F5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46" y="295836"/>
            <a:ext cx="10696835" cy="1856766"/>
          </a:xfrm>
        </p:spPr>
        <p:txBody>
          <a:bodyPr>
            <a:normAutofit fontScale="90000"/>
          </a:bodyPr>
          <a:lstStyle/>
          <a:p>
            <a:r>
              <a:rPr lang="en-US" dirty="0"/>
              <a:t>THE TOPIC IS</a:t>
            </a:r>
            <a:br>
              <a:rPr lang="en-US" dirty="0"/>
            </a:br>
            <a:r>
              <a:rPr lang="en-US" sz="4400" b="1" dirty="0"/>
              <a:t>Students should be allowed to bring cell phones to K-12 schools.</a:t>
            </a:r>
            <a:br>
              <a:rPr lang="en-US" sz="4400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76B85-FF16-5B1E-FEDC-3A564023C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890" y="2286000"/>
            <a:ext cx="6608274" cy="4340967"/>
          </a:xfrm>
        </p:spPr>
      </p:pic>
    </p:spTree>
    <p:extLst>
      <p:ext uri="{BB962C8B-B14F-4D97-AF65-F5344CB8AC3E}">
        <p14:creationId xmlns:p14="http://schemas.microsoft.com/office/powerpoint/2010/main" val="41405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6E3-EC15-5858-01DF-15D4769B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2 arguments for the topic.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69F94-1443-1763-29D8-BB293784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4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E6E3-EC15-5858-01DF-15D4769B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SHARE 2 arguments AGAINST the topic.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69F94-1443-1763-29D8-BB293784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7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9" y="284176"/>
            <a:ext cx="11730445" cy="1508760"/>
          </a:xfrm>
        </p:spPr>
        <p:txBody>
          <a:bodyPr>
            <a:normAutofit/>
          </a:bodyPr>
          <a:lstStyle/>
          <a:p>
            <a:r>
              <a:rPr lang="en-US" sz="3800" b="1" dirty="0" err="1"/>
              <a:t>MakE</a:t>
            </a:r>
            <a:r>
              <a:rPr lang="en-US" sz="3800" b="1" dirty="0"/>
              <a:t> sure YOUR arguments are relevant</a:t>
            </a:r>
          </a:p>
        </p:txBody>
      </p:sp>
    </p:spTree>
    <p:extLst>
      <p:ext uri="{BB962C8B-B14F-4D97-AF65-F5344CB8AC3E}">
        <p14:creationId xmlns:p14="http://schemas.microsoft.com/office/powerpoint/2010/main" val="1939551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176"/>
            <a:ext cx="11599817" cy="1508760"/>
          </a:xfrm>
        </p:spPr>
        <p:txBody>
          <a:bodyPr/>
          <a:lstStyle/>
          <a:p>
            <a:r>
              <a:rPr lang="en-US" b="1" dirty="0"/>
              <a:t>Arguments must be about cell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459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You know cell 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94B04-D096-5FC9-AD23-580FF325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97" y="2508024"/>
            <a:ext cx="5269025" cy="406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FAAED9-4F0C-17D0-C117-C319FE82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76" b="7567"/>
          <a:stretch/>
        </p:blipFill>
        <p:spPr>
          <a:xfrm>
            <a:off x="5860869" y="2896698"/>
            <a:ext cx="6463151" cy="347869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596923-709D-4612-80AB-8340E84C69D3}"/>
              </a:ext>
            </a:extLst>
          </p:cNvPr>
          <p:cNvSpPr txBox="1">
            <a:spLocks/>
          </p:cNvSpPr>
          <p:nvPr/>
        </p:nvSpPr>
        <p:spPr>
          <a:xfrm>
            <a:off x="6034945" y="1863406"/>
            <a:ext cx="5845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and that does not include tablets or computers</a:t>
            </a:r>
          </a:p>
        </p:txBody>
      </p:sp>
    </p:spTree>
    <p:extLst>
      <p:ext uri="{BB962C8B-B14F-4D97-AF65-F5344CB8AC3E}">
        <p14:creationId xmlns:p14="http://schemas.microsoft.com/office/powerpoint/2010/main" val="1505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Instructor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60" y="2011680"/>
            <a:ext cx="11429336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MAKE ARGUMENTS 8 MINUTES</a:t>
            </a:r>
          </a:p>
          <a:p>
            <a:r>
              <a:rPr lang="en-US" sz="3200" b="1" dirty="0"/>
              <a:t>TOPIC OVERVIEW 8 MINUTES</a:t>
            </a:r>
          </a:p>
          <a:p>
            <a:r>
              <a:rPr lang="en-US" sz="3200" b="1" dirty="0"/>
              <a:t>CASE SPEECHES 14 MINUTES</a:t>
            </a:r>
          </a:p>
          <a:p>
            <a:r>
              <a:rPr lang="en-US" sz="3200" b="1" dirty="0"/>
              <a:t>I DISAGREE GAME &amp; RESPONSE SPEECHES 20 MINUTES</a:t>
            </a:r>
          </a:p>
          <a:p>
            <a:r>
              <a:rPr lang="en-US" sz="3200" b="1" dirty="0"/>
              <a:t>QUESTION AND ANSWER 20 MINUTES</a:t>
            </a:r>
          </a:p>
          <a:p>
            <a:r>
              <a:rPr lang="en-US" sz="3200" b="1" dirty="0"/>
              <a:t>FINISH UP </a:t>
            </a:r>
            <a:r>
              <a:rPr lang="en-US" sz="3200" b="1"/>
              <a:t>5 MINUTES.</a:t>
            </a:r>
            <a:endParaRPr lang="en-US" sz="3200" b="1" dirty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14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284176"/>
            <a:ext cx="11795760" cy="1508760"/>
          </a:xfrm>
        </p:spPr>
        <p:txBody>
          <a:bodyPr/>
          <a:lstStyle/>
          <a:p>
            <a:r>
              <a:rPr lang="en-US" b="1" dirty="0"/>
              <a:t>Arguments must be about k-12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2069455"/>
            <a:ext cx="10970623" cy="1348649"/>
          </a:xfrm>
        </p:spPr>
        <p:txBody>
          <a:bodyPr>
            <a:normAutofit/>
          </a:bodyPr>
          <a:lstStyle/>
          <a:p>
            <a:r>
              <a:rPr lang="en-US" sz="3600" b="1" dirty="0"/>
              <a:t>Obviously, not Colleges.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A1DEA-C8C7-F498-5508-F0CAE9AE7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0"/>
          <a:stretch/>
        </p:blipFill>
        <p:spPr>
          <a:xfrm>
            <a:off x="6190126" y="2980315"/>
            <a:ext cx="5782228" cy="3787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9D1EB-FEDD-3E98-149D-0E1CAC4C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7" y="2928869"/>
            <a:ext cx="5799323" cy="39475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57A66C-BDE0-44E3-5AB5-6E8EC0AE9B90}"/>
              </a:ext>
            </a:extLst>
          </p:cNvPr>
          <p:cNvSpPr txBox="1">
            <a:spLocks/>
          </p:cNvSpPr>
          <p:nvPr/>
        </p:nvSpPr>
        <p:spPr>
          <a:xfrm>
            <a:off x="6013007" y="1876284"/>
            <a:ext cx="5959347" cy="1348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Focus on Elementary, Middle, and High Schools.</a:t>
            </a: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558104B7-CCB1-22AD-4095-2B0EC786B9C1}"/>
              </a:ext>
            </a:extLst>
          </p:cNvPr>
          <p:cNvSpPr/>
          <p:nvPr/>
        </p:nvSpPr>
        <p:spPr>
          <a:xfrm>
            <a:off x="1777628" y="4633527"/>
            <a:ext cx="4365435" cy="262225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55FD6-2115-7F4E-72D1-56A000C2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thing on the Topic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14E6-772B-9640-A1B2-F7FC7D5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073" y="1930128"/>
            <a:ext cx="10803835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Cell Phones should be allowed in schools – the topic does not cover usage OUTSIDE of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1C992-7FC2-2C8C-1176-910B97D4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87" y="3134213"/>
            <a:ext cx="9088012" cy="35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7C36E-62BC-9EA3-9EC2-E6167674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school policies on cell phone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E3087-CF96-6FF2-0739-DD7052EC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sz="2800" b="1" dirty="0"/>
              <a:t>From the Washington Post . . 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C9FC8-AFFA-2E5B-367F-D5DB3E2C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19" y="3206144"/>
            <a:ext cx="10729394" cy="24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Now—let’s get prepared to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2011680"/>
            <a:ext cx="11178745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I need to assign half of you to the Pro Side</a:t>
            </a:r>
          </a:p>
          <a:p>
            <a:r>
              <a:rPr lang="en-US" sz="3200" b="1" dirty="0"/>
              <a:t>And half of you to the Con Side</a:t>
            </a:r>
          </a:p>
          <a:p>
            <a:endParaRPr lang="en-US" sz="3200" b="1" dirty="0"/>
          </a:p>
          <a:p>
            <a:r>
              <a:rPr lang="en-US" sz="3200" b="1" dirty="0"/>
              <a:t>Here are the names of the people on the 2 sides.</a:t>
            </a:r>
          </a:p>
          <a:p>
            <a:endParaRPr lang="en-US" sz="3200" b="1" dirty="0"/>
          </a:p>
          <a:p>
            <a:r>
              <a:rPr lang="en-US" sz="3200" b="1" dirty="0"/>
              <a:t>Get prepared for your side with a case.</a:t>
            </a:r>
          </a:p>
          <a:p>
            <a:r>
              <a:rPr lang="en-US" sz="3200" b="1" dirty="0"/>
              <a:t>To do that . . . </a:t>
            </a:r>
          </a:p>
        </p:txBody>
      </p:sp>
    </p:spTree>
    <p:extLst>
      <p:ext uri="{BB962C8B-B14F-4D97-AF65-F5344CB8AC3E}">
        <p14:creationId xmlns:p14="http://schemas.microsoft.com/office/powerpoint/2010/main" val="385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737743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GET YOUR LAPTOP OR TABLET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26DEA-875C-AFFB-B5AE-6B66FE9CF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052" y="2018774"/>
            <a:ext cx="7537891" cy="47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go to your web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30241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OPEN THE CLIMB ELEMENTARY STUDENT PREP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8" y="2011680"/>
            <a:ext cx="11178745" cy="4678422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Climb STUDENT PREP PAGE</a:t>
            </a:r>
            <a:br>
              <a:rPr lang="en-US" sz="3200" b="1" dirty="0"/>
            </a:b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https://www.nwforensics.org/climb-program/elementary/index.htm</a:t>
            </a:r>
            <a:r>
              <a:rPr lang="en-US" sz="2400" b="1" dirty="0"/>
              <a:t> </a:t>
            </a:r>
          </a:p>
          <a:p>
            <a:endParaRPr lang="en-US" sz="3200" b="1" dirty="0"/>
          </a:p>
          <a:p>
            <a:r>
              <a:rPr lang="en-US" sz="3200" b="1" dirty="0"/>
              <a:t>You can also Google/Bing for “Climb Elementary Student Prep” (look for the current session on the page)</a:t>
            </a:r>
          </a:p>
          <a:p>
            <a:r>
              <a:rPr lang="en-US" sz="3200" b="1" dirty="0"/>
              <a:t>OR</a:t>
            </a:r>
          </a:p>
          <a:p>
            <a:r>
              <a:rPr lang="en-US" sz="3200" b="1" dirty="0"/>
              <a:t>You can also go to the regular Climb web page, scroll to the bottom and on the right, there is a link to the prep pages.</a:t>
            </a:r>
          </a:p>
        </p:txBody>
      </p:sp>
    </p:spTree>
    <p:extLst>
      <p:ext uri="{BB962C8B-B14F-4D97-AF65-F5344CB8AC3E}">
        <p14:creationId xmlns:p14="http://schemas.microsoft.com/office/powerpoint/2010/main" val="15154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MAKE SURE YOU HAVE THE PREP PAGE BOOKMARKED/FAVORITED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You will use that page each week to prepare before class</a:t>
            </a:r>
          </a:p>
          <a:p>
            <a:r>
              <a:rPr lang="en-US" sz="3200" b="1" dirty="0"/>
              <a:t>You should spend 30 to 45 minutes preparing BEFORE each class</a:t>
            </a:r>
          </a:p>
          <a:p>
            <a:endParaRPr lang="en-US" sz="3200" b="1" dirty="0"/>
          </a:p>
          <a:p>
            <a:r>
              <a:rPr lang="en-US" sz="3200" b="1" dirty="0"/>
              <a:t>Show your Instructor the page and that you have bookmarked/favorited it.</a:t>
            </a:r>
          </a:p>
        </p:txBody>
      </p:sp>
    </p:spTree>
    <p:extLst>
      <p:ext uri="{BB962C8B-B14F-4D97-AF65-F5344CB8AC3E}">
        <p14:creationId xmlns:p14="http://schemas.microsoft.com/office/powerpoint/2010/main" val="306900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Now—click the research FOR CASES AND RESPONSES LINK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D7D6A-CC81-1A6B-D692-9AD5A9887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98" y="2419394"/>
            <a:ext cx="10172859" cy="19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endParaRPr lang="en-US" sz="48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41FA22-BD3A-0896-06DA-45900AF48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469" b="29134"/>
          <a:stretch/>
        </p:blipFill>
        <p:spPr>
          <a:xfrm>
            <a:off x="908131" y="2691916"/>
            <a:ext cx="10899313" cy="3881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7D35D-4F25-93FF-1FAF-37870F601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82"/>
          <a:stretch/>
        </p:blipFill>
        <p:spPr>
          <a:xfrm>
            <a:off x="1675865" y="613215"/>
            <a:ext cx="9568163" cy="16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7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64B6-1A88-45FB-B38E-350CA484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your favorite food?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DE54D9-66E0-4539-A134-9793452E5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67" y="1685925"/>
            <a:ext cx="6721463" cy="4472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3A687-B3F0-4137-A0B8-444705FF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809" y="1973249"/>
            <a:ext cx="6896100" cy="460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B0462-119B-4AD0-A060-E35EAD9C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01" y="2466575"/>
            <a:ext cx="6396632" cy="42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What arguments did you get?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One Pro Person: Tell me one argument you got.</a:t>
            </a:r>
          </a:p>
          <a:p>
            <a:r>
              <a:rPr lang="en-US" sz="3200" b="1" dirty="0"/>
              <a:t>One Con Person: Tell me one argument you got.</a:t>
            </a:r>
          </a:p>
        </p:txBody>
      </p:sp>
    </p:spTree>
    <p:extLst>
      <p:ext uri="{BB962C8B-B14F-4D97-AF65-F5344CB8AC3E}">
        <p14:creationId xmlns:p14="http://schemas.microsoft.com/office/powerpoint/2010/main" val="9682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Ai doublechecks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As of Summer 2025, ChatGPT and Gemini make pretty good arguments</a:t>
            </a:r>
          </a:p>
          <a:p>
            <a:r>
              <a:rPr lang="en-US" sz="3200" b="1"/>
              <a:t>BUT they </a:t>
            </a:r>
            <a:r>
              <a:rPr lang="en-US" sz="3200" b="1" dirty="0"/>
              <a:t>make mistakes</a:t>
            </a:r>
          </a:p>
          <a:p>
            <a:r>
              <a:rPr lang="en-US" sz="3200" b="1" dirty="0"/>
              <a:t>--Citations are sometimes wrong, even made up</a:t>
            </a:r>
          </a:p>
          <a:p>
            <a:r>
              <a:rPr lang="en-US" sz="3200" b="1" dirty="0"/>
              <a:t>--Facts/statistic can mix things up</a:t>
            </a:r>
          </a:p>
          <a:p>
            <a:r>
              <a:rPr lang="en-US" sz="3200" b="1" dirty="0"/>
              <a:t>--Very specific details/facts can be very wrong</a:t>
            </a:r>
          </a:p>
          <a:p>
            <a:endParaRPr lang="en-US" sz="3200" b="1" dirty="0"/>
          </a:p>
          <a:p>
            <a:r>
              <a:rPr lang="en-US" sz="3200" b="1" dirty="0"/>
              <a:t>Doublecheck such aspects.</a:t>
            </a:r>
          </a:p>
        </p:txBody>
      </p:sp>
    </p:spTree>
    <p:extLst>
      <p:ext uri="{BB962C8B-B14F-4D97-AF65-F5344CB8AC3E}">
        <p14:creationId xmlns:p14="http://schemas.microsoft.com/office/powerpoint/2010/main" val="27298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YOUR SCRIPT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Your script shows you the arguments you need to make in your speeches</a:t>
            </a:r>
          </a:p>
          <a:p>
            <a:r>
              <a:rPr lang="en-US" sz="3200" b="1" dirty="0"/>
              <a:t>A Script is like a “Training Wheels” for Debate</a:t>
            </a:r>
          </a:p>
          <a:p>
            <a:r>
              <a:rPr lang="en-US" sz="3200" b="1" dirty="0"/>
              <a:t>As time goes on, you’ll be able to rely on the script less and less.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7F9A4-D5D7-78ED-1465-460FA598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13" y="1917464"/>
            <a:ext cx="8944573" cy="11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NOW—WE WANT YOU TO DEVELOP 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86" y="2011680"/>
            <a:ext cx="3651135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You are going to fill out the scripts.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9BFBD-7351-74D5-DE22-4789D4A7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545" y="1792936"/>
            <a:ext cx="3824909" cy="4957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39874-B6F2-28C8-F648-DCE6512A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67" y="1907177"/>
            <a:ext cx="3561261" cy="4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FOR YOUR CASE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Look at what your AI Search came up with</a:t>
            </a:r>
          </a:p>
          <a:p>
            <a:r>
              <a:rPr lang="en-US" sz="3200" b="1" dirty="0"/>
              <a:t>Write down/Type your Contention/Main Claim</a:t>
            </a:r>
          </a:p>
          <a:p>
            <a:r>
              <a:rPr lang="en-US" sz="3200" b="1" dirty="0"/>
              <a:t>Write down/Type your </a:t>
            </a:r>
          </a:p>
          <a:p>
            <a:pPr lvl="2"/>
            <a:r>
              <a:rPr lang="en-US" sz="2800" b="1" dirty="0"/>
              <a:t>Evidence (proof)</a:t>
            </a:r>
          </a:p>
          <a:p>
            <a:pPr lvl="2"/>
            <a:r>
              <a:rPr lang="en-US" sz="2800" b="1" dirty="0"/>
              <a:t>Analysis (explanation)</a:t>
            </a:r>
          </a:p>
          <a:p>
            <a:pPr lvl="2"/>
            <a:r>
              <a:rPr lang="en-US" sz="2800" b="1" dirty="0"/>
              <a:t>Logical link (how you’ve proven your argument)</a:t>
            </a:r>
          </a:p>
          <a:p>
            <a:pPr lvl="2"/>
            <a:r>
              <a:rPr lang="en-US" sz="2800" b="1" dirty="0"/>
              <a:t>Impact (how this argument helps/hurts people).</a:t>
            </a:r>
          </a:p>
        </p:txBody>
      </p:sp>
    </p:spTree>
    <p:extLst>
      <p:ext uri="{BB962C8B-B14F-4D97-AF65-F5344CB8AC3E}">
        <p14:creationId xmlns:p14="http://schemas.microsoft.com/office/powerpoint/2010/main" val="24030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FOR YOUR CASE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508634" cy="4678422"/>
          </a:xfrm>
        </p:spPr>
        <p:txBody>
          <a:bodyPr>
            <a:normAutofit/>
          </a:bodyPr>
          <a:lstStyle/>
          <a:p>
            <a:r>
              <a:rPr lang="en-US" sz="3200" b="1" dirty="0"/>
              <a:t>Use your own words along with the AI words.</a:t>
            </a:r>
          </a:p>
          <a:p>
            <a:r>
              <a:rPr lang="en-US" sz="3200" b="1" dirty="0"/>
              <a:t>Fill up all of the Lines so you have enough material for a 1.5 minutes speech.</a:t>
            </a:r>
          </a:p>
          <a:p>
            <a:endParaRPr lang="en-US" sz="3200" b="1" dirty="0"/>
          </a:p>
          <a:p>
            <a:r>
              <a:rPr lang="en-US" sz="3600" b="1" dirty="0">
                <a:highlight>
                  <a:srgbClr val="000080"/>
                </a:highlight>
              </a:rPr>
              <a:t>You have 10 minutes to get your case done!</a:t>
            </a:r>
          </a:p>
        </p:txBody>
      </p:sp>
    </p:spTree>
    <p:extLst>
      <p:ext uri="{BB962C8B-B14F-4D97-AF65-F5344CB8AC3E}">
        <p14:creationId xmlns:p14="http://schemas.microsoft.com/office/powerpoint/2010/main" val="38019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0241-DAC1-4359-B3B8-39C92C2F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6" y="284176"/>
            <a:ext cx="11178745" cy="15087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How much of YOUR FIRST SPEECH did you get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A52A-D39E-415C-862F-4F6018ED1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Was it hard? (what was the hardest part?)</a:t>
            </a:r>
          </a:p>
          <a:p>
            <a:r>
              <a:rPr lang="en-US" sz="3200" b="1" dirty="0"/>
              <a:t>What was the best part of preparing your first speech?</a:t>
            </a:r>
          </a:p>
        </p:txBody>
      </p:sp>
    </p:spTree>
    <p:extLst>
      <p:ext uri="{BB962C8B-B14F-4D97-AF65-F5344CB8AC3E}">
        <p14:creationId xmlns:p14="http://schemas.microsoft.com/office/powerpoint/2010/main" val="388654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Preparing the SECOND speeches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Starting with . . . </a:t>
            </a:r>
          </a:p>
        </p:txBody>
      </p:sp>
    </p:spTree>
    <p:extLst>
      <p:ext uri="{BB962C8B-B14F-4D97-AF65-F5344CB8AC3E}">
        <p14:creationId xmlns:p14="http://schemas.microsoft.com/office/powerpoint/2010/main" val="2676119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Debate involves respectful disagreement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When a debater says steak is the best food . . . </a:t>
            </a:r>
            <a:br>
              <a:rPr lang="en-US" sz="3200" b="1" dirty="0"/>
            </a:br>
            <a:endParaRPr lang="en-US" sz="3200" b="1" dirty="0"/>
          </a:p>
          <a:p>
            <a:r>
              <a:rPr lang="en-US" sz="3200" b="1" dirty="0"/>
              <a:t>You can argue “steak is NOT that good tasting”</a:t>
            </a:r>
          </a:p>
          <a:p>
            <a:r>
              <a:rPr lang="en-US" sz="3200" b="1" dirty="0"/>
              <a:t>You can argue “steak means harming animals—that’s not the best”</a:t>
            </a:r>
          </a:p>
          <a:p>
            <a:r>
              <a:rPr lang="en-US" sz="3200" b="1" dirty="0"/>
              <a:t>You can argue “Sushi is more delicious”</a:t>
            </a:r>
          </a:p>
        </p:txBody>
      </p:sp>
    </p:spTree>
    <p:extLst>
      <p:ext uri="{BB962C8B-B14F-4D97-AF65-F5344CB8AC3E}">
        <p14:creationId xmlns:p14="http://schemas.microsoft.com/office/powerpoint/2010/main" val="26118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Now . . . I disagree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472" y="4009292"/>
            <a:ext cx="10947974" cy="2638643"/>
          </a:xfrm>
        </p:spPr>
        <p:txBody>
          <a:bodyPr>
            <a:normAutofit fontScale="92500"/>
          </a:bodyPr>
          <a:lstStyle/>
          <a:p>
            <a:r>
              <a:rPr lang="en-US" sz="3600" b="1" dirty="0"/>
              <a:t>One person presents an argument with one sentence claim and support on any topic you want</a:t>
            </a:r>
          </a:p>
          <a:p>
            <a:r>
              <a:rPr lang="en-US" sz="3600" b="1" dirty="0"/>
              <a:t>Then, another person responds to that argument</a:t>
            </a:r>
          </a:p>
          <a:p>
            <a:r>
              <a:rPr lang="en-US" sz="3600" b="1" dirty="0"/>
              <a:t>You have 1 minute to prepare—go!</a:t>
            </a:r>
          </a:p>
        </p:txBody>
      </p:sp>
    </p:spTree>
    <p:extLst>
      <p:ext uri="{BB962C8B-B14F-4D97-AF65-F5344CB8AC3E}">
        <p14:creationId xmlns:p14="http://schemas.microsoft.com/office/powerpoint/2010/main" val="192369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have our opinions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We are working together</a:t>
            </a:r>
          </a:p>
          <a:p>
            <a:r>
              <a:rPr lang="en-US" sz="3200" b="1" dirty="0"/>
              <a:t>We are a team and we support each other.</a:t>
            </a:r>
          </a:p>
        </p:txBody>
      </p:sp>
    </p:spTree>
    <p:extLst>
      <p:ext uri="{BB962C8B-B14F-4D97-AF65-F5344CB8AC3E}">
        <p14:creationId xmlns:p14="http://schemas.microsoft.com/office/powerpoint/2010/main" val="29438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NoW</a:t>
            </a:r>
            <a:r>
              <a:rPr lang="en-US" b="1" dirty="0"/>
              <a:t>: RESPONDING IN A DEBATE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472" y="4009292"/>
            <a:ext cx="10326806" cy="263864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One person presents their phone argument</a:t>
            </a:r>
          </a:p>
          <a:p>
            <a:r>
              <a:rPr lang="en-US" sz="3600" b="1" dirty="0"/>
              <a:t>Then, another person responds to that argument</a:t>
            </a:r>
          </a:p>
          <a:p>
            <a:r>
              <a:rPr lang="en-US" sz="3600" b="1" dirty="0"/>
              <a:t>We’ll do that in a moment after I explain how it will work.</a:t>
            </a:r>
          </a:p>
        </p:txBody>
      </p:sp>
    </p:spTree>
    <p:extLst>
      <p:ext uri="{BB962C8B-B14F-4D97-AF65-F5344CB8AC3E}">
        <p14:creationId xmlns:p14="http://schemas.microsoft.com/office/powerpoint/2010/main" val="16687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To help do this . . 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9BD27-3017-E412-DCA6-9D64488D9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634"/>
          <a:stretch/>
        </p:blipFill>
        <p:spPr>
          <a:xfrm>
            <a:off x="659702" y="2584269"/>
            <a:ext cx="11185798" cy="2300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F3BB6-BC81-9EF5-DAE8-6BA502A6AFA3}"/>
              </a:ext>
            </a:extLst>
          </p:cNvPr>
          <p:cNvSpPr txBox="1"/>
          <p:nvPr/>
        </p:nvSpPr>
        <p:spPr>
          <a:xfrm>
            <a:off x="1202919" y="5442857"/>
            <a:ext cx="1008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Do This Now and Save the Results.</a:t>
            </a:r>
          </a:p>
        </p:txBody>
      </p:sp>
    </p:spTree>
    <p:extLst>
      <p:ext uri="{BB962C8B-B14F-4D97-AF65-F5344CB8AC3E}">
        <p14:creationId xmlns:p14="http://schemas.microsoft.com/office/powerpoint/2010/main" val="281054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Just like in the I disagree game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Each Person presents their argument</a:t>
            </a:r>
          </a:p>
          <a:p>
            <a:r>
              <a:rPr lang="en-US" sz="3200" b="1" dirty="0"/>
              <a:t>Followed by another person responding</a:t>
            </a:r>
          </a:p>
          <a:p>
            <a:endParaRPr lang="en-US" sz="3200" b="1" dirty="0"/>
          </a:p>
          <a:p>
            <a:r>
              <a:rPr lang="en-US" sz="3200" b="1" dirty="0"/>
              <a:t>Con person ____ will respond to Pro person ____</a:t>
            </a:r>
          </a:p>
          <a:p>
            <a:r>
              <a:rPr lang="en-US" sz="3200" b="1" dirty="0" err="1"/>
              <a:t>Etc</a:t>
            </a:r>
            <a:endParaRPr lang="en-US" sz="3200" b="1" dirty="0"/>
          </a:p>
          <a:p>
            <a:r>
              <a:rPr lang="en-US" sz="3200" b="1" dirty="0"/>
              <a:t>Pro person _____ will respond to Con person ____.</a:t>
            </a:r>
          </a:p>
        </p:txBody>
      </p:sp>
    </p:spTree>
    <p:extLst>
      <p:ext uri="{BB962C8B-B14F-4D97-AF65-F5344CB8AC3E}">
        <p14:creationId xmlns:p14="http://schemas.microsoft.com/office/powerpoint/2010/main" val="15093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To do this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Use your Second Speaker Script—VERY BRIEFLY write down/type the argument presented</a:t>
            </a:r>
          </a:p>
          <a:p>
            <a:r>
              <a:rPr lang="en-US" sz="3200" b="1" dirty="0"/>
              <a:t>Type/write down your two responses (Use your AI research to help)</a:t>
            </a:r>
          </a:p>
          <a:p>
            <a:r>
              <a:rPr lang="en-US" sz="3200" b="1" dirty="0"/>
              <a:t>You can and should also ask for help.</a:t>
            </a:r>
          </a:p>
        </p:txBody>
      </p:sp>
    </p:spTree>
    <p:extLst>
      <p:ext uri="{BB962C8B-B14F-4D97-AF65-F5344CB8AC3E}">
        <p14:creationId xmlns:p14="http://schemas.microsoft.com/office/powerpoint/2010/main" val="11294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8" y="284176"/>
            <a:ext cx="10389813" cy="1508760"/>
          </a:xfrm>
        </p:spPr>
        <p:txBody>
          <a:bodyPr>
            <a:normAutofit/>
          </a:bodyPr>
          <a:lstStyle/>
          <a:p>
            <a:r>
              <a:rPr lang="en-US" sz="4400" b="1" dirty="0"/>
              <a:t>Let’s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75" y="2011679"/>
            <a:ext cx="11284300" cy="4419265"/>
          </a:xfrm>
        </p:spPr>
        <p:txBody>
          <a:bodyPr>
            <a:normAutofit/>
          </a:bodyPr>
          <a:lstStyle/>
          <a:p>
            <a:r>
              <a:rPr lang="en-US" sz="3200" b="1" dirty="0"/>
              <a:t>Each person presents their phone argument</a:t>
            </a:r>
          </a:p>
          <a:p>
            <a:r>
              <a:rPr lang="en-US" sz="3200" b="1" dirty="0"/>
              <a:t>After everyone has presented, everyone will present their 2 responses.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221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76EE-8B57-497D-B536-3DDA54D82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 and answer!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7DBA1-4A7A-4B04-9100-23B8753E1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10462212" cy="1508760"/>
          </a:xfrm>
        </p:spPr>
        <p:txBody>
          <a:bodyPr/>
          <a:lstStyle/>
          <a:p>
            <a:r>
              <a:rPr lang="en-US" b="1" dirty="0"/>
              <a:t>Ask and answer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939698" cy="4206240"/>
          </a:xfrm>
        </p:spPr>
        <p:txBody>
          <a:bodyPr>
            <a:normAutofit/>
          </a:bodyPr>
          <a:lstStyle/>
          <a:p>
            <a:r>
              <a:rPr lang="en-US" sz="3600" dirty="0"/>
              <a:t>You will ask questions of your opposing debater</a:t>
            </a:r>
          </a:p>
          <a:p>
            <a:r>
              <a:rPr lang="en-US" sz="3600" dirty="0"/>
              <a:t>That opposing debater will ask you questions.</a:t>
            </a:r>
          </a:p>
        </p:txBody>
      </p:sp>
    </p:spTree>
    <p:extLst>
      <p:ext uri="{BB962C8B-B14F-4D97-AF65-F5344CB8AC3E}">
        <p14:creationId xmlns:p14="http://schemas.microsoft.com/office/powerpoint/2010/main" val="14082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DO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1" y="2083525"/>
            <a:ext cx="11134950" cy="4206240"/>
          </a:xfrm>
        </p:spPr>
        <p:txBody>
          <a:bodyPr>
            <a:normAutofit/>
          </a:bodyPr>
          <a:lstStyle/>
          <a:p>
            <a:r>
              <a:rPr lang="en-US" sz="3600" dirty="0"/>
              <a:t>One person presents an argument</a:t>
            </a:r>
          </a:p>
          <a:p>
            <a:r>
              <a:rPr lang="en-US" sz="3600" dirty="0"/>
              <a:t>Another person, ask a question</a:t>
            </a:r>
          </a:p>
          <a:p>
            <a:r>
              <a:rPr lang="en-US" sz="3600" dirty="0"/>
              <a:t>The presenter answers the question</a:t>
            </a:r>
          </a:p>
          <a:p>
            <a:endParaRPr lang="en-US" sz="3600" dirty="0"/>
          </a:p>
          <a:p>
            <a:r>
              <a:rPr lang="en-US" sz="3600" dirty="0"/>
              <a:t>Now let’s get some tips on doing better question and answering.</a:t>
            </a:r>
          </a:p>
        </p:txBody>
      </p:sp>
    </p:spTree>
    <p:extLst>
      <p:ext uri="{BB962C8B-B14F-4D97-AF65-F5344CB8AC3E}">
        <p14:creationId xmlns:p14="http://schemas.microsoft.com/office/powerpoint/2010/main" val="42005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you can ask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137526" cy="4206240"/>
          </a:xfrm>
        </p:spPr>
        <p:txBody>
          <a:bodyPr>
            <a:normAutofit/>
          </a:bodyPr>
          <a:lstStyle/>
          <a:p>
            <a:r>
              <a:rPr lang="en-US" sz="3200" dirty="0"/>
              <a:t>“Where in your speech did you prove __________?”</a:t>
            </a:r>
          </a:p>
          <a:p>
            <a:r>
              <a:rPr lang="en-US" sz="3200" dirty="0"/>
              <a:t>EXAMPLE: “Where in your speech did you prove that a soda tax would reduce soda drinking?”</a:t>
            </a:r>
          </a:p>
          <a:p>
            <a:endParaRPr lang="en-US" sz="3200" dirty="0"/>
          </a:p>
          <a:p>
            <a:r>
              <a:rPr lang="en-US" sz="3200" dirty="0"/>
              <a:t>I need one person to ask this kind of question . . . </a:t>
            </a:r>
          </a:p>
        </p:txBody>
      </p:sp>
    </p:spTree>
    <p:extLst>
      <p:ext uri="{BB962C8B-B14F-4D97-AF65-F5344CB8AC3E}">
        <p14:creationId xmlns:p14="http://schemas.microsoft.com/office/powerpoint/2010/main" val="28234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you can ask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137526" cy="4206240"/>
          </a:xfrm>
        </p:spPr>
        <p:txBody>
          <a:bodyPr>
            <a:normAutofit/>
          </a:bodyPr>
          <a:lstStyle/>
          <a:p>
            <a:r>
              <a:rPr lang="en-US" sz="3200" dirty="0"/>
              <a:t>“Wouldn’t your position cause ______(something good/bad)_______?</a:t>
            </a:r>
          </a:p>
          <a:p>
            <a:r>
              <a:rPr lang="en-US" sz="3200" dirty="0"/>
              <a:t>EXAMPLE: “Wouldn’t a soda tax cause people to just switch to candies and other foods to get their sugar?”</a:t>
            </a:r>
          </a:p>
          <a:p>
            <a:endParaRPr lang="en-US" sz="3200" dirty="0"/>
          </a:p>
          <a:p>
            <a:r>
              <a:rPr lang="en-US" sz="3200" dirty="0"/>
              <a:t>I need another person to ask this kind of question.</a:t>
            </a:r>
          </a:p>
        </p:txBody>
      </p:sp>
    </p:spTree>
    <p:extLst>
      <p:ext uri="{BB962C8B-B14F-4D97-AF65-F5344CB8AC3E}">
        <p14:creationId xmlns:p14="http://schemas.microsoft.com/office/powerpoint/2010/main" val="364835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Communicate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Each person, tell the class . . . </a:t>
            </a:r>
          </a:p>
          <a:p>
            <a:r>
              <a:rPr lang="en-US" sz="3200" b="1" dirty="0"/>
              <a:t>Your name and anything important to you</a:t>
            </a:r>
          </a:p>
          <a:p>
            <a:r>
              <a:rPr lang="en-US" sz="3200" b="1" dirty="0"/>
              <a:t>Your favorite food</a:t>
            </a:r>
          </a:p>
          <a:p>
            <a:endParaRPr lang="en-US" sz="3200" b="1" dirty="0"/>
          </a:p>
          <a:p>
            <a:r>
              <a:rPr lang="en-US" sz="3200" b="1" dirty="0"/>
              <a:t>Now get into a small group, tell each other your favorite game.</a:t>
            </a:r>
          </a:p>
        </p:txBody>
      </p:sp>
    </p:spTree>
    <p:extLst>
      <p:ext uri="{BB962C8B-B14F-4D97-AF65-F5344CB8AC3E}">
        <p14:creationId xmlns:p14="http://schemas.microsoft.com/office/powerpoint/2010/main" val="4223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ANSWERS YOU CAN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USE ARGUMENTS IN YOUR SPEECH TO ANSWER QUESTIONS:</a:t>
            </a:r>
          </a:p>
          <a:p>
            <a:r>
              <a:rPr lang="en-US" sz="3200" dirty="0"/>
              <a:t>“As I showed, a soda tax would reduce consumption because people don’t want to pay the higher cost.”</a:t>
            </a:r>
          </a:p>
          <a:p>
            <a:endParaRPr lang="en-US" sz="3200" dirty="0"/>
          </a:p>
          <a:p>
            <a:r>
              <a:rPr lang="en-US" sz="3200" dirty="0"/>
              <a:t>Answer briefly—then talk about good arguments for your side:</a:t>
            </a:r>
          </a:p>
          <a:p>
            <a:r>
              <a:rPr lang="en-US" sz="3200" dirty="0"/>
              <a:t>“Poorer people would switch to cheaper drinks so they would not be hurt AND their health would improve lowering their health care costs.”</a:t>
            </a:r>
          </a:p>
        </p:txBody>
      </p:sp>
    </p:spTree>
    <p:extLst>
      <p:ext uri="{BB962C8B-B14F-4D97-AF65-F5344CB8AC3E}">
        <p14:creationId xmlns:p14="http://schemas.microsoft.com/office/powerpoint/2010/main" val="8697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Try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USE ARGUMENTS IN YOUR SPEECH TO ANSWER QUESTIONS:</a:t>
            </a:r>
          </a:p>
          <a:p>
            <a:r>
              <a:rPr lang="en-US" sz="3200" dirty="0"/>
              <a:t>“As I showed, a soda tax would reduce consumption because people don’t want to pay the higher cost.”</a:t>
            </a:r>
          </a:p>
          <a:p>
            <a:endParaRPr lang="en-US" sz="3200" dirty="0"/>
          </a:p>
          <a:p>
            <a:r>
              <a:rPr lang="en-US" sz="3200" dirty="0"/>
              <a:t>Here’s a question—I need an answer. </a:t>
            </a:r>
          </a:p>
          <a:p>
            <a:r>
              <a:rPr lang="en-US" sz="3200" dirty="0"/>
              <a:t>(Instructor asks a question that student has support for from their speech)</a:t>
            </a:r>
          </a:p>
        </p:txBody>
      </p:sp>
    </p:spTree>
    <p:extLst>
      <p:ext uri="{BB962C8B-B14F-4D97-AF65-F5344CB8AC3E}">
        <p14:creationId xmlns:p14="http://schemas.microsoft.com/office/powerpoint/2010/main" val="9342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AF8A-086D-4C81-8B91-9F60A7B8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Try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4E369-FE2C-4DD6-988A-DB98E8E7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8" y="2011680"/>
            <a:ext cx="10919012" cy="446596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Answer as soon as you can</a:t>
            </a:r>
          </a:p>
          <a:p>
            <a:endParaRPr lang="en-US" sz="3200" dirty="0"/>
          </a:p>
          <a:p>
            <a:r>
              <a:rPr lang="en-US" sz="3200" dirty="0"/>
              <a:t>Answer briefly—then talk about good arguments for your side:</a:t>
            </a:r>
          </a:p>
          <a:p>
            <a:r>
              <a:rPr lang="en-US" sz="3200" dirty="0"/>
              <a:t>“Poorer people would switch to cheaper drinks so they would not be hurt AND their health would improve lowering their health care costs.”</a:t>
            </a:r>
          </a:p>
          <a:p>
            <a:endParaRPr lang="en-US" sz="3200" dirty="0"/>
          </a:p>
          <a:p>
            <a:r>
              <a:rPr lang="en-US" sz="3200" dirty="0"/>
              <a:t>Here’s a question—I need an answer.</a:t>
            </a:r>
          </a:p>
          <a:p>
            <a:r>
              <a:rPr lang="en-US" sz="3200" dirty="0"/>
              <a:t>(Instructor ask a tough question)</a:t>
            </a:r>
          </a:p>
        </p:txBody>
      </p:sp>
    </p:spTree>
    <p:extLst>
      <p:ext uri="{BB962C8B-B14F-4D97-AF65-F5344CB8AC3E}">
        <p14:creationId xmlns:p14="http://schemas.microsoft.com/office/powerpoint/2010/main" val="124806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it again!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91" y="2083525"/>
            <a:ext cx="11134950" cy="4206240"/>
          </a:xfrm>
        </p:spPr>
        <p:txBody>
          <a:bodyPr>
            <a:normAutofit/>
          </a:bodyPr>
          <a:lstStyle/>
          <a:p>
            <a:r>
              <a:rPr lang="en-US" sz="3600" dirty="0"/>
              <a:t>Use the Tips</a:t>
            </a:r>
          </a:p>
          <a:p>
            <a:r>
              <a:rPr lang="en-US" sz="3600" dirty="0"/>
              <a:t>In teams of two . . . </a:t>
            </a:r>
          </a:p>
          <a:p>
            <a:r>
              <a:rPr lang="en-US" sz="3600" dirty="0"/>
              <a:t>Present an argument</a:t>
            </a:r>
          </a:p>
          <a:p>
            <a:r>
              <a:rPr lang="en-US" sz="3600" dirty="0"/>
              <a:t>Ask a question</a:t>
            </a:r>
          </a:p>
          <a:p>
            <a:r>
              <a:rPr lang="en-US" sz="3600" dirty="0"/>
              <a:t>Answer</a:t>
            </a:r>
          </a:p>
          <a:p>
            <a:r>
              <a:rPr lang="en-US" sz="3600" dirty="0"/>
              <a:t>Go to the next person.</a:t>
            </a:r>
          </a:p>
        </p:txBody>
      </p:sp>
    </p:spTree>
    <p:extLst>
      <p:ext uri="{BB962C8B-B14F-4D97-AF65-F5344CB8AC3E}">
        <p14:creationId xmlns:p14="http://schemas.microsoft.com/office/powerpoint/2010/main" val="24071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76EE-8B57-497D-B536-3DDA54D82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WRAPPING UP AND HEADED FOR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7DBA1-4A7A-4B04-9100-23B8753E1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7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going to put all this into debating this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103" y="2011680"/>
            <a:ext cx="9653451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Making arguments with Claims and Support</a:t>
            </a:r>
          </a:p>
          <a:p>
            <a:r>
              <a:rPr lang="en-US" sz="3200" b="1" dirty="0"/>
              <a:t>Disagreeing Respectfully</a:t>
            </a:r>
          </a:p>
          <a:p>
            <a:r>
              <a:rPr lang="en-US" sz="3200" b="1" dirty="0"/>
              <a:t>Asking and answering questions.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5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YOU’RE GOING TO LEARN . .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794" y="2011680"/>
            <a:ext cx="9784080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Taking notes in a debate</a:t>
            </a:r>
          </a:p>
          <a:p>
            <a:r>
              <a:rPr lang="en-US" sz="3200" b="1" dirty="0"/>
              <a:t>Defending your arguments</a:t>
            </a:r>
          </a:p>
          <a:p>
            <a:r>
              <a:rPr lang="en-US" sz="3200" b="1" dirty="0"/>
              <a:t>Explaining why your side wins the arguments</a:t>
            </a:r>
          </a:p>
          <a:p>
            <a:r>
              <a:rPr lang="en-US" sz="3200" b="1" dirty="0"/>
              <a:t>And you are going to debate each other!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21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we debate, treat each other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911" y="2011679"/>
            <a:ext cx="9405214" cy="4675839"/>
          </a:xfrm>
        </p:spPr>
        <p:txBody>
          <a:bodyPr>
            <a:normAutofit/>
          </a:bodyPr>
          <a:lstStyle/>
          <a:p>
            <a:r>
              <a:rPr lang="en-US" sz="3600" b="1" dirty="0"/>
              <a:t>We argue Ideas</a:t>
            </a:r>
          </a:p>
          <a:p>
            <a:r>
              <a:rPr lang="en-US" sz="3600" b="1" dirty="0"/>
              <a:t>We don’t argue against People</a:t>
            </a:r>
            <a:r>
              <a:rPr lang="en-US" sz="1700" b="1" dirty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094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 we debate, treat each other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911" y="2011679"/>
            <a:ext cx="9405214" cy="4675839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/>
              <a:t>Look around the Room</a:t>
            </a:r>
          </a:p>
          <a:p>
            <a:r>
              <a:rPr lang="en-US" sz="3600" b="1" dirty="0"/>
              <a:t>These are your team members—show you support each other</a:t>
            </a:r>
          </a:p>
          <a:p>
            <a:r>
              <a:rPr lang="en-US" sz="3600" b="1" dirty="0"/>
              <a:t>If at anytime you are not being treated right—tell me, your instructor, your parent, or Jim Hanson</a:t>
            </a:r>
          </a:p>
          <a:p>
            <a:r>
              <a:rPr lang="en-US" sz="3600" b="1" dirty="0"/>
              <a:t>If you see someone being mistreated—you are encouraged to put a stop to it. “Hey Stop that.” “Hey, let’s do something else.” “Yep, I’m going to contact Jim Hanson.”</a:t>
            </a:r>
          </a:p>
          <a:p>
            <a:pPr marL="0" indent="0">
              <a:buNone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972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you need for debates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052269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Pens (Black/Dark Blue)</a:t>
            </a:r>
          </a:p>
          <a:p>
            <a:r>
              <a:rPr lang="en-US" sz="3200" b="1" dirty="0"/>
              <a:t>Scripts (on the Prep Page)</a:t>
            </a:r>
          </a:p>
          <a:p>
            <a:r>
              <a:rPr lang="en-US" sz="3200" b="1" dirty="0"/>
              <a:t>Access to AI for searches of arguments and responses</a:t>
            </a:r>
          </a:p>
          <a:p>
            <a:endParaRPr lang="en-US" sz="3200" b="1" dirty="0"/>
          </a:p>
          <a:p>
            <a:r>
              <a:rPr lang="en-US" sz="3200" b="1" dirty="0"/>
              <a:t>THESE ARE ALL ON THE ELEMENTARY PREP PAGE.</a:t>
            </a:r>
          </a:p>
        </p:txBody>
      </p:sp>
    </p:spTree>
    <p:extLst>
      <p:ext uri="{BB962C8B-B14F-4D97-AF65-F5344CB8AC3E}">
        <p14:creationId xmlns:p14="http://schemas.microsoft.com/office/powerpoint/2010/main" val="12190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E971-5924-4354-9A12-863B3667C7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Preparing the first speeches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43E55-B08D-4B35-AD74-21B182454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Starting with . . . </a:t>
            </a:r>
          </a:p>
        </p:txBody>
      </p:sp>
    </p:spTree>
    <p:extLst>
      <p:ext uri="{BB962C8B-B14F-4D97-AF65-F5344CB8AC3E}">
        <p14:creationId xmlns:p14="http://schemas.microsoft.com/office/powerpoint/2010/main" val="3417507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87CD-4280-497C-BA9D-BC0E33CD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 next class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7E64C-3CE7-4C98-9903-8B2C4E24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10052269" cy="4562144"/>
          </a:xfrm>
        </p:spPr>
        <p:txBody>
          <a:bodyPr>
            <a:normAutofit/>
          </a:bodyPr>
          <a:lstStyle/>
          <a:p>
            <a:r>
              <a:rPr lang="en-US" sz="3200" b="1" dirty="0"/>
              <a:t>Keep your script that you’ve worked on today!</a:t>
            </a:r>
          </a:p>
          <a:p>
            <a:r>
              <a:rPr lang="en-US" sz="3200" b="1" dirty="0"/>
              <a:t>Be thinking of how you will defend your case</a:t>
            </a:r>
          </a:p>
          <a:p>
            <a:r>
              <a:rPr lang="en-US" sz="3200" b="1" dirty="0"/>
              <a:t>Be thinking of why your side’s arguments are stronger</a:t>
            </a:r>
          </a:p>
          <a:p>
            <a:r>
              <a:rPr lang="en-US" sz="3200" b="1" dirty="0"/>
              <a:t>You are most welcome and encouraged to do more research on the topic—we’ll use it </a:t>
            </a:r>
            <a:r>
              <a:rPr lang="en-US" sz="3200" b="1"/>
              <a:t>again next week.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072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of crowd clapping accompanied by clapping s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1" y="962819"/>
            <a:ext cx="10177664" cy="5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90" y="284176"/>
            <a:ext cx="11980189" cy="614726"/>
          </a:xfrm>
        </p:spPr>
        <p:txBody>
          <a:bodyPr>
            <a:normAutofit/>
          </a:bodyPr>
          <a:lstStyle/>
          <a:p>
            <a:r>
              <a:rPr lang="en-US" sz="3600" b="1" dirty="0"/>
              <a:t>YOU ARE GOING TO BECOME A CHAMP DEBATER!</a:t>
            </a:r>
          </a:p>
        </p:txBody>
      </p:sp>
      <p:pic>
        <p:nvPicPr>
          <p:cNvPr id="4" name="mixkit-ending-show-audience-clapping-478">
            <a:hlinkClick r:id="" action="ppaction://media"/>
            <a:extLst>
              <a:ext uri="{FF2B5EF4-FFF2-40B4-BE49-F238E27FC236}">
                <a16:creationId xmlns:a16="http://schemas.microsoft.com/office/drawing/2014/main" id="{9CA33898-BFBA-480E-8C3A-3F9E1590D4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4" y="5827713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5873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6EB7-CE31-48DC-A64D-B26FC2D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an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92F7-2C48-40EC-8897-F63AEDCF3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20" y="2011680"/>
            <a:ext cx="4390572" cy="4206240"/>
          </a:xfrm>
        </p:spPr>
        <p:txBody>
          <a:bodyPr>
            <a:normAutofit/>
          </a:bodyPr>
          <a:lstStyle/>
          <a:p>
            <a:r>
              <a:rPr lang="en-US" sz="3200" b="1" dirty="0"/>
              <a:t>Claim—Your Point</a:t>
            </a:r>
            <a:endParaRPr lang="en-US" sz="2800" b="1" dirty="0"/>
          </a:p>
          <a:p>
            <a:br>
              <a:rPr lang="en-US" sz="2800" b="1" dirty="0"/>
            </a:br>
            <a:r>
              <a:rPr lang="en-US" sz="3200" b="1" dirty="0"/>
              <a:t>Support your Point</a:t>
            </a:r>
            <a:endParaRPr lang="en-US" sz="24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5D167F-B7FB-4194-A952-1EF1FF37AB51}"/>
              </a:ext>
            </a:extLst>
          </p:cNvPr>
          <p:cNvSpPr txBox="1">
            <a:spLocks/>
          </p:cNvSpPr>
          <p:nvPr/>
        </p:nvSpPr>
        <p:spPr>
          <a:xfrm>
            <a:off x="5980670" y="2011680"/>
            <a:ext cx="5741773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Sugary beverages harm health</a:t>
            </a:r>
          </a:p>
          <a:p>
            <a:r>
              <a:rPr lang="en-US" sz="2800" b="1" dirty="0"/>
              <a:t>Because the sugar increases the chance of getting diabetes.</a:t>
            </a:r>
          </a:p>
        </p:txBody>
      </p:sp>
    </p:spTree>
    <p:extLst>
      <p:ext uri="{BB962C8B-B14F-4D97-AF65-F5344CB8AC3E}">
        <p14:creationId xmlns:p14="http://schemas.microsoft.com/office/powerpoint/2010/main" val="30552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r>
              <a:rPr lang="en-US" b="1" dirty="0"/>
              <a:t>THE TOPIC WE USE FOR THE FIRST TWO CLASSES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46" y="2011680"/>
            <a:ext cx="11455136" cy="4562144"/>
          </a:xfrm>
        </p:spPr>
        <p:txBody>
          <a:bodyPr>
            <a:normAutofit/>
          </a:bodyPr>
          <a:lstStyle/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8DFFC-8B7C-A95D-DC3E-A67FFEF4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91" y="1692871"/>
            <a:ext cx="10271980" cy="49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DA3B-D786-4BD3-85F5-BD168D74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6" y="284176"/>
            <a:ext cx="11332028" cy="1508760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93F0-F97E-4234-BD72-8CE5118CD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46" y="2011680"/>
            <a:ext cx="11455136" cy="456214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Students should be allowed to bring phones to school.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What’s your opinion?</a:t>
            </a:r>
          </a:p>
          <a:p>
            <a:pPr algn="ctr"/>
            <a:r>
              <a:rPr lang="en-US" sz="4300" b="1" i="1" dirty="0"/>
              <a:t>Note that you take on both sides in debate.</a:t>
            </a: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33543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2184</TotalTime>
  <Words>1775</Words>
  <Application>Microsoft Office PowerPoint</Application>
  <PresentationFormat>Widescreen</PresentationFormat>
  <Paragraphs>235</Paragraphs>
  <Slides>61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Tahoma</vt:lpstr>
      <vt:lpstr>Verdana</vt:lpstr>
      <vt:lpstr>Wingdings</vt:lpstr>
      <vt:lpstr>Banded</vt:lpstr>
      <vt:lpstr>Let’s start debate!</vt:lpstr>
      <vt:lpstr>Instructor timeline</vt:lpstr>
      <vt:lpstr>What’s your favorite food?</vt:lpstr>
      <vt:lpstr>We have our opinions</vt:lpstr>
      <vt:lpstr>Communicate it!</vt:lpstr>
      <vt:lpstr>Preparing the first speeches</vt:lpstr>
      <vt:lpstr>Making an argument</vt:lpstr>
      <vt:lpstr>THE TOPIC WE USE FOR THE FIRST TWO CLASSES . . .</vt:lpstr>
      <vt:lpstr>PowerPoint Presentation</vt:lpstr>
      <vt:lpstr>LET’S ASSIGN SIDES TO START . . . </vt:lpstr>
      <vt:lpstr>Prepare an argument with claim and support</vt:lpstr>
      <vt:lpstr>Now share your argument with another student(s)</vt:lpstr>
      <vt:lpstr>NOW: ONE STUDENT . . .  share out loud your argument</vt:lpstr>
      <vt:lpstr>TOPIC OVERVIEW</vt:lpstr>
      <vt:lpstr>THE TOPIC IS Students should be allowed to bring cell phones to K-12 schools. </vt:lpstr>
      <vt:lpstr>SHARE 2 arguments for the topic.</vt:lpstr>
      <vt:lpstr>SHARE 2 arguments AGAINST the topic.</vt:lpstr>
      <vt:lpstr>MakE sure YOUR arguments are relevant</vt:lpstr>
      <vt:lpstr>Arguments must be about cell phones</vt:lpstr>
      <vt:lpstr>Arguments must be about k-12 schools</vt:lpstr>
      <vt:lpstr>One more thing on the Topic . . . </vt:lpstr>
      <vt:lpstr>What are school policies on cell phone use?</vt:lpstr>
      <vt:lpstr>Now—let’s get prepared to debate</vt:lpstr>
      <vt:lpstr>GET YOUR LAPTOP OR TABLET</vt:lpstr>
      <vt:lpstr>go to your web browser</vt:lpstr>
      <vt:lpstr>OPEN THE CLIMB ELEMENTARY STUDENT PREP PAGE</vt:lpstr>
      <vt:lpstr>MAKE SURE YOU HAVE THE PREP PAGE BOOKMARKED/FAVORITED</vt:lpstr>
      <vt:lpstr>Now—click the research FOR CASES AND RESPONSES LINK</vt:lpstr>
      <vt:lpstr>PowerPoint Presentation</vt:lpstr>
      <vt:lpstr>What arguments did you get?</vt:lpstr>
      <vt:lpstr>Ai doublechecks</vt:lpstr>
      <vt:lpstr>YOUR SCRIPT IS KEY</vt:lpstr>
      <vt:lpstr>NOW—WE WANT YOU TO DEVELOP A CASE</vt:lpstr>
      <vt:lpstr>FOR YOUR CASE ARGUMENT</vt:lpstr>
      <vt:lpstr>FOR YOUR CASE ARGUMENT</vt:lpstr>
      <vt:lpstr>How much of YOUR FIRST SPEECH did you get DONE?</vt:lpstr>
      <vt:lpstr>Preparing the SECOND speeches</vt:lpstr>
      <vt:lpstr>Debate involves respectful disagreement</vt:lpstr>
      <vt:lpstr>Now . . . I disagree game</vt:lpstr>
      <vt:lpstr>NoW: RESPONDING IN A DEBATE</vt:lpstr>
      <vt:lpstr>To help do this . . . </vt:lpstr>
      <vt:lpstr>Just like in the I disagree game . . . </vt:lpstr>
      <vt:lpstr>To do this . . . </vt:lpstr>
      <vt:lpstr>Let’s go</vt:lpstr>
      <vt:lpstr>Question and answer!</vt:lpstr>
      <vt:lpstr>Ask and answer questions</vt:lpstr>
      <vt:lpstr>YOU DO IT!</vt:lpstr>
      <vt:lpstr>Questions you can ask . . . </vt:lpstr>
      <vt:lpstr>Questions you can ask . . . </vt:lpstr>
      <vt:lpstr>ANSWERS YOU CAN GIVE</vt:lpstr>
      <vt:lpstr>Try it out</vt:lpstr>
      <vt:lpstr>Try it out</vt:lpstr>
      <vt:lpstr>Do it again!</vt:lpstr>
      <vt:lpstr>WRAPPING UP AND HEADED FOR THE FUTURE</vt:lpstr>
      <vt:lpstr>We are going to put all this into debating this session</vt:lpstr>
      <vt:lpstr>YOU’RE GOING TO LEARN . . . </vt:lpstr>
      <vt:lpstr>As we debate, treat each other right</vt:lpstr>
      <vt:lpstr>As we debate, treat each other right</vt:lpstr>
      <vt:lpstr>What you need for debates</vt:lpstr>
      <vt:lpstr>For next class . . .</vt:lpstr>
      <vt:lpstr>YOU ARE GOING TO BECOME A CHAMP DEBATER!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debate!</dc:title>
  <dc:creator>Jim Climb the Mountain</dc:creator>
  <cp:lastModifiedBy>Jim Climb the Mountain</cp:lastModifiedBy>
  <cp:revision>299</cp:revision>
  <dcterms:created xsi:type="dcterms:W3CDTF">2019-10-15T19:44:54Z</dcterms:created>
  <dcterms:modified xsi:type="dcterms:W3CDTF">2025-07-01T18:19:49Z</dcterms:modified>
</cp:coreProperties>
</file>