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3" r:id="rId3"/>
    <p:sldId id="337" r:id="rId4"/>
    <p:sldId id="302" r:id="rId5"/>
    <p:sldId id="264" r:id="rId6"/>
    <p:sldId id="336" r:id="rId7"/>
    <p:sldId id="306" r:id="rId8"/>
    <p:sldId id="331" r:id="rId9"/>
    <p:sldId id="332" r:id="rId10"/>
    <p:sldId id="333" r:id="rId11"/>
    <p:sldId id="338" r:id="rId12"/>
    <p:sldId id="311" r:id="rId13"/>
    <p:sldId id="334" r:id="rId14"/>
    <p:sldId id="312" r:id="rId15"/>
    <p:sldId id="313" r:id="rId16"/>
    <p:sldId id="314" r:id="rId17"/>
    <p:sldId id="316" r:id="rId18"/>
    <p:sldId id="329" r:id="rId19"/>
    <p:sldId id="318" r:id="rId20"/>
    <p:sldId id="324" r:id="rId21"/>
    <p:sldId id="342" r:id="rId22"/>
    <p:sldId id="330" r:id="rId23"/>
    <p:sldId id="339" r:id="rId24"/>
    <p:sldId id="335" r:id="rId25"/>
    <p:sldId id="319" r:id="rId26"/>
    <p:sldId id="327" r:id="rId27"/>
    <p:sldId id="320" r:id="rId28"/>
    <p:sldId id="323" r:id="rId29"/>
    <p:sldId id="340" r:id="rId30"/>
    <p:sldId id="287" r:id="rId31"/>
    <p:sldId id="265" r:id="rId32"/>
    <p:sldId id="285" r:id="rId33"/>
    <p:sldId id="304" r:id="rId34"/>
    <p:sldId id="341"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68" autoAdjust="0"/>
    <p:restoredTop sz="94660"/>
  </p:normalViewPr>
  <p:slideViewPr>
    <p:cSldViewPr>
      <p:cViewPr varScale="1">
        <p:scale>
          <a:sx n="158" d="100"/>
          <a:sy n="158" d="100"/>
        </p:scale>
        <p:origin x="13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6E0D71-4218-4548-9DBB-8B857FE885A5}"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00372-650F-4F03-A070-FA4C9687D8E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E0D71-4218-4548-9DBB-8B857FE885A5}"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00372-650F-4F03-A070-FA4C9687D8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E0D71-4218-4548-9DBB-8B857FE885A5}"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00372-650F-4F03-A070-FA4C9687D8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E0D71-4218-4548-9DBB-8B857FE885A5}"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00372-650F-4F03-A070-FA4C9687D8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E0D71-4218-4548-9DBB-8B857FE885A5}"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00372-650F-4F03-A070-FA4C9687D8E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6E0D71-4218-4548-9DBB-8B857FE885A5}"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00372-650F-4F03-A070-FA4C9687D8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6E0D71-4218-4548-9DBB-8B857FE885A5}"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00372-650F-4F03-A070-FA4C9687D8E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E0D71-4218-4548-9DBB-8B857FE885A5}" type="datetimeFigureOut">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00372-650F-4F03-A070-FA4C9687D8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E0D71-4218-4548-9DBB-8B857FE885A5}" type="datetimeFigureOut">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00372-650F-4F03-A070-FA4C9687D8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E0D71-4218-4548-9DBB-8B857FE885A5}"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00372-650F-4F03-A070-FA4C9687D8E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E0D71-4218-4548-9DBB-8B857FE885A5}"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00372-650F-4F03-A070-FA4C9687D8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16E0D71-4218-4548-9DBB-8B857FE885A5}" type="datetimeFigureOut">
              <a:rPr lang="en-US" smtClean="0"/>
              <a:t>7/18/2022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2F00372-650F-4F03-A070-FA4C9687D8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CAcQjRxqFQoTCO3njsq86MYCFQmXiAod91oEyA&amp;url=http://www.innovativeeducators.org/product-p/497.htm&amp;ei=hEOsVe2VO4muogT3tZHADA&amp;bvm=bv.98197061,d.cGU&amp;psig=AFQjCNF-wdQd_IFGYNSrWsn8R9mbH9wXTw&amp;ust=143743920436786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STAFF GUIDELINES</a:t>
            </a:r>
          </a:p>
        </p:txBody>
      </p:sp>
      <p:sp>
        <p:nvSpPr>
          <p:cNvPr id="3" name="Subtitle 2"/>
          <p:cNvSpPr>
            <a:spLocks noGrp="1"/>
          </p:cNvSpPr>
          <p:nvPr>
            <p:ph type="subTitle" idx="1"/>
          </p:nvPr>
        </p:nvSpPr>
        <p:spPr>
          <a:xfrm>
            <a:off x="685800" y="3505200"/>
            <a:ext cx="6705600" cy="1752600"/>
          </a:xfrm>
        </p:spPr>
        <p:txBody>
          <a:bodyPr/>
          <a:lstStyle/>
          <a:p>
            <a:r>
              <a:rPr lang="en-US" dirty="0"/>
              <a:t>This is for Climb Staff in all of our programs (camp, afterschool, tournaments, clinics, etc.)_</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Avoid/Don’t private message kids</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Emails? Sharing Files? Use the Climb Share It!</a:t>
            </a:r>
          </a:p>
          <a:p>
            <a:pPr marL="342900" indent="-342900">
              <a:buFont typeface="Arial" pitchFamily="34" charset="0"/>
              <a:buChar char="•"/>
            </a:pPr>
            <a:endParaRPr lang="en-US" sz="2800" dirty="0"/>
          </a:p>
          <a:p>
            <a:pPr marL="342900" indent="-342900">
              <a:buFont typeface="Arial" pitchFamily="34" charset="0"/>
              <a:buChar char="•"/>
            </a:pPr>
            <a:r>
              <a:rPr lang="en-US" sz="2800" dirty="0"/>
              <a:t>If a student direct messages you:</a:t>
            </a:r>
          </a:p>
          <a:p>
            <a:pPr marL="342900" indent="-342900">
              <a:buFont typeface="Arial" pitchFamily="34" charset="0"/>
              <a:buChar char="•"/>
            </a:pPr>
            <a:r>
              <a:rPr lang="en-US" sz="2800" dirty="0"/>
              <a:t>Answer their question with the group (without stating their name).</a:t>
            </a:r>
          </a:p>
          <a:p>
            <a:pPr marL="342900" indent="-342900">
              <a:buFont typeface="Arial" pitchFamily="34" charset="0"/>
              <a:buChar char="•"/>
            </a:pPr>
            <a:r>
              <a:rPr lang="en-US" sz="2800" dirty="0"/>
              <a:t>“hey all, I got a great question about flowing . . .”</a:t>
            </a:r>
          </a:p>
          <a:p>
            <a:pPr marL="342900" indent="-342900">
              <a:buFont typeface="Arial" pitchFamily="34" charset="0"/>
              <a:buChar char="•"/>
            </a:pPr>
            <a:r>
              <a:rPr lang="en-US" sz="2800" dirty="0"/>
              <a:t>If the direct message is concerning—immediately contact Jim Hanson or the greeter.</a:t>
            </a:r>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38180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Unknown people in the room?</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Don’t know someone in your room?</a:t>
            </a:r>
          </a:p>
          <a:p>
            <a:pPr marL="342900" indent="-342900">
              <a:buFont typeface="Arial" pitchFamily="34" charset="0"/>
              <a:buChar char="•"/>
            </a:pPr>
            <a:r>
              <a:rPr lang="en-US" sz="2800" dirty="0"/>
              <a:t>Contact the Greeter and/or Jim Hanson</a:t>
            </a:r>
          </a:p>
          <a:p>
            <a:pPr marL="342900" indent="-342900">
              <a:buFont typeface="Arial" pitchFamily="34" charset="0"/>
              <a:buChar char="•"/>
            </a:pPr>
            <a:endParaRPr lang="en-US" sz="2800" dirty="0"/>
          </a:p>
          <a:p>
            <a:pPr marL="342900" indent="-342900">
              <a:buFont typeface="Arial" pitchFamily="34" charset="0"/>
              <a:buChar char="•"/>
            </a:pPr>
            <a:r>
              <a:rPr lang="en-US" sz="2800" dirty="0"/>
              <a:t>Someone trolling/zoom bombing?</a:t>
            </a:r>
          </a:p>
          <a:p>
            <a:pPr marL="342900" indent="-342900">
              <a:buFont typeface="Arial" pitchFamily="34" charset="0"/>
              <a:buChar char="•"/>
            </a:pPr>
            <a:r>
              <a:rPr lang="en-US" sz="2800" dirty="0"/>
              <a:t>Try to stop it and Speak out against it</a:t>
            </a:r>
          </a:p>
          <a:p>
            <a:pPr marL="342900" indent="-342900">
              <a:buFont typeface="Arial" pitchFamily="34" charset="0"/>
              <a:buChar char="•"/>
            </a:pPr>
            <a:r>
              <a:rPr lang="en-US" sz="2800" dirty="0"/>
              <a:t>Contact the Greeter and/or Jim Hanson (we’ll work to get the person removed and blocked)</a:t>
            </a:r>
          </a:p>
          <a:p>
            <a:pPr marL="342900" indent="-342900">
              <a:buFont typeface="Arial" pitchFamily="34" charset="0"/>
              <a:buChar char="•"/>
            </a:pPr>
            <a:r>
              <a:rPr lang="en-US" sz="2800" dirty="0"/>
              <a:t>Get kids out if it is really bad.</a:t>
            </a:r>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23126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dirty="0"/>
              <a:t>Encourage Everyone as participants</a:t>
            </a:r>
          </a:p>
        </p:txBody>
      </p:sp>
      <p:sp>
        <p:nvSpPr>
          <p:cNvPr id="3" name="Content Placeholder 2"/>
          <p:cNvSpPr>
            <a:spLocks noGrp="1"/>
          </p:cNvSpPr>
          <p:nvPr>
            <p:ph idx="1"/>
          </p:nvPr>
        </p:nvSpPr>
        <p:spPr>
          <a:xfrm>
            <a:off x="419100" y="1454178"/>
            <a:ext cx="5410200" cy="5410200"/>
          </a:xfrm>
        </p:spPr>
        <p:txBody>
          <a:bodyPr>
            <a:noAutofit/>
          </a:bodyPr>
          <a:lstStyle/>
          <a:p>
            <a:pPr lvl="1"/>
            <a:r>
              <a:rPr lang="en-US" sz="2200" dirty="0"/>
              <a:t>Lesbian-Gay-Straight-Bi-Queer</a:t>
            </a:r>
          </a:p>
          <a:p>
            <a:pPr lvl="1"/>
            <a:r>
              <a:rPr lang="en-US" sz="2200" dirty="0"/>
              <a:t>Black-White-Latino-Asian-Biracial-</a:t>
            </a:r>
            <a:br>
              <a:rPr lang="en-US" sz="2200" dirty="0"/>
            </a:br>
            <a:r>
              <a:rPr lang="en-US" sz="2200" dirty="0"/>
              <a:t>Multiracial, etc.</a:t>
            </a:r>
          </a:p>
          <a:p>
            <a:pPr lvl="1"/>
            <a:r>
              <a:rPr lang="en-US" sz="2200" dirty="0"/>
              <a:t>Men-Women-Transgender-Androgynous-Non-binary-etc.</a:t>
            </a:r>
          </a:p>
          <a:p>
            <a:pPr lvl="1"/>
            <a:r>
              <a:rPr lang="en-US" sz="2200" dirty="0"/>
              <a:t>Republican-Democrat-Libertarian-etc.</a:t>
            </a:r>
          </a:p>
          <a:p>
            <a:pPr lvl="1"/>
            <a:r>
              <a:rPr lang="en-US" sz="2200" dirty="0"/>
              <a:t>Christian, Agnostic, Catholic, Mormon (LDS), Jewish, Wicca, Muslim, etc.</a:t>
            </a:r>
          </a:p>
          <a:p>
            <a:pPr lvl="1"/>
            <a:r>
              <a:rPr lang="en-US" sz="2200" dirty="0"/>
              <a:t>Disabilities--diagnosed or otherwise </a:t>
            </a:r>
          </a:p>
          <a:p>
            <a:pPr lvl="1"/>
            <a:r>
              <a:rPr lang="en-US" sz="2200" dirty="0"/>
              <a:t>Military service</a:t>
            </a:r>
          </a:p>
          <a:p>
            <a:pPr lvl="1"/>
            <a:r>
              <a:rPr lang="en-US" sz="2200" dirty="0"/>
              <a:t>Other identities.</a:t>
            </a:r>
          </a:p>
          <a:p>
            <a:pPr marL="274320" lvl="1" indent="0">
              <a:buNone/>
            </a:pPr>
            <a:endParaRPr lang="en-US" sz="2200" dirty="0"/>
          </a:p>
        </p:txBody>
      </p:sp>
      <p:pic>
        <p:nvPicPr>
          <p:cNvPr id="8194" name="Picture 2" descr="C:\Users\hansonjb99\AppData\Local\Microsoft\Windows\Temporary Internet Files\Content.IE5\UYYXK375\MC9003918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24000"/>
            <a:ext cx="1548008" cy="140265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ansonjb99\AppData\Local\Microsoft\Windows\Temporary Internet Files\Content.IE5\UYYXK375\MC9004369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166362"/>
            <a:ext cx="2077541" cy="20847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hansonjb99\AppData\Local\Microsoft\Windows\Temporary Internet Files\Content.IE5\TQ3P08E3\MC90023518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6186" y="4220152"/>
            <a:ext cx="2122043" cy="165150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hansonjb99\AppData\Local\Microsoft\Windows\Temporary Internet Files\Content.IE5\X43MG0AK\MC9000365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5596" y="4876800"/>
            <a:ext cx="701431" cy="176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dirty="0"/>
              <a:t>Encourage Everyone as participants</a:t>
            </a:r>
          </a:p>
        </p:txBody>
      </p:sp>
      <p:sp>
        <p:nvSpPr>
          <p:cNvPr id="3" name="Content Placeholder 2"/>
          <p:cNvSpPr>
            <a:spLocks noGrp="1"/>
          </p:cNvSpPr>
          <p:nvPr>
            <p:ph idx="1"/>
          </p:nvPr>
        </p:nvSpPr>
        <p:spPr>
          <a:xfrm>
            <a:off x="457200" y="1295400"/>
            <a:ext cx="6553200" cy="5410200"/>
          </a:xfrm>
        </p:spPr>
        <p:txBody>
          <a:bodyPr>
            <a:normAutofit/>
          </a:bodyPr>
          <a:lstStyle/>
          <a:p>
            <a:pPr lvl="1"/>
            <a:endParaRPr lang="en-US" dirty="0"/>
          </a:p>
          <a:p>
            <a:pPr lvl="1"/>
            <a:endParaRPr lang="en-US" dirty="0"/>
          </a:p>
          <a:p>
            <a:pPr marL="274320" lvl="1" indent="0">
              <a:buNone/>
            </a:pPr>
            <a:r>
              <a:rPr lang="en-US" sz="3200" dirty="0">
                <a:highlight>
                  <a:srgbClr val="FFFF00"/>
                </a:highlight>
              </a:rPr>
              <a:t>Treat every </a:t>
            </a:r>
            <a:r>
              <a:rPr lang="en-US" sz="3200" dirty="0" err="1">
                <a:highlight>
                  <a:srgbClr val="FFFF00"/>
                </a:highlight>
              </a:rPr>
              <a:t>student,coach</a:t>
            </a:r>
            <a:r>
              <a:rPr lang="en-US" sz="3200" dirty="0">
                <a:highlight>
                  <a:srgbClr val="FFFF00"/>
                </a:highlight>
              </a:rPr>
              <a:t>, and judge with respect and support.</a:t>
            </a:r>
          </a:p>
        </p:txBody>
      </p:sp>
    </p:spTree>
    <p:extLst>
      <p:ext uri="{BB962C8B-B14F-4D97-AF65-F5344CB8AC3E}">
        <p14:creationId xmlns:p14="http://schemas.microsoft.com/office/powerpoint/2010/main" val="110243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should . . . </a:t>
            </a:r>
          </a:p>
        </p:txBody>
      </p:sp>
      <p:sp>
        <p:nvSpPr>
          <p:cNvPr id="3" name="Content Placeholder 2"/>
          <p:cNvSpPr>
            <a:spLocks noGrp="1"/>
          </p:cNvSpPr>
          <p:nvPr>
            <p:ph idx="1"/>
          </p:nvPr>
        </p:nvSpPr>
        <p:spPr>
          <a:xfrm>
            <a:off x="457200" y="1600200"/>
            <a:ext cx="4800600" cy="4876800"/>
          </a:xfrm>
        </p:spPr>
        <p:txBody>
          <a:bodyPr/>
          <a:lstStyle/>
          <a:p>
            <a:r>
              <a:rPr lang="en-US" dirty="0"/>
              <a:t>express their opinions about issues</a:t>
            </a:r>
          </a:p>
          <a:p>
            <a:r>
              <a:rPr lang="en-US" dirty="0"/>
              <a:t>not attack groups of people</a:t>
            </a:r>
          </a:p>
          <a:p>
            <a:r>
              <a:rPr lang="en-US" dirty="0"/>
              <a:t>not attack other individuals.</a:t>
            </a:r>
          </a:p>
          <a:p>
            <a:r>
              <a:rPr lang="en-US" sz="2800" b="1" dirty="0"/>
              <a:t>Argue about ideas—not disrespect people.</a:t>
            </a:r>
          </a:p>
          <a:p>
            <a:endParaRPr lang="en-US" dirty="0"/>
          </a:p>
        </p:txBody>
      </p:sp>
      <p:pic>
        <p:nvPicPr>
          <p:cNvPr id="5" name="Picture 2" descr="http://www.innovativeeducators.org/v/vspfiles/photos/497-2.jpg">
            <a:hlinkClick r:id="rId2"/>
            <a:extLst>
              <a:ext uri="{FF2B5EF4-FFF2-40B4-BE49-F238E27FC236}">
                <a16:creationId xmlns:a16="http://schemas.microsoft.com/office/drawing/2014/main" id="{80189B7E-3366-4911-B6ED-D42C7DF25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24631"/>
            <a:ext cx="353377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6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 Climb teacher and judge . . .</a:t>
            </a:r>
          </a:p>
        </p:txBody>
      </p:sp>
      <p:sp>
        <p:nvSpPr>
          <p:cNvPr id="3" name="Content Placeholder 2"/>
          <p:cNvSpPr>
            <a:spLocks noGrp="1"/>
          </p:cNvSpPr>
          <p:nvPr>
            <p:ph idx="1"/>
          </p:nvPr>
        </p:nvSpPr>
        <p:spPr>
          <a:xfrm>
            <a:off x="457200" y="1600200"/>
            <a:ext cx="8458200" cy="4876800"/>
          </a:xfrm>
        </p:spPr>
        <p:txBody>
          <a:bodyPr>
            <a:normAutofit/>
          </a:bodyPr>
          <a:lstStyle/>
          <a:p>
            <a:r>
              <a:rPr lang="en-US" sz="3200" dirty="0"/>
              <a:t>Your students look up to you</a:t>
            </a:r>
          </a:p>
          <a:p>
            <a:r>
              <a:rPr lang="en-US" sz="3200" dirty="0"/>
              <a:t>Other judges, coaches, and observers look up to you. </a:t>
            </a:r>
          </a:p>
          <a:p>
            <a:r>
              <a:rPr lang="en-US" sz="3200" dirty="0"/>
              <a:t>They are going to emulate you.</a:t>
            </a:r>
          </a:p>
        </p:txBody>
      </p:sp>
    </p:spTree>
    <p:extLst>
      <p:ext uri="{BB962C8B-B14F-4D97-AF65-F5344CB8AC3E}">
        <p14:creationId xmlns:p14="http://schemas.microsoft.com/office/powerpoint/2010/main" val="206797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Be the judge-coach people talk about as . . .</a:t>
            </a:r>
          </a:p>
        </p:txBody>
      </p:sp>
      <p:sp>
        <p:nvSpPr>
          <p:cNvPr id="3" name="Content Placeholder 2"/>
          <p:cNvSpPr>
            <a:spLocks noGrp="1"/>
          </p:cNvSpPr>
          <p:nvPr>
            <p:ph idx="1"/>
          </p:nvPr>
        </p:nvSpPr>
        <p:spPr>
          <a:xfrm>
            <a:off x="533400" y="1828800"/>
            <a:ext cx="8382000" cy="4648200"/>
          </a:xfrm>
        </p:spPr>
        <p:txBody>
          <a:bodyPr>
            <a:normAutofit lnSpcReduction="10000"/>
          </a:bodyPr>
          <a:lstStyle/>
          <a:p>
            <a:r>
              <a:rPr lang="en-US" sz="3200" dirty="0"/>
              <a:t>“Yea, Elda rocks; helped me out a lot with that decision.”</a:t>
            </a:r>
          </a:p>
          <a:p>
            <a:r>
              <a:rPr lang="en-US" sz="3200" dirty="0"/>
              <a:t>“I respect him a lot. He can explain framework debates like nobody’s business and he reached out to younger debaters and made them feel included.”</a:t>
            </a:r>
          </a:p>
          <a:p>
            <a:r>
              <a:rPr lang="en-US" sz="3200" dirty="0"/>
              <a:t>“They are wicked smart but also really, really nice—super helpful judge especially for strategic ideas.”</a:t>
            </a:r>
          </a:p>
        </p:txBody>
      </p:sp>
    </p:spTree>
    <p:extLst>
      <p:ext uri="{BB962C8B-B14F-4D97-AF65-F5344CB8AC3E}">
        <p14:creationId xmlns:p14="http://schemas.microsoft.com/office/powerpoint/2010/main" val="248364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Genders are part of our community . . .</a:t>
            </a:r>
          </a:p>
        </p:txBody>
      </p:sp>
      <p:sp>
        <p:nvSpPr>
          <p:cNvPr id="3" name="Content Placeholder 2"/>
          <p:cNvSpPr>
            <a:spLocks noGrp="1"/>
          </p:cNvSpPr>
          <p:nvPr>
            <p:ph idx="1"/>
          </p:nvPr>
        </p:nvSpPr>
        <p:spPr>
          <a:xfrm>
            <a:off x="457199" y="3352800"/>
            <a:ext cx="7924801" cy="3124200"/>
          </a:xfrm>
        </p:spPr>
        <p:txBody>
          <a:bodyPr>
            <a:normAutofit fontScale="85000" lnSpcReduction="20000"/>
          </a:bodyPr>
          <a:lstStyle/>
          <a:p>
            <a:pPr marL="342900" indent="-342900"/>
            <a:r>
              <a:rPr lang="en-US" sz="3200" dirty="0"/>
              <a:t>Don’t assume Betty is “she”</a:t>
            </a:r>
          </a:p>
          <a:p>
            <a:pPr marL="342900" indent="-342900"/>
            <a:r>
              <a:rPr lang="en-US" sz="3200" dirty="0">
                <a:highlight>
                  <a:srgbClr val="FFFF00"/>
                </a:highlight>
              </a:rPr>
              <a:t>Get out of the habit of “She said . . . He made a good point . . .”</a:t>
            </a:r>
          </a:p>
          <a:p>
            <a:pPr marL="342900" indent="-342900"/>
            <a:r>
              <a:rPr lang="en-US" sz="3200" dirty="0">
                <a:highlight>
                  <a:srgbClr val="FFFF00"/>
                </a:highlight>
              </a:rPr>
              <a:t>Refer to others by their name “Betty”, speaker position (“First Aff Debater”), or default to “they.”</a:t>
            </a:r>
          </a:p>
          <a:p>
            <a:pPr marL="342900" indent="-342900"/>
            <a:r>
              <a:rPr lang="en-US" sz="3200" dirty="0"/>
              <a:t>You should also ask students for names/anything important including pronouns at the beginning of classes and debates.</a:t>
            </a:r>
          </a:p>
        </p:txBody>
      </p:sp>
      <p:pic>
        <p:nvPicPr>
          <p:cNvPr id="4" name="Picture 3">
            <a:extLst>
              <a:ext uri="{FF2B5EF4-FFF2-40B4-BE49-F238E27FC236}">
                <a16:creationId xmlns:a16="http://schemas.microsoft.com/office/drawing/2014/main" id="{3CCA0D36-24C8-48DC-A1CC-213721268DC7}"/>
              </a:ext>
            </a:extLst>
          </p:cNvPr>
          <p:cNvPicPr>
            <a:picLocks noChangeAspect="1"/>
          </p:cNvPicPr>
          <p:nvPr/>
        </p:nvPicPr>
        <p:blipFill rotWithShape="1">
          <a:blip r:embed="rId2"/>
          <a:srcRect t="15625" b="15625"/>
          <a:stretch/>
        </p:blipFill>
        <p:spPr>
          <a:xfrm>
            <a:off x="1066800" y="1447800"/>
            <a:ext cx="5852160" cy="1676400"/>
          </a:xfrm>
          <a:prstGeom prst="rect">
            <a:avLst/>
          </a:prstGeom>
        </p:spPr>
      </p:pic>
    </p:spTree>
    <p:extLst>
      <p:ext uri="{BB962C8B-B14F-4D97-AF65-F5344CB8AC3E}">
        <p14:creationId xmlns:p14="http://schemas.microsoft.com/office/powerpoint/2010/main" val="12068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Don’t assume . . .</a:t>
            </a:r>
          </a:p>
        </p:txBody>
      </p:sp>
      <p:sp>
        <p:nvSpPr>
          <p:cNvPr id="3" name="Content Placeholder 2"/>
          <p:cNvSpPr>
            <a:spLocks noGrp="1"/>
          </p:cNvSpPr>
          <p:nvPr>
            <p:ph idx="1"/>
          </p:nvPr>
        </p:nvSpPr>
        <p:spPr>
          <a:xfrm>
            <a:off x="457199" y="1600200"/>
            <a:ext cx="8382001" cy="4876800"/>
          </a:xfrm>
        </p:spPr>
        <p:txBody>
          <a:bodyPr>
            <a:normAutofit/>
          </a:bodyPr>
          <a:lstStyle/>
          <a:p>
            <a:pPr marL="342900" indent="-342900"/>
            <a:r>
              <a:rPr lang="en-US" sz="3200" dirty="0"/>
              <a:t>A student is a representative of a group</a:t>
            </a:r>
          </a:p>
          <a:p>
            <a:pPr marL="342900" indent="-342900"/>
            <a:r>
              <a:rPr lang="en-US" sz="2800" i="1" strike="sngStrike" dirty="0"/>
              <a:t>“You know what it’s like right . . . (pointing to student of color).</a:t>
            </a:r>
            <a:endParaRPr lang="en-US" sz="3200" i="1" strike="sngStrike" dirty="0"/>
          </a:p>
          <a:p>
            <a:pPr marL="342900" indent="-342900"/>
            <a:r>
              <a:rPr lang="en-US" sz="3200" dirty="0"/>
              <a:t>Don’t assume everyone is white/ middle class/ straight/ liberal/ Hispanic/ non-religious, etc.</a:t>
            </a:r>
          </a:p>
          <a:p>
            <a:pPr marL="342900" indent="-342900"/>
            <a:r>
              <a:rPr lang="en-US" sz="2800" i="1" strike="sngStrike" dirty="0"/>
              <a:t>“Well, I mean, people can afford that.”</a:t>
            </a:r>
          </a:p>
          <a:p>
            <a:pPr marL="342900" indent="-342900"/>
            <a:r>
              <a:rPr lang="en-US" sz="2800" i="1" strike="sngStrike" dirty="0"/>
              <a:t>“The people in this room don’t experience discrimination.”</a:t>
            </a:r>
          </a:p>
        </p:txBody>
      </p:sp>
    </p:spTree>
    <p:extLst>
      <p:ext uri="{BB962C8B-B14F-4D97-AF65-F5344CB8AC3E}">
        <p14:creationId xmlns:p14="http://schemas.microsoft.com/office/powerpoint/2010/main" val="26092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 a teacher and judge watching. . .</a:t>
            </a:r>
          </a:p>
        </p:txBody>
      </p:sp>
      <p:sp>
        <p:nvSpPr>
          <p:cNvPr id="3" name="Content Placeholder 2"/>
          <p:cNvSpPr>
            <a:spLocks noGrp="1"/>
          </p:cNvSpPr>
          <p:nvPr>
            <p:ph idx="1"/>
          </p:nvPr>
        </p:nvSpPr>
        <p:spPr>
          <a:xfrm>
            <a:off x="457200" y="1600200"/>
            <a:ext cx="6324600" cy="4876800"/>
          </a:xfrm>
        </p:spPr>
        <p:txBody>
          <a:bodyPr>
            <a:normAutofit/>
          </a:bodyPr>
          <a:lstStyle/>
          <a:p>
            <a:r>
              <a:rPr lang="en-US" sz="3200" dirty="0"/>
              <a:t>You have an obligation to assure a comfortable environment</a:t>
            </a:r>
          </a:p>
          <a:p>
            <a:r>
              <a:rPr lang="en-US" sz="3200" dirty="0"/>
              <a:t>For _all_ participants.</a:t>
            </a:r>
          </a:p>
        </p:txBody>
      </p:sp>
      <p:pic>
        <p:nvPicPr>
          <p:cNvPr id="5" name="Picture 2" descr="C:\Users\hansonjb99\AppData\Local\Microsoft\Windows\Temporary Internet Files\Content.IE5\7D0OVVXU\MC9003245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2438400"/>
            <a:ext cx="2141536" cy="24290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ansonjb99\AppData\Local\Microsoft\Windows\Temporary Internet Files\Content.IE5\TCKCHDA8\MC9003245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499225"/>
            <a:ext cx="2023188" cy="24904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ansonjb99\AppData\Local\Microsoft\Windows\Temporary Internet Files\Content.IE5\X43MG0AK\MC9000566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993256"/>
            <a:ext cx="2382838" cy="24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4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Welcome to our Community</a:t>
            </a:r>
          </a:p>
        </p:txBody>
      </p:sp>
      <p:sp>
        <p:nvSpPr>
          <p:cNvPr id="3" name="Content Placeholder 2"/>
          <p:cNvSpPr>
            <a:spLocks noGrp="1"/>
          </p:cNvSpPr>
          <p:nvPr>
            <p:ph idx="1"/>
          </p:nvPr>
        </p:nvSpPr>
        <p:spPr>
          <a:xfrm>
            <a:off x="433873" y="5257800"/>
            <a:ext cx="8458200" cy="1066800"/>
          </a:xfrm>
        </p:spPr>
        <p:txBody>
          <a:bodyPr>
            <a:normAutofit/>
          </a:bodyPr>
          <a:lstStyle/>
          <a:p>
            <a:pPr algn="ctr"/>
            <a:r>
              <a:rPr lang="en-US" sz="3200" dirty="0"/>
              <a:t>We hope you have a fun and </a:t>
            </a:r>
            <a:br>
              <a:rPr lang="en-US" sz="3200" dirty="0"/>
            </a:br>
            <a:r>
              <a:rPr lang="en-US" sz="3200" dirty="0"/>
              <a:t>educational time</a:t>
            </a:r>
          </a:p>
          <a:p>
            <a:endParaRPr lang="en-US" sz="3200" dirty="0"/>
          </a:p>
        </p:txBody>
      </p:sp>
      <p:pic>
        <p:nvPicPr>
          <p:cNvPr id="6" name="Picture 5" descr="A group of people standing in front of a crowd posing for the camera&#10;&#10;Description automatically generated">
            <a:extLst>
              <a:ext uri="{FF2B5EF4-FFF2-40B4-BE49-F238E27FC236}">
                <a16:creationId xmlns:a16="http://schemas.microsoft.com/office/drawing/2014/main" id="{D841F512-B20E-44CD-8BBD-9B2228FAF0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476374"/>
            <a:ext cx="6722533" cy="3781425"/>
          </a:xfrm>
          <a:prstGeom prst="rect">
            <a:avLst/>
          </a:prstGeom>
        </p:spPr>
      </p:pic>
    </p:spTree>
    <p:extLst>
      <p:ext uri="{BB962C8B-B14F-4D97-AF65-F5344CB8AC3E}">
        <p14:creationId xmlns:p14="http://schemas.microsoft.com/office/powerpoint/2010/main" val="7963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a:t>Have kids preparing in a separate room?</a:t>
            </a:r>
          </a:p>
        </p:txBody>
      </p:sp>
      <p:sp>
        <p:nvSpPr>
          <p:cNvPr id="3" name="Content Placeholder 2"/>
          <p:cNvSpPr>
            <a:spLocks noGrp="1"/>
          </p:cNvSpPr>
          <p:nvPr>
            <p:ph idx="1"/>
          </p:nvPr>
        </p:nvSpPr>
        <p:spPr>
          <a:xfrm>
            <a:off x="1143000" y="1292224"/>
            <a:ext cx="7467600" cy="4922838"/>
          </a:xfrm>
        </p:spPr>
        <p:txBody>
          <a:bodyPr>
            <a:normAutofit/>
          </a:bodyPr>
          <a:lstStyle/>
          <a:p>
            <a:r>
              <a:rPr lang="en-US" sz="3200" dirty="0"/>
              <a:t>You are REQUIRED to go to that room and check-in with the kids</a:t>
            </a:r>
          </a:p>
          <a:p>
            <a:r>
              <a:rPr lang="en-US" sz="3200" dirty="0"/>
              <a:t>Including CHECK THE CHAT</a:t>
            </a:r>
          </a:p>
          <a:p>
            <a:r>
              <a:rPr lang="en-US" sz="3200" dirty="0"/>
              <a:t>And make sure you address any issues/problems promptly—firmly and nicely</a:t>
            </a:r>
          </a:p>
          <a:p>
            <a:r>
              <a:rPr lang="en-US" sz="3200" dirty="0"/>
              <a:t>If there is a serious problem, contact our greeter or Jim </a:t>
            </a:r>
            <a:r>
              <a:rPr lang="en-US" sz="3200"/>
              <a:t>Hanson immediately.</a:t>
            </a:r>
            <a:br>
              <a:rPr lang="en-US" dirty="0"/>
            </a:br>
            <a:r>
              <a:rPr lang="en-US" dirty="0"/>
              <a:t>                                                </a:t>
            </a:r>
          </a:p>
          <a:p>
            <a:pPr marL="0" indent="0">
              <a:buNone/>
            </a:pPr>
            <a:endParaRPr lang="en-US" dirty="0"/>
          </a:p>
        </p:txBody>
      </p:sp>
    </p:spTree>
    <p:extLst>
      <p:ext uri="{BB962C8B-B14F-4D97-AF65-F5344CB8AC3E}">
        <p14:creationId xmlns:p14="http://schemas.microsoft.com/office/powerpoint/2010/main" val="33254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a:t>If you see or hear about harassment . . .</a:t>
            </a:r>
          </a:p>
        </p:txBody>
      </p:sp>
      <p:sp>
        <p:nvSpPr>
          <p:cNvPr id="3" name="Content Placeholder 2"/>
          <p:cNvSpPr>
            <a:spLocks noGrp="1"/>
          </p:cNvSpPr>
          <p:nvPr>
            <p:ph idx="1"/>
          </p:nvPr>
        </p:nvSpPr>
        <p:spPr>
          <a:xfrm>
            <a:off x="1143000" y="1292224"/>
            <a:ext cx="7467600" cy="4922838"/>
          </a:xfrm>
        </p:spPr>
        <p:txBody>
          <a:bodyPr>
            <a:normAutofit fontScale="92500"/>
          </a:bodyPr>
          <a:lstStyle/>
          <a:p>
            <a:r>
              <a:rPr lang="en-US" sz="3200" dirty="0"/>
              <a:t>Done by ANYONE—coach, student, judge, observer </a:t>
            </a:r>
          </a:p>
          <a:p>
            <a:r>
              <a:rPr lang="en-US" sz="3200" dirty="0"/>
              <a:t>Stop it if possible</a:t>
            </a:r>
          </a:p>
          <a:p>
            <a:r>
              <a:rPr lang="en-US" sz="3200" dirty="0"/>
              <a:t>Say “Stop it” or “Hey, let’s move on to . . .”</a:t>
            </a:r>
          </a:p>
          <a:p>
            <a:r>
              <a:rPr lang="en-US" sz="3200" b="1" dirty="0">
                <a:highlight>
                  <a:srgbClr val="FFFF00"/>
                </a:highlight>
              </a:rPr>
              <a:t>Share the information about it . . . </a:t>
            </a:r>
          </a:p>
          <a:p>
            <a:r>
              <a:rPr lang="en-US" sz="3200" dirty="0">
                <a:highlight>
                  <a:srgbClr val="FFFF00"/>
                </a:highlight>
              </a:rPr>
              <a:t>with Jim</a:t>
            </a:r>
          </a:p>
          <a:p>
            <a:r>
              <a:rPr lang="en-US" sz="3200" dirty="0"/>
              <a:t>We’ll work to make things better.</a:t>
            </a:r>
            <a:br>
              <a:rPr lang="en-US" sz="3200" dirty="0"/>
            </a:br>
            <a:r>
              <a:rPr lang="en-US" sz="3200" dirty="0"/>
              <a:t>         </a:t>
            </a:r>
            <a:br>
              <a:rPr lang="en-US" dirty="0"/>
            </a:br>
            <a:br>
              <a:rPr lang="en-US" dirty="0"/>
            </a:br>
            <a:r>
              <a:rPr lang="en-US" dirty="0"/>
              <a:t>                                                </a:t>
            </a:r>
          </a:p>
          <a:p>
            <a:pPr marL="0" indent="0">
              <a:buNone/>
            </a:pPr>
            <a:endParaRPr lang="en-US" dirty="0"/>
          </a:p>
        </p:txBody>
      </p:sp>
    </p:spTree>
    <p:extLst>
      <p:ext uri="{BB962C8B-B14F-4D97-AF65-F5344CB8AC3E}">
        <p14:creationId xmlns:p14="http://schemas.microsoft.com/office/powerpoint/2010/main" val="23085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a:t>And if you have reasonable suspicion of child abuse . . .</a:t>
            </a:r>
          </a:p>
        </p:txBody>
      </p:sp>
      <p:sp>
        <p:nvSpPr>
          <p:cNvPr id="3" name="Content Placeholder 2"/>
          <p:cNvSpPr>
            <a:spLocks noGrp="1"/>
          </p:cNvSpPr>
          <p:nvPr>
            <p:ph idx="1"/>
          </p:nvPr>
        </p:nvSpPr>
        <p:spPr>
          <a:xfrm>
            <a:off x="838200" y="1752600"/>
            <a:ext cx="7772400" cy="4572000"/>
          </a:xfrm>
        </p:spPr>
        <p:txBody>
          <a:bodyPr>
            <a:normAutofit fontScale="77500" lnSpcReduction="20000"/>
          </a:bodyPr>
          <a:lstStyle/>
          <a:p>
            <a:r>
              <a:rPr lang="en-US" sz="3200" dirty="0"/>
              <a:t>Do NOT investigate</a:t>
            </a:r>
          </a:p>
          <a:p>
            <a:r>
              <a:rPr lang="en-US" sz="3200" dirty="0"/>
              <a:t>Do NOT ask the student for details on what happened</a:t>
            </a:r>
          </a:p>
          <a:p>
            <a:r>
              <a:rPr lang="en-US" sz="3200" dirty="0"/>
              <a:t>Always show you care for the student</a:t>
            </a:r>
          </a:p>
          <a:p>
            <a:r>
              <a:rPr lang="en-US" sz="3200" dirty="0"/>
              <a:t>Report it to Jim Hanson IMMEDIATELY</a:t>
            </a:r>
          </a:p>
          <a:p>
            <a:r>
              <a:rPr lang="en-US" sz="3200" dirty="0"/>
              <a:t>Report it to Police and/or Child Protective Services IMMEDIATELY</a:t>
            </a:r>
          </a:p>
          <a:p>
            <a:r>
              <a:rPr lang="en-US" sz="3200" dirty="0"/>
              <a:t>Unclear? Concerned but not certain? Ask Jim as soon as possible</a:t>
            </a:r>
          </a:p>
          <a:p>
            <a:r>
              <a:rPr lang="en-US" sz="3200" dirty="0"/>
              <a:t>YOU ARE A MANDATED REPORTER and if you fail to report—you are letting down a kid AND you can be charged.</a:t>
            </a:r>
            <a:br>
              <a:rPr lang="en-US" dirty="0"/>
            </a:br>
            <a:r>
              <a:rPr lang="en-US" dirty="0"/>
              <a:t>                                 </a:t>
            </a:r>
          </a:p>
          <a:p>
            <a:pPr marL="0" indent="0">
              <a:buNone/>
            </a:pPr>
            <a:endParaRPr lang="en-US" dirty="0"/>
          </a:p>
        </p:txBody>
      </p:sp>
    </p:spTree>
    <p:extLst>
      <p:ext uri="{BB962C8B-B14F-4D97-AF65-F5344CB8AC3E}">
        <p14:creationId xmlns:p14="http://schemas.microsoft.com/office/powerpoint/2010/main" val="18149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Respect Differing Political Beliefs</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Don’t call Republicans, leftists, and any political view you disagree with stupid and other names.</a:t>
            </a:r>
          </a:p>
          <a:p>
            <a:pPr marL="342900" indent="-342900">
              <a:buFont typeface="Arial" pitchFamily="34" charset="0"/>
              <a:buChar char="•"/>
            </a:pPr>
            <a:r>
              <a:rPr lang="en-US" sz="2800" dirty="0"/>
              <a:t>Your students may support that political view and be very hurt.</a:t>
            </a:r>
          </a:p>
          <a:p>
            <a:pPr marL="342900" indent="-342900">
              <a:buFont typeface="Arial" pitchFamily="34" charset="0"/>
              <a:buChar char="•"/>
            </a:pPr>
            <a:r>
              <a:rPr lang="en-US" sz="2800" dirty="0"/>
              <a:t>Instead . . . </a:t>
            </a:r>
          </a:p>
          <a:p>
            <a:pPr marL="342900" indent="-342900">
              <a:buFont typeface="Arial" pitchFamily="34" charset="0"/>
              <a:buChar char="•"/>
            </a:pPr>
            <a:r>
              <a:rPr lang="en-US" sz="2800" dirty="0"/>
              <a:t>Give your opinion in a professional manner and _explicitly_ allow for differing opinions (</a:t>
            </a:r>
            <a:r>
              <a:rPr lang="en-US" sz="2800" dirty="0" err="1"/>
              <a:t>eg</a:t>
            </a:r>
            <a:r>
              <a:rPr lang="en-US" sz="2800" dirty="0"/>
              <a:t> “Anyone disagree?—different viewpoints are respected”).</a:t>
            </a:r>
          </a:p>
        </p:txBody>
      </p:sp>
    </p:spTree>
    <p:extLst>
      <p:ext uri="{BB962C8B-B14F-4D97-AF65-F5344CB8AC3E}">
        <p14:creationId xmlns:p14="http://schemas.microsoft.com/office/powerpoint/2010/main" val="18325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Sharing your opinions</a:t>
            </a:r>
          </a:p>
        </p:txBody>
      </p:sp>
      <p:sp>
        <p:nvSpPr>
          <p:cNvPr id="3" name="Content Placeholder 2"/>
          <p:cNvSpPr>
            <a:spLocks noGrp="1"/>
          </p:cNvSpPr>
          <p:nvPr>
            <p:ph idx="1"/>
          </p:nvPr>
        </p:nvSpPr>
        <p:spPr>
          <a:xfrm>
            <a:off x="838200" y="1752600"/>
            <a:ext cx="7772400" cy="4572000"/>
          </a:xfrm>
        </p:spPr>
        <p:txBody>
          <a:bodyPr>
            <a:normAutofit fontScale="85000" lnSpcReduction="10000"/>
          </a:bodyPr>
          <a:lstStyle/>
          <a:p>
            <a:r>
              <a:rPr lang="en-US" sz="3200" dirty="0"/>
              <a:t>You can share your opinions especially related to speech/debate arguments</a:t>
            </a:r>
          </a:p>
          <a:p>
            <a:r>
              <a:rPr lang="en-US" sz="3200" dirty="0"/>
              <a:t>You CANNOT promote a political party nor candidates (student can do that—as long as you don’t prompt/encourage them to do that)</a:t>
            </a:r>
          </a:p>
          <a:p>
            <a:r>
              <a:rPr lang="en-US" sz="3200" dirty="0"/>
              <a:t>We are a 501c3 educational non-profit and promoting political parties is not legally permitted</a:t>
            </a:r>
          </a:p>
          <a:p>
            <a:r>
              <a:rPr lang="en-US" sz="3200" dirty="0"/>
              <a:t>If there is a speech/debate argument involving political parties—you should contact Jim Hanson.</a:t>
            </a:r>
            <a:endParaRPr lang="en-US" dirty="0"/>
          </a:p>
          <a:p>
            <a:pPr marL="0" indent="0">
              <a:buNone/>
            </a:pPr>
            <a:endParaRPr lang="en-US" dirty="0"/>
          </a:p>
        </p:txBody>
      </p:sp>
    </p:spTree>
    <p:extLst>
      <p:ext uri="{BB962C8B-B14F-4D97-AF65-F5344CB8AC3E}">
        <p14:creationId xmlns:p14="http://schemas.microsoft.com/office/powerpoint/2010/main" val="313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a student makes an offensive argument?</a:t>
            </a:r>
          </a:p>
        </p:txBody>
      </p:sp>
      <p:sp>
        <p:nvSpPr>
          <p:cNvPr id="3" name="Subtitle 2"/>
          <p:cNvSpPr>
            <a:spLocks noGrp="1"/>
          </p:cNvSpPr>
          <p:nvPr>
            <p:ph idx="1"/>
          </p:nvPr>
        </p:nvSpPr>
        <p:spPr/>
        <p:txBody>
          <a:bodyPr>
            <a:normAutofit fontScale="92500"/>
          </a:bodyPr>
          <a:lstStyle/>
          <a:p>
            <a:pPr marL="342900" indent="-342900">
              <a:buFont typeface="Arial" pitchFamily="34" charset="0"/>
              <a:buChar char="•"/>
            </a:pPr>
            <a:r>
              <a:rPr lang="en-US" sz="2800" dirty="0"/>
              <a:t>Explain why the argument is offensive/unpersuasive. </a:t>
            </a:r>
          </a:p>
          <a:p>
            <a:pPr marL="342900" indent="-342900">
              <a:buFont typeface="Arial" pitchFamily="34" charset="0"/>
              <a:buChar char="•"/>
            </a:pPr>
            <a:r>
              <a:rPr lang="en-US" sz="2800" dirty="0"/>
              <a:t>Don’t call the student names nor tell them they are terrible.</a:t>
            </a:r>
          </a:p>
          <a:p>
            <a:pPr marL="342900" indent="-342900">
              <a:buFont typeface="Arial" pitchFamily="34" charset="0"/>
              <a:buChar char="•"/>
            </a:pPr>
            <a:r>
              <a:rPr lang="en-US" sz="2800" dirty="0"/>
              <a:t>If the student has made a threat or expressed hate toward a group of people or individuals, tell them to stop and tell Jim.</a:t>
            </a:r>
          </a:p>
          <a:p>
            <a:pPr marL="342900" indent="-342900">
              <a:buFont typeface="Arial" pitchFamily="34" charset="0"/>
              <a:buChar char="•"/>
            </a:pPr>
            <a:r>
              <a:rPr lang="en-US" sz="2800" dirty="0"/>
              <a:t>If the student slurred or disparaged a group of people—convince them to stop; if the student doesn’t stop, you should inform Jim.</a:t>
            </a:r>
          </a:p>
          <a:p>
            <a:pPr marL="342900" indent="-342900">
              <a:buFont typeface="Arial" pitchFamily="34" charset="0"/>
              <a:buChar char="•"/>
            </a:pPr>
            <a:r>
              <a:rPr lang="en-US" sz="2800" dirty="0"/>
              <a:t>Climb respects free speech but we also want to assure a safe space for all participating.</a:t>
            </a:r>
          </a:p>
        </p:txBody>
      </p:sp>
    </p:spTree>
    <p:extLst>
      <p:ext uri="{BB962C8B-B14F-4D97-AF65-F5344CB8AC3E}">
        <p14:creationId xmlns:p14="http://schemas.microsoft.com/office/powerpoint/2010/main" val="29364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Kids with issues . . . </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Student just isn’t motivated . . . </a:t>
            </a:r>
          </a:p>
          <a:p>
            <a:pPr marL="342900" indent="-342900">
              <a:buFont typeface="Arial" pitchFamily="34" charset="0"/>
              <a:buChar char="•"/>
            </a:pPr>
            <a:r>
              <a:rPr lang="en-US" sz="2800" dirty="0"/>
              <a:t>Student is really shy . . . </a:t>
            </a:r>
          </a:p>
          <a:p>
            <a:pPr marL="342900" indent="-342900">
              <a:buFont typeface="Arial" pitchFamily="34" charset="0"/>
              <a:buChar char="•"/>
            </a:pPr>
            <a:r>
              <a:rPr lang="en-US" sz="2800" dirty="0"/>
              <a:t>Student is easily upset . . . </a:t>
            </a:r>
          </a:p>
          <a:p>
            <a:pPr marL="342900" indent="-342900">
              <a:buFont typeface="Arial" pitchFamily="34" charset="0"/>
              <a:buChar char="•"/>
            </a:pPr>
            <a:r>
              <a:rPr lang="en-US" sz="2800" dirty="0"/>
              <a:t>Don’t call out these students.</a:t>
            </a:r>
          </a:p>
          <a:p>
            <a:pPr marL="342900" indent="-342900">
              <a:buFont typeface="Arial" pitchFamily="34" charset="0"/>
              <a:buChar char="•"/>
            </a:pPr>
            <a:r>
              <a:rPr lang="en-US" sz="2800" dirty="0"/>
              <a:t>Work with them—figure out what works—look for moments of motivation, engagement, and calmness—repeat those moments.</a:t>
            </a:r>
          </a:p>
          <a:p>
            <a:pPr marL="342900" indent="-342900">
              <a:buFont typeface="Arial" pitchFamily="34" charset="0"/>
              <a:buChar char="•"/>
            </a:pPr>
            <a:r>
              <a:rPr lang="en-US" sz="2800" dirty="0"/>
              <a:t>Seek out help from Jim and other staff members.</a:t>
            </a:r>
          </a:p>
        </p:txBody>
      </p:sp>
    </p:spTree>
    <p:extLst>
      <p:ext uri="{BB962C8B-B14F-4D97-AF65-F5344CB8AC3E}">
        <p14:creationId xmlns:p14="http://schemas.microsoft.com/office/powerpoint/2010/main" val="32225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Gambling or Making Money off of Students</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dirty="0"/>
              <a:t>Enough said. : )</a:t>
            </a:r>
          </a:p>
        </p:txBody>
      </p:sp>
    </p:spTree>
    <p:extLst>
      <p:ext uri="{BB962C8B-B14F-4D97-AF65-F5344CB8AC3E}">
        <p14:creationId xmlns:p14="http://schemas.microsoft.com/office/powerpoint/2010/main" val="249446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Rule Violations</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Treat Students with respect EVEN WHEN AND ESPECIALLY WHEN THEY’VE UPSET YOU</a:t>
            </a:r>
          </a:p>
          <a:p>
            <a:pPr marL="342900" indent="-342900">
              <a:buFont typeface="Arial" pitchFamily="34" charset="0"/>
              <a:buChar char="•"/>
            </a:pPr>
            <a:r>
              <a:rPr lang="en-US" sz="2800" dirty="0"/>
              <a:t>Tell students directly and authoritatively to stop</a:t>
            </a:r>
          </a:p>
          <a:p>
            <a:pPr marL="342900" indent="-342900">
              <a:buFont typeface="Arial" pitchFamily="34" charset="0"/>
              <a:buChar char="•"/>
            </a:pPr>
            <a:r>
              <a:rPr lang="en-US" sz="2800" dirty="0"/>
              <a:t>Avoid threats of punishment</a:t>
            </a:r>
          </a:p>
          <a:p>
            <a:pPr marL="342900" indent="-342900">
              <a:buFont typeface="Arial" pitchFamily="34" charset="0"/>
              <a:buChar char="•"/>
            </a:pPr>
            <a:r>
              <a:rPr lang="en-US" sz="2800" dirty="0"/>
              <a:t>Contact Jim if it . . .</a:t>
            </a:r>
          </a:p>
          <a:p>
            <a:pPr marL="690563" lvl="1" indent="-342900">
              <a:buFont typeface="Arial" pitchFamily="34" charset="0"/>
              <a:buChar char="•"/>
            </a:pPr>
            <a:r>
              <a:rPr lang="en-US" sz="2600" dirty="0">
                <a:solidFill>
                  <a:schemeClr val="tx1"/>
                </a:solidFill>
              </a:rPr>
              <a:t>Involves harassment, bullying, or danger</a:t>
            </a:r>
          </a:p>
          <a:p>
            <a:pPr marL="690563" lvl="1" indent="-342900">
              <a:buFont typeface="Arial" pitchFamily="34" charset="0"/>
              <a:buChar char="•"/>
            </a:pPr>
            <a:r>
              <a:rPr lang="en-US" sz="2600" dirty="0">
                <a:solidFill>
                  <a:schemeClr val="tx1"/>
                </a:solidFill>
              </a:rPr>
              <a:t>The misbehavior is not getting solved.</a:t>
            </a:r>
          </a:p>
        </p:txBody>
      </p:sp>
    </p:spTree>
    <p:extLst>
      <p:ext uri="{BB962C8B-B14F-4D97-AF65-F5344CB8AC3E}">
        <p14:creationId xmlns:p14="http://schemas.microsoft.com/office/powerpoint/2010/main" val="134635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 at the Camp . . . </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Healthy competition is good—it encourages effort and initiative</a:t>
            </a:r>
          </a:p>
          <a:p>
            <a:pPr marL="342900" indent="-342900">
              <a:buFont typeface="Arial" pitchFamily="34" charset="0"/>
              <a:buChar char="•"/>
            </a:pPr>
            <a:r>
              <a:rPr lang="en-US" sz="2800" dirty="0">
                <a:solidFill>
                  <a:schemeClr val="tx1"/>
                </a:solidFill>
              </a:rPr>
              <a:t>Too much is not good; keep it balanced</a:t>
            </a:r>
          </a:p>
          <a:p>
            <a:pPr marL="342900" indent="-342900">
              <a:buFont typeface="Arial" pitchFamily="34" charset="0"/>
              <a:buChar char="•"/>
            </a:pPr>
            <a:r>
              <a:rPr lang="en-US" sz="2800" dirty="0"/>
              <a:t>You can and should be involved in helping students prepare cuttings, evidence, </a:t>
            </a:r>
            <a:r>
              <a:rPr lang="en-US" sz="2800" dirty="0" err="1"/>
              <a:t>extemp</a:t>
            </a:r>
            <a:r>
              <a:rPr lang="en-US" sz="2800" dirty="0"/>
              <a:t> articles, etc.</a:t>
            </a:r>
          </a:p>
          <a:p>
            <a:pPr marL="342900" indent="-342900">
              <a:buFont typeface="Arial" pitchFamily="34" charset="0"/>
              <a:buChar char="•"/>
            </a:pPr>
            <a:r>
              <a:rPr lang="en-US" sz="2800" dirty="0">
                <a:solidFill>
                  <a:schemeClr val="tx1"/>
                </a:solidFill>
              </a:rPr>
              <a:t>You should encourage but not force students to run/present certain arguments/pieces.</a:t>
            </a:r>
          </a:p>
        </p:txBody>
      </p:sp>
    </p:spTree>
    <p:extLst>
      <p:ext uri="{BB962C8B-B14F-4D97-AF65-F5344CB8AC3E}">
        <p14:creationId xmlns:p14="http://schemas.microsoft.com/office/powerpoint/2010/main" val="347395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Keep your Social Media professional and/or private . . . </a:t>
            </a:r>
          </a:p>
        </p:txBody>
      </p:sp>
      <p:sp>
        <p:nvSpPr>
          <p:cNvPr id="3" name="Content Placeholder 2"/>
          <p:cNvSpPr>
            <a:spLocks noGrp="1"/>
          </p:cNvSpPr>
          <p:nvPr>
            <p:ph idx="1"/>
          </p:nvPr>
        </p:nvSpPr>
        <p:spPr>
          <a:xfrm>
            <a:off x="457199" y="1600200"/>
            <a:ext cx="5867401" cy="4876800"/>
          </a:xfrm>
        </p:spPr>
        <p:txBody>
          <a:bodyPr>
            <a:normAutofit/>
          </a:bodyPr>
          <a:lstStyle/>
          <a:p>
            <a:r>
              <a:rPr lang="en-US" sz="3200" b="1" dirty="0"/>
              <a:t>All of your social sites</a:t>
            </a:r>
          </a:p>
          <a:p>
            <a:r>
              <a:rPr lang="en-US" dirty="0"/>
              <a:t>Facebook, Twitter, Instagram, whatever the latest is . . . </a:t>
            </a:r>
          </a:p>
          <a:p>
            <a:r>
              <a:rPr lang="en-US" dirty="0"/>
              <a:t>If your info is available to the public . . .</a:t>
            </a:r>
          </a:p>
          <a:p>
            <a:pPr lvl="1"/>
            <a:r>
              <a:rPr lang="en-US" dirty="0"/>
              <a:t>Remove depictions/statements of drinking, explicit sexual activity, swearing, harsh attacks on those you disagree with, etc.</a:t>
            </a:r>
          </a:p>
          <a:p>
            <a:pPr lvl="1"/>
            <a:r>
              <a:rPr lang="en-US" dirty="0"/>
              <a:t>AND/OR</a:t>
            </a:r>
          </a:p>
          <a:p>
            <a:pPr lvl="1"/>
            <a:r>
              <a:rPr lang="en-US" dirty="0"/>
              <a:t>Make your Facebook inaccessible to students and consider the harm you can do to yourself by allowing others such as fellow colleagues and potential employers to see your posts that may be deemed offensive, inappropriate, etc.</a:t>
            </a:r>
          </a:p>
        </p:txBody>
      </p:sp>
      <p:pic>
        <p:nvPicPr>
          <p:cNvPr id="1026" name="Picture 2" descr="C:\Users\hansonjb99\AppData\Local\Microsoft\Windows\Temporary Internet Files\Content.IE5\L3OE97ZK\Facebook_Logo-19[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46200"/>
            <a:ext cx="17907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nsonjb99\AppData\Local\Microsoft\Windows\Temporary Internet Files\Content.IE5\L3OE97ZK\twitt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191000"/>
            <a:ext cx="1981200" cy="107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8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rmAutofit/>
          </a:bodyPr>
          <a:lstStyle/>
          <a:p>
            <a:r>
              <a:rPr lang="en-US" dirty="0"/>
              <a:t>When a lecture or practice finishes . . . </a:t>
            </a:r>
          </a:p>
        </p:txBody>
      </p:sp>
      <p:sp>
        <p:nvSpPr>
          <p:cNvPr id="3" name="Content Placeholder 2"/>
          <p:cNvSpPr>
            <a:spLocks noGrp="1"/>
          </p:cNvSpPr>
          <p:nvPr>
            <p:ph idx="1"/>
          </p:nvPr>
        </p:nvSpPr>
        <p:spPr>
          <a:xfrm>
            <a:off x="304800" y="1554162"/>
            <a:ext cx="5029200" cy="4525963"/>
          </a:xfrm>
        </p:spPr>
        <p:txBody>
          <a:bodyPr>
            <a:normAutofit/>
          </a:bodyPr>
          <a:lstStyle/>
          <a:p>
            <a:r>
              <a:rPr lang="en-US" sz="3600" b="1" dirty="0"/>
              <a:t>Be sure to finish on time.</a:t>
            </a:r>
          </a:p>
          <a:p>
            <a:r>
              <a:rPr lang="en-US" b="1" dirty="0"/>
              <a:t>Don’t be late; keep us on schedule.</a:t>
            </a:r>
          </a:p>
          <a:p>
            <a:r>
              <a:rPr lang="en-US" b="1" dirty="0"/>
              <a:t>Give students time between sessions (5ish minutes typically).</a:t>
            </a:r>
            <a:endParaRPr lang="en-US" dirty="0"/>
          </a:p>
        </p:txBody>
      </p:sp>
      <p:pic>
        <p:nvPicPr>
          <p:cNvPr id="3074" name="Picture 2" descr="C:\Users\hansonjb99\AppData\Local\Microsoft\Windows\Temporary Internet Files\Content.IE5\7D0OVVXU\MP9003029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2774348" cy="197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Give students helpful feedback</a:t>
            </a:r>
          </a:p>
        </p:txBody>
      </p:sp>
      <p:sp>
        <p:nvSpPr>
          <p:cNvPr id="3" name="Content Placeholder 2"/>
          <p:cNvSpPr>
            <a:spLocks noGrp="1"/>
          </p:cNvSpPr>
          <p:nvPr>
            <p:ph idx="1"/>
          </p:nvPr>
        </p:nvSpPr>
        <p:spPr>
          <a:xfrm>
            <a:off x="304800" y="1554162"/>
            <a:ext cx="6324600" cy="4846638"/>
          </a:xfrm>
        </p:spPr>
        <p:txBody>
          <a:bodyPr>
            <a:normAutofit fontScale="92500" lnSpcReduction="10000"/>
          </a:bodyPr>
          <a:lstStyle/>
          <a:p>
            <a:r>
              <a:rPr lang="en-US" b="1" dirty="0"/>
              <a:t>Show respect; they’ve worked hard (respect them even if they haven’t).</a:t>
            </a:r>
          </a:p>
          <a:p>
            <a:r>
              <a:rPr lang="en-US" b="1" dirty="0"/>
              <a:t>Support their efforts to improve.</a:t>
            </a:r>
          </a:p>
          <a:p>
            <a:r>
              <a:rPr lang="en-US" b="1" dirty="0"/>
              <a:t>PROVIDE COMMENTS ABOUT WHAT THEY DID WELL:</a:t>
            </a:r>
          </a:p>
          <a:p>
            <a:r>
              <a:rPr lang="en-US" b="1" dirty="0"/>
              <a:t>YES “Your turns on the </a:t>
            </a:r>
            <a:r>
              <a:rPr lang="en-US" b="1" dirty="0" err="1"/>
              <a:t>disad</a:t>
            </a:r>
            <a:r>
              <a:rPr lang="en-US" b="1" dirty="0"/>
              <a:t> were really strong.”</a:t>
            </a:r>
          </a:p>
          <a:p>
            <a:r>
              <a:rPr lang="en-US" b="1" dirty="0"/>
              <a:t>YES “Your character has dimension and depth; the voice and gestures work really well.”</a:t>
            </a:r>
          </a:p>
          <a:p>
            <a:endParaRPr lang="en-US" b="1" dirty="0"/>
          </a:p>
          <a:p>
            <a:r>
              <a:rPr lang="en-US" b="1" dirty="0"/>
              <a:t>DON’T BE NEGATIVE—FOCUS ON IMPROVE.</a:t>
            </a:r>
          </a:p>
          <a:p>
            <a:endParaRPr lang="en-US" dirty="0"/>
          </a:p>
        </p:txBody>
      </p:sp>
      <p:pic>
        <p:nvPicPr>
          <p:cNvPr id="5" name="Picture 3" descr="C:\Users\hansonjb99\AppData\Local\Microsoft\Windows\Temporary Internet Files\Content.IE5\F8H53EO8\MC9003245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828800"/>
            <a:ext cx="1478585" cy="1818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7467600" cy="5334000"/>
          </a:xfrm>
        </p:spPr>
        <p:txBody>
          <a:bodyPr>
            <a:normAutofit fontScale="92500" lnSpcReduction="20000"/>
          </a:bodyPr>
          <a:lstStyle/>
          <a:p>
            <a:r>
              <a:rPr lang="en-US" sz="3000" b="1" dirty="0"/>
              <a:t>PROVIDE COMMENTS ABOUT </a:t>
            </a:r>
            <a:r>
              <a:rPr lang="en-US" sz="3000" b="1" u="sng" dirty="0"/>
              <a:t>HOW THEY SHOULD IMPROVE</a:t>
            </a:r>
          </a:p>
          <a:p>
            <a:r>
              <a:rPr lang="en-US" sz="2800" b="1" dirty="0"/>
              <a:t>YES  “You need to work on your word economy.”</a:t>
            </a:r>
          </a:p>
          <a:p>
            <a:r>
              <a:rPr lang="en-US" sz="2800" b="1" dirty="0"/>
              <a:t>YES “Your piece needs some editing—parts of it aren’t as engaging as they need to be.”</a:t>
            </a:r>
          </a:p>
          <a:p>
            <a:pPr marL="182563" indent="-182563"/>
            <a:r>
              <a:rPr lang="en-US" sz="2800" b="1" dirty="0"/>
              <a:t>NO  “You talked on and on about their </a:t>
            </a:r>
            <a:r>
              <a:rPr lang="en-US" sz="2800" b="1" dirty="0" err="1"/>
              <a:t>kritik</a:t>
            </a:r>
            <a:r>
              <a:rPr lang="en-US" sz="2800" b="1" dirty="0"/>
              <a:t>. Not impressed.”</a:t>
            </a:r>
            <a:br>
              <a:rPr lang="en-US" sz="2800" b="1" dirty="0"/>
            </a:br>
            <a:endParaRPr lang="en-US" sz="2800" b="1" dirty="0"/>
          </a:p>
          <a:p>
            <a:r>
              <a:rPr lang="en-US" sz="2800" b="1" u="sng" dirty="0"/>
              <a:t>Say helpful things—not critical and mean things</a:t>
            </a:r>
          </a:p>
          <a:p>
            <a:r>
              <a:rPr lang="en-US" sz="2800" b="1" dirty="0"/>
              <a:t>Encourage Participation—encourage the students and others to pursue speech and debate.</a:t>
            </a:r>
          </a:p>
          <a:p>
            <a:endParaRPr lang="en-US" dirty="0"/>
          </a:p>
        </p:txBody>
      </p:sp>
    </p:spTree>
    <p:extLst>
      <p:ext uri="{BB962C8B-B14F-4D97-AF65-F5344CB8AC3E}">
        <p14:creationId xmlns:p14="http://schemas.microsoft.com/office/powerpoint/2010/main" val="160555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31813"/>
            <a:ext cx="8229600" cy="552450"/>
          </a:xfrm>
        </p:spPr>
        <p:txBody>
          <a:bodyPr>
            <a:normAutofit fontScale="90000"/>
          </a:bodyPr>
          <a:lstStyle/>
          <a:p>
            <a:r>
              <a:rPr lang="en-US" sz="3200" b="1" dirty="0">
                <a:latin typeface="Calibri" charset="0"/>
                <a:cs typeface="Calibri" charset="0"/>
              </a:rPr>
              <a:t>And of course . . . </a:t>
            </a:r>
          </a:p>
        </p:txBody>
      </p:sp>
      <p:sp>
        <p:nvSpPr>
          <p:cNvPr id="14339" name="Content Placeholder 2"/>
          <p:cNvSpPr>
            <a:spLocks noGrp="1"/>
          </p:cNvSpPr>
          <p:nvPr>
            <p:ph idx="1"/>
          </p:nvPr>
        </p:nvSpPr>
        <p:spPr>
          <a:xfrm>
            <a:off x="457200" y="1238250"/>
            <a:ext cx="8408988" cy="5162550"/>
          </a:xfrm>
        </p:spPr>
        <p:txBody>
          <a:bodyPr>
            <a:normAutofit lnSpcReduction="10000"/>
          </a:bodyPr>
          <a:lstStyle/>
          <a:p>
            <a:pPr eaLnBrk="1" hangingPunct="1"/>
            <a:r>
              <a:rPr lang="en-US" sz="2800" b="1" dirty="0"/>
              <a:t>Don’t make a decision, comment, nor give speaker points based on . . .</a:t>
            </a:r>
          </a:p>
          <a:p>
            <a:pPr lvl="2"/>
            <a:r>
              <a:rPr lang="en-US" sz="2800" b="1" dirty="0"/>
              <a:t>the race, class, gender, disabilities, etc. of the competitors rather than the arguments communicated in the debates</a:t>
            </a:r>
          </a:p>
          <a:p>
            <a:pPr lvl="2"/>
            <a:r>
              <a:rPr lang="en-US" sz="2800" b="1" dirty="0"/>
              <a:t>That includes comments about clothing, hair, voice, mannerisms, etc. that are part of a person’s identity . . . </a:t>
            </a:r>
          </a:p>
          <a:p>
            <a:pPr lvl="2"/>
            <a:r>
              <a:rPr lang="en-US" sz="2800" b="1" dirty="0"/>
              <a:t>UNLESS it was communicated as part of the arguments AND ALL of the participants heard and understand that.</a:t>
            </a:r>
          </a:p>
          <a:p>
            <a:r>
              <a:rPr lang="en-US" sz="3400" b="1" dirty="0"/>
              <a:t>Help students be the best they can be.</a:t>
            </a:r>
          </a:p>
          <a:p>
            <a:pPr lvl="2"/>
            <a:endParaRPr lang="en-US" sz="2800" b="1" dirty="0"/>
          </a:p>
        </p:txBody>
      </p:sp>
    </p:spTree>
    <p:extLst>
      <p:ext uri="{BB962C8B-B14F-4D97-AF65-F5344CB8AC3E}">
        <p14:creationId xmlns:p14="http://schemas.microsoft.com/office/powerpoint/2010/main" val="30217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Emergencies/accidents</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b="1" dirty="0">
                <a:solidFill>
                  <a:schemeClr val="tx1"/>
                </a:solidFill>
              </a:rPr>
              <a:t>Serious at all? Call 911 then . . . </a:t>
            </a:r>
          </a:p>
          <a:p>
            <a:pPr marL="342900" indent="-342900">
              <a:buFont typeface="Arial" pitchFamily="34" charset="0"/>
              <a:buChar char="•"/>
            </a:pPr>
            <a:r>
              <a:rPr lang="en-US" sz="2800" dirty="0">
                <a:solidFill>
                  <a:schemeClr val="tx1"/>
                </a:solidFill>
              </a:rPr>
              <a:t>Report to Jim/the Greeter immediately</a:t>
            </a:r>
          </a:p>
          <a:p>
            <a:pPr marL="342900" indent="-342900">
              <a:buFont typeface="Arial" pitchFamily="34" charset="0"/>
              <a:buChar char="•"/>
            </a:pPr>
            <a:r>
              <a:rPr lang="en-US" sz="2800" dirty="0"/>
              <a:t>Parents will be notified as soon as possible by the Greeter and/or Jim</a:t>
            </a:r>
            <a:r>
              <a:rPr lang="en-US" sz="2800" dirty="0">
                <a:solidFill>
                  <a:schemeClr val="tx1"/>
                </a:solidFill>
              </a:rPr>
              <a:t>.</a:t>
            </a:r>
          </a:p>
        </p:txBody>
      </p:sp>
    </p:spTree>
    <p:extLst>
      <p:ext uri="{BB962C8B-B14F-4D97-AF65-F5344CB8AC3E}">
        <p14:creationId xmlns:p14="http://schemas.microsoft.com/office/powerpoint/2010/main" val="25600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31813"/>
            <a:ext cx="8229600" cy="552450"/>
          </a:xfrm>
        </p:spPr>
        <p:txBody>
          <a:bodyPr>
            <a:noAutofit/>
          </a:bodyPr>
          <a:lstStyle/>
          <a:p>
            <a:r>
              <a:rPr lang="en-US" sz="3600" b="1" dirty="0">
                <a:latin typeface="Calibri" charset="0"/>
                <a:cs typeface="Calibri" charset="0"/>
              </a:rPr>
              <a:t>Make </a:t>
            </a:r>
            <a:r>
              <a:rPr lang="en-US" sz="3600" b="1">
                <a:latin typeface="Calibri" charset="0"/>
                <a:cs typeface="Calibri" charset="0"/>
              </a:rPr>
              <a:t>this Community Great</a:t>
            </a:r>
            <a:r>
              <a:rPr lang="en-US" sz="3600" b="1" dirty="0">
                <a:latin typeface="Calibri" charset="0"/>
                <a:cs typeface="Calibri" charset="0"/>
              </a:rPr>
              <a:t>!</a:t>
            </a:r>
          </a:p>
        </p:txBody>
      </p:sp>
      <p:sp>
        <p:nvSpPr>
          <p:cNvPr id="14339" name="Content Placeholder 2"/>
          <p:cNvSpPr>
            <a:spLocks noGrp="1"/>
          </p:cNvSpPr>
          <p:nvPr>
            <p:ph idx="1"/>
          </p:nvPr>
        </p:nvSpPr>
        <p:spPr>
          <a:xfrm>
            <a:off x="457200" y="1238250"/>
            <a:ext cx="4724400" cy="4851400"/>
          </a:xfrm>
        </p:spPr>
        <p:txBody>
          <a:bodyPr>
            <a:normAutofit lnSpcReduction="10000"/>
          </a:bodyPr>
          <a:lstStyle/>
          <a:p>
            <a:pPr marL="457200" indent="-457200" eaLnBrk="1" hangingPunct="1">
              <a:buFont typeface="Calibri" charset="0"/>
              <a:buAutoNum type="arabicPeriod"/>
            </a:pPr>
            <a:r>
              <a:rPr lang="en-US" sz="2800" dirty="0"/>
              <a:t>Treat each other with respect</a:t>
            </a:r>
          </a:p>
          <a:p>
            <a:pPr marL="457200" indent="-457200" eaLnBrk="1" hangingPunct="1">
              <a:buFont typeface="Calibri" charset="0"/>
              <a:buAutoNum type="arabicPeriod"/>
            </a:pPr>
            <a:r>
              <a:rPr lang="en-US" sz="2800" dirty="0"/>
              <a:t>Support each other</a:t>
            </a:r>
          </a:p>
          <a:p>
            <a:pPr marL="457200" indent="-457200" eaLnBrk="1" hangingPunct="1">
              <a:buFont typeface="Calibri" charset="0"/>
              <a:buAutoNum type="arabicPeriod"/>
            </a:pPr>
            <a:r>
              <a:rPr lang="en-US" sz="2800" dirty="0"/>
              <a:t>Share Information when there is a problem</a:t>
            </a:r>
          </a:p>
          <a:p>
            <a:pPr marL="457200" indent="-457200" eaLnBrk="1" hangingPunct="1">
              <a:buFont typeface="Calibri" charset="0"/>
              <a:buAutoNum type="arabicPeriod"/>
            </a:pPr>
            <a:r>
              <a:rPr lang="en-US" sz="2800" dirty="0"/>
              <a:t>Promote good interactions</a:t>
            </a:r>
          </a:p>
          <a:p>
            <a:pPr marL="457200" indent="-457200" eaLnBrk="1" hangingPunct="1">
              <a:buFont typeface="Calibri" charset="0"/>
              <a:buAutoNum type="arabicPeriod"/>
            </a:pPr>
            <a:r>
              <a:rPr lang="en-US" sz="2800" dirty="0"/>
              <a:t>Make your judging a helpful benefit to students . . . </a:t>
            </a:r>
          </a:p>
          <a:p>
            <a:pPr marL="457200" indent="-457200" eaLnBrk="1" hangingPunct="1">
              <a:buFont typeface="Calibri" charset="0"/>
              <a:buAutoNum type="arabicPeriod"/>
            </a:pPr>
            <a:r>
              <a:rPr lang="en-US" sz="2800" dirty="0"/>
              <a:t>and your community!</a:t>
            </a:r>
          </a:p>
        </p:txBody>
      </p:sp>
      <p:pic>
        <p:nvPicPr>
          <p:cNvPr id="4" name="Picture 3" descr="A group of people posing for the camera&#10;&#10;Description automatically generated">
            <a:extLst>
              <a:ext uri="{FF2B5EF4-FFF2-40B4-BE49-F238E27FC236}">
                <a16:creationId xmlns:a16="http://schemas.microsoft.com/office/drawing/2014/main" id="{1D89A120-A497-4A9E-9E93-2CAEDF8F5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61" t="15488" r="20322"/>
          <a:stretch/>
        </p:blipFill>
        <p:spPr>
          <a:xfrm>
            <a:off x="4876800" y="1600200"/>
            <a:ext cx="3903246" cy="2971800"/>
          </a:xfrm>
          <a:prstGeom prst="rect">
            <a:avLst/>
          </a:prstGeom>
        </p:spPr>
      </p:pic>
    </p:spTree>
    <p:extLst>
      <p:ext uri="{BB962C8B-B14F-4D97-AF65-F5344CB8AC3E}">
        <p14:creationId xmlns:p14="http://schemas.microsoft.com/office/powerpoint/2010/main" val="23633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Presentation</a:t>
            </a:r>
          </a:p>
        </p:txBody>
      </p:sp>
      <p:sp>
        <p:nvSpPr>
          <p:cNvPr id="3" name="Content Placeholder 2"/>
          <p:cNvSpPr>
            <a:spLocks noGrp="1"/>
          </p:cNvSpPr>
          <p:nvPr>
            <p:ph idx="1"/>
          </p:nvPr>
        </p:nvSpPr>
        <p:spPr>
          <a:xfrm>
            <a:off x="457200" y="1600200"/>
            <a:ext cx="8458200" cy="4876800"/>
          </a:xfrm>
        </p:spPr>
        <p:txBody>
          <a:bodyPr>
            <a:normAutofit/>
          </a:bodyPr>
          <a:lstStyle/>
          <a:p>
            <a:r>
              <a:rPr lang="en-US" sz="3200" b="1" dirty="0"/>
              <a:t>You’re online, viewable by others</a:t>
            </a:r>
          </a:p>
          <a:p>
            <a:r>
              <a:rPr lang="en-US" sz="3200" b="1" dirty="0"/>
              <a:t>Your mind should be alert and sober</a:t>
            </a:r>
          </a:p>
          <a:p>
            <a:r>
              <a:rPr lang="en-US" sz="3200" b="1" dirty="0"/>
              <a:t>Be dressed for public view </a:t>
            </a:r>
            <a:r>
              <a:rPr lang="en-US" i="1" dirty="0"/>
              <a:t>(note: we do _not_ have a dress code and you should not make comments about others’ dress unless you are 100% certain the comment will be taken positively)</a:t>
            </a:r>
            <a:endParaRPr lang="en-US" sz="3200" i="1" dirty="0"/>
          </a:p>
          <a:p>
            <a:r>
              <a:rPr lang="en-US" sz="3000" b="1" dirty="0"/>
              <a:t>Act appropriately in front of the camera and mic (turn them off if you need privacy).</a:t>
            </a:r>
            <a:endParaRPr lang="en-US" sz="3000" dirty="0"/>
          </a:p>
        </p:txBody>
      </p:sp>
    </p:spTree>
    <p:extLst>
      <p:ext uri="{BB962C8B-B14F-4D97-AF65-F5344CB8AC3E}">
        <p14:creationId xmlns:p14="http://schemas.microsoft.com/office/powerpoint/2010/main" val="333760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on time</a:t>
            </a:r>
          </a:p>
        </p:txBody>
      </p:sp>
      <p:sp>
        <p:nvSpPr>
          <p:cNvPr id="3" name="Content Placeholder 2"/>
          <p:cNvSpPr>
            <a:spLocks noGrp="1"/>
          </p:cNvSpPr>
          <p:nvPr>
            <p:ph idx="1"/>
          </p:nvPr>
        </p:nvSpPr>
        <p:spPr>
          <a:xfrm>
            <a:off x="457200" y="1600200"/>
            <a:ext cx="8001000" cy="4876800"/>
          </a:xfrm>
        </p:spPr>
        <p:txBody>
          <a:bodyPr>
            <a:normAutofit/>
          </a:bodyPr>
          <a:lstStyle/>
          <a:p>
            <a:r>
              <a:rPr lang="en-US" sz="2800" dirty="0"/>
              <a:t>Check Email and Postings</a:t>
            </a:r>
          </a:p>
          <a:p>
            <a:r>
              <a:rPr lang="en-US" sz="2800" dirty="0"/>
              <a:t>Use Bathroom when </a:t>
            </a:r>
            <a:br>
              <a:rPr lang="en-US" sz="2800" dirty="0"/>
            </a:br>
            <a:r>
              <a:rPr lang="en-US" sz="2800" dirty="0"/>
              <a:t>class/debate isn’t happening</a:t>
            </a:r>
          </a:p>
          <a:p>
            <a:r>
              <a:rPr lang="en-US" sz="2800" dirty="0"/>
              <a:t>Start instruction/the first speech on schedule</a:t>
            </a:r>
          </a:p>
          <a:p>
            <a:r>
              <a:rPr lang="en-US" sz="2800" dirty="0"/>
              <a:t>Keep the students on task to complete the instruction/round on time</a:t>
            </a:r>
          </a:p>
          <a:p>
            <a:r>
              <a:rPr lang="en-US" sz="2800" dirty="0">
                <a:highlight>
                  <a:srgbClr val="FFFF00"/>
                </a:highlight>
              </a:rPr>
              <a:t>Submit your ballot decision and points nearly immediately after the debate ends. </a:t>
            </a:r>
            <a:br>
              <a:rPr lang="en-US" sz="2800" dirty="0">
                <a:highlight>
                  <a:srgbClr val="FFFF00"/>
                </a:highlight>
              </a:rPr>
            </a:br>
            <a:r>
              <a:rPr lang="en-US" sz="2200" i="1" dirty="0"/>
              <a:t>(Email comments/reason for decision AFTER that by 9pm).</a:t>
            </a:r>
            <a:endParaRPr lang="en-US" sz="2600" i="1" dirty="0"/>
          </a:p>
        </p:txBody>
      </p:sp>
      <p:pic>
        <p:nvPicPr>
          <p:cNvPr id="1026" name="Picture 2" descr="C:\Users\hansonjb99\AppData\Local\Microsoft\Windows\Temporary Internet Files\Content.IE5\X43MG0AK\MC9004417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4331"/>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students on task . . . </a:t>
            </a:r>
          </a:p>
        </p:txBody>
      </p:sp>
      <p:sp>
        <p:nvSpPr>
          <p:cNvPr id="3" name="Content Placeholder 2"/>
          <p:cNvSpPr>
            <a:spLocks noGrp="1"/>
          </p:cNvSpPr>
          <p:nvPr>
            <p:ph idx="1"/>
          </p:nvPr>
        </p:nvSpPr>
        <p:spPr>
          <a:xfrm>
            <a:off x="457199" y="1600200"/>
            <a:ext cx="4953001" cy="4876800"/>
          </a:xfrm>
        </p:spPr>
        <p:txBody>
          <a:bodyPr>
            <a:normAutofit/>
          </a:bodyPr>
          <a:lstStyle/>
          <a:p>
            <a:r>
              <a:rPr lang="en-US" sz="2800" dirty="0"/>
              <a:t>Make them feel engaged.</a:t>
            </a:r>
          </a:p>
          <a:p>
            <a:r>
              <a:rPr lang="en-US" sz="2800" dirty="0"/>
              <a:t>Let them have some fun too.</a:t>
            </a:r>
          </a:p>
          <a:p>
            <a:r>
              <a:rPr lang="en-US" sz="2800" dirty="0"/>
              <a:t>Don’t have breaks over and over again.</a:t>
            </a:r>
          </a:p>
          <a:p>
            <a:r>
              <a:rPr lang="en-US" sz="2800" dirty="0"/>
              <a:t>Don’t tune out while you check your phone or Facebook. : ( </a:t>
            </a:r>
          </a:p>
          <a:p>
            <a:r>
              <a:rPr lang="en-US" sz="2800" dirty="0"/>
              <a:t>Respect needs for the bathroom and emergencies.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733800"/>
            <a:ext cx="2547937" cy="177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hansonjb99\Pictures\0-CLIMB PICS\2015 PLU Camp\plu photos web\climb_the_mountain_debate_8-5-2015_17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209" y="1690945"/>
            <a:ext cx="2319791" cy="15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7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 with others professionally</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As a Climb staff member, you aren’t a student anymore</a:t>
            </a:r>
          </a:p>
          <a:p>
            <a:pPr marL="342900" indent="-342900">
              <a:buFont typeface="Arial" pitchFamily="34" charset="0"/>
              <a:buChar char="•"/>
            </a:pPr>
            <a:r>
              <a:rPr lang="en-US" sz="2800" dirty="0"/>
              <a:t>Be Professional and caring</a:t>
            </a:r>
          </a:p>
          <a:p>
            <a:pPr marL="342900" indent="-342900">
              <a:buFont typeface="Arial" pitchFamily="34" charset="0"/>
              <a:buChar char="•"/>
            </a:pPr>
            <a:r>
              <a:rPr lang="en-US" sz="2800" dirty="0"/>
              <a:t>Students require you to act like an adult</a:t>
            </a:r>
          </a:p>
          <a:p>
            <a:pPr marL="342900" indent="-342900">
              <a:buFont typeface="Arial" pitchFamily="34" charset="0"/>
              <a:buChar char="•"/>
            </a:pPr>
            <a:r>
              <a:rPr lang="en-US" sz="2800" dirty="0"/>
              <a:t>Please speak professionally, avoiding swearing.</a:t>
            </a:r>
          </a:p>
          <a:p>
            <a:pPr marL="342900" indent="-342900">
              <a:buFont typeface="Arial" pitchFamily="34" charset="0"/>
              <a:buChar char="•"/>
            </a:pPr>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20588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Keep focused on ALL students</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t>It is illegal and wrong to make advances toward a student </a:t>
            </a:r>
          </a:p>
          <a:p>
            <a:pPr marL="342900" indent="-342900">
              <a:buFont typeface="Arial" pitchFamily="34" charset="0"/>
              <a:buChar char="•"/>
            </a:pPr>
            <a:r>
              <a:rPr lang="en-US" sz="2800" dirty="0"/>
              <a:t>NO Paying too much attention to one person</a:t>
            </a:r>
          </a:p>
          <a:p>
            <a:pPr marL="342900" indent="-342900">
              <a:buFont typeface="Arial" pitchFamily="34" charset="0"/>
              <a:buChar char="•"/>
            </a:pPr>
            <a:r>
              <a:rPr lang="en-US" sz="2800" dirty="0"/>
              <a:t>This applies to everywhere: In Online Rooms, Chatting, in Email and Messaging.</a:t>
            </a:r>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377674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in rooms with at least 3 people . . .</a:t>
            </a:r>
          </a:p>
        </p:txBody>
      </p:sp>
      <p:sp>
        <p:nvSpPr>
          <p:cNvPr id="3" name="Subtitle 2"/>
          <p:cNvSpPr>
            <a:spLocks noGrp="1"/>
          </p:cNvSpPr>
          <p:nvPr>
            <p:ph idx="1"/>
          </p:nvPr>
        </p:nvSpPr>
        <p:spPr/>
        <p:txBody>
          <a:bodyPr>
            <a:normAutofit/>
          </a:bodyPr>
          <a:lstStyle/>
          <a:p>
            <a:pPr marL="342900" indent="-342900">
              <a:buFont typeface="Arial" pitchFamily="34" charset="0"/>
              <a:buChar char="•"/>
            </a:pPr>
            <a:r>
              <a:rPr lang="en-US" sz="2800" dirty="0">
                <a:highlight>
                  <a:srgbClr val="FFFF00"/>
                </a:highlight>
              </a:rPr>
              <a:t>Do NOT be in a room alone with a student for more than a fleeting moment</a:t>
            </a:r>
          </a:p>
          <a:p>
            <a:pPr marL="342900" indent="-342900">
              <a:buFont typeface="Arial" pitchFamily="34" charset="0"/>
              <a:buChar char="•"/>
            </a:pPr>
            <a:r>
              <a:rPr lang="en-US" sz="2800" dirty="0"/>
              <a:t>If there is a situation with just one student—notify Jim Hanson (or the greeter/program assistant) immediately (we’ll explain what to do)</a:t>
            </a:r>
          </a:p>
          <a:p>
            <a:pPr marL="342900" indent="-342900">
              <a:buFont typeface="Arial" pitchFamily="34" charset="0"/>
              <a:buChar char="•"/>
            </a:pPr>
            <a:r>
              <a:rPr lang="en-US" sz="2800" dirty="0"/>
              <a:t>NOTE: Jim Hanson and other Climb staff will enter rooms unannounced at times.</a:t>
            </a:r>
          </a:p>
          <a:p>
            <a:pPr marL="342900" indent="-342900">
              <a:buFont typeface="Arial" pitchFamily="34" charset="0"/>
              <a:buChar char="•"/>
            </a:pPr>
            <a:endParaRPr lang="en-US" dirty="0"/>
          </a:p>
          <a:p>
            <a:pPr marL="342900" indent="-342900">
              <a:buFont typeface="Arial" pitchFamily="34" charset="0"/>
              <a:buChar char="•"/>
            </a:pPr>
            <a:endParaRPr lang="en-US" dirty="0"/>
          </a:p>
        </p:txBody>
      </p:sp>
    </p:spTree>
    <p:extLst>
      <p:ext uri="{BB962C8B-B14F-4D97-AF65-F5344CB8AC3E}">
        <p14:creationId xmlns:p14="http://schemas.microsoft.com/office/powerpoint/2010/main" val="38699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1697</TotalTime>
  <Words>1952</Words>
  <Application>Microsoft Office PowerPoint</Application>
  <PresentationFormat>On-screen Show (4:3)</PresentationFormat>
  <Paragraphs>188</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Clarity</vt:lpstr>
      <vt:lpstr>STAFF GUIDELINES</vt:lpstr>
      <vt:lpstr>Welcome to our Community</vt:lpstr>
      <vt:lpstr>Keep your Social Media professional and/or private . . . </vt:lpstr>
      <vt:lpstr>Professional Presentation</vt:lpstr>
      <vt:lpstr>Be on time</vt:lpstr>
      <vt:lpstr>Keep students on task . . . </vt:lpstr>
      <vt:lpstr>Interact with others professionally</vt:lpstr>
      <vt:lpstr>Keep focused on ALL students</vt:lpstr>
      <vt:lpstr>Be in rooms with at least 3 people . . .</vt:lpstr>
      <vt:lpstr>Avoid/Don’t private message kids</vt:lpstr>
      <vt:lpstr>Unknown people in the room?</vt:lpstr>
      <vt:lpstr>Encourage Everyone as participants</vt:lpstr>
      <vt:lpstr>Encourage Everyone as participants</vt:lpstr>
      <vt:lpstr>Participants should . . . </vt:lpstr>
      <vt:lpstr>As a Climb teacher and judge . . .</vt:lpstr>
      <vt:lpstr>Be the judge-coach people talk about as . . .</vt:lpstr>
      <vt:lpstr>All Genders are part of our community . . .</vt:lpstr>
      <vt:lpstr>Don’t assume . . .</vt:lpstr>
      <vt:lpstr>As a teacher and judge watching. . .</vt:lpstr>
      <vt:lpstr>Have kids preparing in a separate room?</vt:lpstr>
      <vt:lpstr>If you see or hear about harassment . . .</vt:lpstr>
      <vt:lpstr>And if you have reasonable suspicion of child abuse . . .</vt:lpstr>
      <vt:lpstr>Respect Differing Political Beliefs</vt:lpstr>
      <vt:lpstr>Sharing your opinions</vt:lpstr>
      <vt:lpstr>What if a student makes an offensive argument?</vt:lpstr>
      <vt:lpstr>Kids with issues . . . </vt:lpstr>
      <vt:lpstr>No Gambling or Making Money off of Students</vt:lpstr>
      <vt:lpstr>Dealing with Rule Violations</vt:lpstr>
      <vt:lpstr>Competition at the Camp . . . </vt:lpstr>
      <vt:lpstr>When a lecture or practice finishes . . . </vt:lpstr>
      <vt:lpstr>Give students helpful feedback</vt:lpstr>
      <vt:lpstr>PowerPoint Presentation</vt:lpstr>
      <vt:lpstr>And of course . . . </vt:lpstr>
      <vt:lpstr>Emergencies/accidents</vt:lpstr>
      <vt:lpstr>Make this Community Great!</vt:lpstr>
    </vt:vector>
  </TitlesOfParts>
  <Company>Whitman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guidelines</dc:title>
  <dc:creator>Jim Hanson</dc:creator>
  <cp:lastModifiedBy>Jim Climb the Mountain</cp:lastModifiedBy>
  <cp:revision>345</cp:revision>
  <dcterms:created xsi:type="dcterms:W3CDTF">2009-09-03T05:01:23Z</dcterms:created>
  <dcterms:modified xsi:type="dcterms:W3CDTF">2022-07-19T04:01:16Z</dcterms:modified>
</cp:coreProperties>
</file>