
<file path=[Content_Types].xml><?xml version="1.0" encoding="utf-8"?>
<Types xmlns="http://schemas.openxmlformats.org/package/2006/content-types">
  <Default Extension="jpeg" ContentType="image/jpeg"/>
  <Default Extension="mp3" ContentType="audio/mpeg"/>
  <Default Extension="mp4" ContentType="video/mp4"/>
  <Default Extension="png" ContentType="image/png"/>
  <Default Extension="rels" ContentType="application/vnd.openxmlformats-package.relationships+xml"/>
  <Default Extension="wav" ContentType="audio/x-wav"/>
  <Default Extension="wdp" ContentType="image/vnd.ms-photo"/>
  <Default Extension="wma" ContentType="audio/x-ms-wma"/>
  <Default Extension="wmv" ContentType="video/x-ms-wmv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92" r:id="rId1"/>
  </p:sldMasterIdLst>
  <p:sldIdLst>
    <p:sldId id="256" r:id="rId2"/>
    <p:sldId id="335" r:id="rId3"/>
    <p:sldId id="305" r:id="rId4"/>
    <p:sldId id="336" r:id="rId5"/>
    <p:sldId id="302" r:id="rId6"/>
    <p:sldId id="303" r:id="rId7"/>
    <p:sldId id="304" r:id="rId8"/>
    <p:sldId id="337" r:id="rId9"/>
    <p:sldId id="310" r:id="rId10"/>
    <p:sldId id="306" r:id="rId11"/>
    <p:sldId id="338" r:id="rId12"/>
    <p:sldId id="339" r:id="rId13"/>
    <p:sldId id="288" r:id="rId14"/>
    <p:sldId id="308" r:id="rId15"/>
    <p:sldId id="445" r:id="rId16"/>
    <p:sldId id="340" r:id="rId17"/>
    <p:sldId id="446" r:id="rId18"/>
    <p:sldId id="314" r:id="rId19"/>
    <p:sldId id="311" r:id="rId20"/>
    <p:sldId id="343" r:id="rId21"/>
    <p:sldId id="344" r:id="rId22"/>
    <p:sldId id="312" r:id="rId23"/>
    <p:sldId id="346" r:id="rId24"/>
    <p:sldId id="345" r:id="rId25"/>
    <p:sldId id="313" r:id="rId26"/>
    <p:sldId id="315" r:id="rId27"/>
    <p:sldId id="316" r:id="rId28"/>
    <p:sldId id="320" r:id="rId29"/>
    <p:sldId id="333" r:id="rId30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03" autoAdjust="0"/>
    <p:restoredTop sz="94689" autoAdjust="0"/>
  </p:normalViewPr>
  <p:slideViewPr>
    <p:cSldViewPr>
      <p:cViewPr varScale="1">
        <p:scale>
          <a:sx n="158" d="100"/>
          <a:sy n="158" d="100"/>
        </p:scale>
        <p:origin x="1516" y="104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7368"/>
    </p:cViewPr>
  </p:outlin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8" Type="http://schemas.openxmlformats.org/officeDocument/2006/relationships/slide" Target="slides/slide7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86749D2-5299-44B9-A013-49C251A96DD4}" type="datetimeFigureOut">
              <a:rPr lang="en-US" smtClean="0"/>
              <a:t>7/25/2022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4FC33D-5E0E-4C55-8DFA-1A4DF214D28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5385367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86749D2-5299-44B9-A013-49C251A96DD4}" type="datetimeFigureOut">
              <a:rPr lang="en-US" smtClean="0"/>
              <a:t>7/25/2022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4FC33D-5E0E-4C55-8DFA-1A4DF214D28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8975876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86749D2-5299-44B9-A013-49C251A96DD4}" type="datetimeFigureOut">
              <a:rPr lang="en-US" smtClean="0"/>
              <a:t>7/25/2022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4FC33D-5E0E-4C55-8DFA-1A4DF214D28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4683948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86749D2-5299-44B9-A013-49C251A96DD4}" type="datetimeFigureOut">
              <a:rPr lang="en-US" smtClean="0"/>
              <a:t>7/25/2022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4FC33D-5E0E-4C55-8DFA-1A4DF214D28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9443709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86749D2-5299-44B9-A013-49C251A96DD4}" type="datetimeFigureOut">
              <a:rPr lang="en-US" smtClean="0"/>
              <a:t>7/25/2022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4FC33D-5E0E-4C55-8DFA-1A4DF214D28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2606646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86749D2-5299-44B9-A013-49C251A96DD4}" type="datetimeFigureOut">
              <a:rPr lang="en-US" smtClean="0"/>
              <a:t>7/25/2022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4FC33D-5E0E-4C55-8DFA-1A4DF214D28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3657944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86749D2-5299-44B9-A013-49C251A96DD4}" type="datetimeFigureOut">
              <a:rPr lang="en-US" smtClean="0"/>
              <a:t>7/25/2022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4FC33D-5E0E-4C55-8DFA-1A4DF214D28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3669101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86749D2-5299-44B9-A013-49C251A96DD4}" type="datetimeFigureOut">
              <a:rPr lang="en-US" smtClean="0"/>
              <a:t>7/25/2022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4FC33D-5E0E-4C55-8DFA-1A4DF214D28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3816137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86749D2-5299-44B9-A013-49C251A96DD4}" type="datetimeFigureOut">
              <a:rPr lang="en-US" smtClean="0"/>
              <a:t>7/25/2022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4FC33D-5E0E-4C55-8DFA-1A4DF214D28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1540605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86749D2-5299-44B9-A013-49C251A96DD4}" type="datetimeFigureOut">
              <a:rPr lang="en-US" smtClean="0"/>
              <a:t>7/25/2022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4FC33D-5E0E-4C55-8DFA-1A4DF214D28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4575092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86749D2-5299-44B9-A013-49C251A96DD4}" type="datetimeFigureOut">
              <a:rPr lang="en-US" smtClean="0"/>
              <a:t>7/25/2022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4FC33D-5E0E-4C55-8DFA-1A4DF214D28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5656919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xAndClipArt">
  <p:cSld name="Title, Text and Clip Ar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33400"/>
            <a:ext cx="8229600" cy="1143000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457200" y="1828800"/>
            <a:ext cx="4038600" cy="4302125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lipArt Placeholder 3"/>
          <p:cNvSpPr>
            <a:spLocks noGrp="1"/>
          </p:cNvSpPr>
          <p:nvPr>
            <p:ph type="clipArt" sz="half" idx="2"/>
          </p:nvPr>
        </p:nvSpPr>
        <p:spPr>
          <a:xfrm>
            <a:off x="4648200" y="1828800"/>
            <a:ext cx="4038600" cy="4302125"/>
          </a:xfrm>
        </p:spPr>
        <p:txBody>
          <a:bodyPr/>
          <a:lstStyle/>
          <a:p>
            <a:pPr lvl="0"/>
            <a:endParaRPr lang="en-US" noProof="0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BF478D66-ED5A-40F2-8451-167119E6D78C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33681615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86749D2-5299-44B9-A013-49C251A96DD4}" type="datetimeFigureOut">
              <a:rPr lang="en-US" smtClean="0"/>
              <a:t>7/25/2022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44FC33D-5E0E-4C55-8DFA-1A4DF214D28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9291033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93" r:id="rId1"/>
    <p:sldLayoutId id="2147483794" r:id="rId2"/>
    <p:sldLayoutId id="2147483795" r:id="rId3"/>
    <p:sldLayoutId id="2147483796" r:id="rId4"/>
    <p:sldLayoutId id="2147483797" r:id="rId5"/>
    <p:sldLayoutId id="2147483798" r:id="rId6"/>
    <p:sldLayoutId id="2147483799" r:id="rId7"/>
    <p:sldLayoutId id="2147483800" r:id="rId8"/>
    <p:sldLayoutId id="2147483801" r:id="rId9"/>
    <p:sldLayoutId id="2147483802" r:id="rId10"/>
    <p:sldLayoutId id="2147483803" r:id="rId11"/>
    <p:sldLayoutId id="2147483804" r:id="rId12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2.xml"/><Relationship Id="rId2" Type="http://schemas.openxmlformats.org/officeDocument/2006/relationships/video" Target="../media/media1.mp4"/><Relationship Id="rId1" Type="http://schemas.microsoft.com/office/2007/relationships/media" Target="../media/media1.mp4"/><Relationship Id="rId5" Type="http://schemas.openxmlformats.org/officeDocument/2006/relationships/image" Target="../media/image9.png"/><Relationship Id="rId4" Type="http://schemas.openxmlformats.org/officeDocument/2006/relationships/hyperlink" Target="javascript:ZoomPage(1363)" TargetMode="Externa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2.xml"/><Relationship Id="rId2" Type="http://schemas.openxmlformats.org/officeDocument/2006/relationships/video" Target="../media/media2.mp4"/><Relationship Id="rId1" Type="http://schemas.microsoft.com/office/2007/relationships/media" Target="../media/media2.mp4"/><Relationship Id="rId5" Type="http://schemas.openxmlformats.org/officeDocument/2006/relationships/image" Target="../media/image10.png"/><Relationship Id="rId4" Type="http://schemas.openxmlformats.org/officeDocument/2006/relationships/hyperlink" Target="javascript:ZoomPage(1363)" TargetMode="Externa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2.xml"/><Relationship Id="rId2" Type="http://schemas.openxmlformats.org/officeDocument/2006/relationships/video" Target="../media/media3.wmv"/><Relationship Id="rId1" Type="http://schemas.microsoft.com/office/2007/relationships/media" Target="../media/media3.wmv"/><Relationship Id="rId5" Type="http://schemas.openxmlformats.org/officeDocument/2006/relationships/image" Target="../media/image11.png"/><Relationship Id="rId4" Type="http://schemas.openxmlformats.org/officeDocument/2006/relationships/hyperlink" Target="javascript:ZoomPage(1363)" TargetMode="Externa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2.xml"/><Relationship Id="rId2" Type="http://schemas.openxmlformats.org/officeDocument/2006/relationships/audio" Target="../media/media4.wma"/><Relationship Id="rId1" Type="http://schemas.microsoft.com/office/2007/relationships/media" Target="../media/media4.wma"/><Relationship Id="rId5" Type="http://schemas.openxmlformats.org/officeDocument/2006/relationships/image" Target="../media/image13.png"/><Relationship Id="rId4" Type="http://schemas.openxmlformats.org/officeDocument/2006/relationships/image" Target="../media/image12.png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2.xml"/><Relationship Id="rId2" Type="http://schemas.openxmlformats.org/officeDocument/2006/relationships/audio" Target="../media/media5.mp3"/><Relationship Id="rId1" Type="http://schemas.microsoft.com/office/2007/relationships/media" Target="../media/media5.mp3"/><Relationship Id="rId5" Type="http://schemas.openxmlformats.org/officeDocument/2006/relationships/image" Target="../media/image15.png"/><Relationship Id="rId4" Type="http://schemas.openxmlformats.org/officeDocument/2006/relationships/image" Target="../media/image14.png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2.xml"/><Relationship Id="rId2" Type="http://schemas.openxmlformats.org/officeDocument/2006/relationships/audio" Target="../media/media6.mp3"/><Relationship Id="rId1" Type="http://schemas.microsoft.com/office/2007/relationships/media" Target="../media/media6.mp3"/><Relationship Id="rId5" Type="http://schemas.openxmlformats.org/officeDocument/2006/relationships/image" Target="../media/image15.png"/><Relationship Id="rId4" Type="http://schemas.openxmlformats.org/officeDocument/2006/relationships/image" Target="../media/image16.png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12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12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7.wav"/><Relationship Id="rId1" Type="http://schemas.microsoft.com/office/2007/relationships/media" Target="../media/media7.wav"/><Relationship Id="rId5" Type="http://schemas.openxmlformats.org/officeDocument/2006/relationships/image" Target="../media/image15.png"/><Relationship Id="rId4" Type="http://schemas.openxmlformats.org/officeDocument/2006/relationships/image" Target="../media/image21.png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066801"/>
            <a:ext cx="7772400" cy="2533650"/>
          </a:xfrm>
        </p:spPr>
        <p:txBody>
          <a:bodyPr>
            <a:normAutofit/>
          </a:bodyPr>
          <a:lstStyle/>
          <a:p>
            <a:r>
              <a:rPr lang="en-US" dirty="0">
                <a:solidFill>
                  <a:schemeClr val="tx1"/>
                </a:solidFill>
              </a:rPr>
              <a:t>Preparing a Speech</a:t>
            </a:r>
            <a:br>
              <a:rPr lang="en-US" dirty="0">
                <a:solidFill>
                  <a:schemeClr val="tx1"/>
                </a:solidFill>
              </a:rPr>
            </a:br>
            <a:r>
              <a:rPr lang="en-US" dirty="0"/>
              <a:t>Supports, Intros, Conclusions</a:t>
            </a:r>
            <a:br>
              <a:rPr lang="en-US" dirty="0"/>
            </a:br>
            <a:endParaRPr lang="en-US" dirty="0">
              <a:solidFill>
                <a:schemeClr val="tx1"/>
              </a:solidFill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b="1" dirty="0"/>
              <a:t>Dr. Jim Hanson</a:t>
            </a:r>
          </a:p>
        </p:txBody>
      </p:sp>
    </p:spTree>
    <p:extLst>
      <p:ext uri="{BB962C8B-B14F-4D97-AF65-F5344CB8AC3E}">
        <p14:creationId xmlns:p14="http://schemas.microsoft.com/office/powerpoint/2010/main" val="269893480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66800" y="609600"/>
            <a:ext cx="6781800" cy="1600200"/>
          </a:xfrm>
        </p:spPr>
        <p:txBody>
          <a:bodyPr>
            <a:normAutofit/>
          </a:bodyPr>
          <a:lstStyle/>
          <a:p>
            <a:r>
              <a:rPr lang="en-US" sz="4800" b="1" dirty="0">
                <a:solidFill>
                  <a:srgbClr val="0070C0"/>
                </a:solidFill>
              </a:rPr>
              <a:t>Step 4 Supporting your Points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295400" y="2514600"/>
            <a:ext cx="6781800" cy="3810000"/>
          </a:xfrm>
        </p:spPr>
        <p:txBody>
          <a:bodyPr>
            <a:noAutofit/>
          </a:bodyPr>
          <a:lstStyle/>
          <a:p>
            <a:r>
              <a:rPr lang="en-US" sz="2800" b="1" dirty="0"/>
              <a:t>A. Interest Supports</a:t>
            </a:r>
          </a:p>
          <a:p>
            <a:r>
              <a:rPr lang="en-US" sz="2800" b="1" dirty="0"/>
              <a:t>B. Evidence Supports</a:t>
            </a:r>
          </a:p>
          <a:p>
            <a:r>
              <a:rPr lang="en-US" sz="2800" b="1" dirty="0"/>
              <a:t>C. Multimedia Supports.</a:t>
            </a:r>
          </a:p>
        </p:txBody>
      </p:sp>
    </p:spTree>
    <p:extLst>
      <p:ext uri="{BB962C8B-B14F-4D97-AF65-F5344CB8AC3E}">
        <p14:creationId xmlns:p14="http://schemas.microsoft.com/office/powerpoint/2010/main" val="195330869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66800" y="609600"/>
            <a:ext cx="6781800" cy="1600200"/>
          </a:xfrm>
        </p:spPr>
        <p:txBody>
          <a:bodyPr>
            <a:normAutofit/>
          </a:bodyPr>
          <a:lstStyle/>
          <a:p>
            <a:r>
              <a:rPr lang="en-US" sz="4800" b="1" dirty="0">
                <a:solidFill>
                  <a:srgbClr val="0070C0"/>
                </a:solidFill>
              </a:rPr>
              <a:t>A. Interest Supports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295400" y="2514600"/>
            <a:ext cx="7162800" cy="3810000"/>
          </a:xfrm>
        </p:spPr>
        <p:txBody>
          <a:bodyPr>
            <a:noAutofit/>
          </a:bodyPr>
          <a:lstStyle/>
          <a:p>
            <a:r>
              <a:rPr lang="en-US" sz="2800" b="1" dirty="0"/>
              <a:t>Increase interest of audience</a:t>
            </a:r>
          </a:p>
          <a:p>
            <a:r>
              <a:rPr lang="en-US" sz="2800" b="1" dirty="0"/>
              <a:t>As I go through these, write down your own support for a point in your group speech</a:t>
            </a:r>
          </a:p>
          <a:p>
            <a:r>
              <a:rPr lang="en-US" sz="2800" b="1" dirty="0"/>
              <a:t>So if I say “examples” – write down an example on your group speech topic.</a:t>
            </a:r>
          </a:p>
        </p:txBody>
      </p:sp>
    </p:spTree>
    <p:extLst>
      <p:ext uri="{BB962C8B-B14F-4D97-AF65-F5344CB8AC3E}">
        <p14:creationId xmlns:p14="http://schemas.microsoft.com/office/powerpoint/2010/main" val="301610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66800" y="609600"/>
            <a:ext cx="6781800" cy="1600200"/>
          </a:xfrm>
        </p:spPr>
        <p:txBody>
          <a:bodyPr>
            <a:normAutofit/>
          </a:bodyPr>
          <a:lstStyle/>
          <a:p>
            <a:r>
              <a:rPr lang="en-US" dirty="0">
                <a:solidFill>
                  <a:srgbClr val="0070C0"/>
                </a:solidFill>
              </a:rPr>
              <a:t>Examples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33400" y="2057400"/>
            <a:ext cx="4114802" cy="4267200"/>
          </a:xfrm>
        </p:spPr>
        <p:txBody>
          <a:bodyPr>
            <a:noAutofit/>
          </a:bodyPr>
          <a:lstStyle/>
          <a:p>
            <a:r>
              <a:rPr lang="en-US" sz="2800" b="1" dirty="0"/>
              <a:t>Specific Instances</a:t>
            </a:r>
          </a:p>
          <a:p>
            <a:r>
              <a:rPr lang="en-US" sz="2800" b="1" dirty="0"/>
              <a:t>Student speech on DNA</a:t>
            </a:r>
          </a:p>
          <a:p>
            <a:r>
              <a:rPr lang="en-US" sz="2800" b="1" dirty="0"/>
              <a:t>DNA and Baldness</a:t>
            </a:r>
          </a:p>
          <a:p>
            <a:r>
              <a:rPr lang="en-US" sz="2800" b="1" dirty="0"/>
              <a:t>Write down your own example.</a:t>
            </a:r>
          </a:p>
        </p:txBody>
      </p:sp>
      <p:pic>
        <p:nvPicPr>
          <p:cNvPr id="7170" name="Picture 2" descr="person who is mostly bald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629" t="14706"/>
          <a:stretch/>
        </p:blipFill>
        <p:spPr bwMode="auto">
          <a:xfrm>
            <a:off x="4648202" y="1828800"/>
            <a:ext cx="4451410" cy="3657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86656252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66800" y="609600"/>
            <a:ext cx="6781800" cy="685800"/>
          </a:xfrm>
        </p:spPr>
        <p:txBody>
          <a:bodyPr>
            <a:normAutofit fontScale="90000"/>
          </a:bodyPr>
          <a:lstStyle/>
          <a:p>
            <a:r>
              <a:rPr lang="en-US" dirty="0">
                <a:solidFill>
                  <a:srgbClr val="0070C0"/>
                </a:solidFill>
              </a:rPr>
              <a:t>Stories (Yours and Others)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295400" y="1219200"/>
            <a:ext cx="5486400" cy="5105400"/>
          </a:xfrm>
        </p:spPr>
        <p:txBody>
          <a:bodyPr>
            <a:noAutofit/>
          </a:bodyPr>
          <a:lstStyle/>
          <a:p>
            <a:r>
              <a:rPr lang="en-US" sz="2800" b="1" i="1" dirty="0"/>
              <a:t>Tell us what happened</a:t>
            </a:r>
          </a:p>
          <a:p>
            <a:r>
              <a:rPr lang="en-US" sz="2800" dirty="0"/>
              <a:t>Noodling for Catfish </a:t>
            </a:r>
          </a:p>
          <a:p>
            <a:endParaRPr lang="en-US" sz="2800" b="1" dirty="0"/>
          </a:p>
          <a:p>
            <a:endParaRPr lang="en-US" sz="2800" b="1" dirty="0"/>
          </a:p>
        </p:txBody>
      </p:sp>
      <p:pic>
        <p:nvPicPr>
          <p:cNvPr id="9218" name="Picture 2" descr="person holding up a catfish they noodled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05000" y="2514600"/>
            <a:ext cx="5645939" cy="393710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71585312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66800" y="609600"/>
            <a:ext cx="6781800" cy="914400"/>
          </a:xfrm>
        </p:spPr>
        <p:txBody>
          <a:bodyPr>
            <a:normAutofit/>
          </a:bodyPr>
          <a:lstStyle/>
          <a:p>
            <a:r>
              <a:rPr lang="en-US" dirty="0">
                <a:solidFill>
                  <a:srgbClr val="0070C0"/>
                </a:solidFill>
              </a:rPr>
              <a:t>Humor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219200" y="1508342"/>
            <a:ext cx="6202682" cy="4267200"/>
          </a:xfrm>
        </p:spPr>
        <p:txBody>
          <a:bodyPr>
            <a:noAutofit/>
          </a:bodyPr>
          <a:lstStyle/>
          <a:p>
            <a:r>
              <a:rPr lang="en-US" sz="2800" b="1" i="1" dirty="0"/>
              <a:t>Make People Laugh</a:t>
            </a:r>
          </a:p>
          <a:p>
            <a:r>
              <a:rPr lang="en-US" sz="2800" b="1" i="1" dirty="0" err="1"/>
              <a:t>Shanglun’s</a:t>
            </a:r>
            <a:r>
              <a:rPr lang="en-US" sz="2800" b="1" i="1" dirty="0"/>
              <a:t> speech on Kim Jung Un</a:t>
            </a:r>
            <a:endParaRPr lang="en-US" sz="2800" dirty="0"/>
          </a:p>
          <a:p>
            <a:endParaRPr lang="en-US" sz="2800" b="1" dirty="0"/>
          </a:p>
          <a:p>
            <a:endParaRPr lang="en-US" sz="2800" b="1" dirty="0"/>
          </a:p>
        </p:txBody>
      </p:sp>
      <p:pic>
        <p:nvPicPr>
          <p:cNvPr id="10242" name="Picture 2" descr="meme with picture of kim jung un that says &quot;you know you are a good leader when you get 100% of all votes in your totally democratic election&quot;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45917" y="2667000"/>
            <a:ext cx="6202683" cy="38766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38442451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66800" y="609600"/>
            <a:ext cx="6781800" cy="762000"/>
          </a:xfrm>
        </p:spPr>
        <p:txBody>
          <a:bodyPr>
            <a:normAutofit/>
          </a:bodyPr>
          <a:lstStyle/>
          <a:p>
            <a:r>
              <a:rPr lang="en-US" dirty="0">
                <a:solidFill>
                  <a:srgbClr val="0070C0"/>
                </a:solidFill>
              </a:rPr>
              <a:t>Interaction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295400" y="1371600"/>
            <a:ext cx="5562600" cy="4953000"/>
          </a:xfrm>
        </p:spPr>
        <p:txBody>
          <a:bodyPr>
            <a:noAutofit/>
          </a:bodyPr>
          <a:lstStyle/>
          <a:p>
            <a:r>
              <a:rPr lang="en-US" sz="2400" b="1" i="1" dirty="0"/>
              <a:t>Activities with the audience</a:t>
            </a:r>
          </a:p>
          <a:p>
            <a:r>
              <a:rPr lang="en-US" sz="2400" b="1" i="1" dirty="0"/>
              <a:t>8 count dance moves</a:t>
            </a:r>
          </a:p>
          <a:p>
            <a:endParaRPr lang="en-US" sz="2400" dirty="0"/>
          </a:p>
          <a:p>
            <a:endParaRPr lang="en-US" sz="2800" b="1" dirty="0"/>
          </a:p>
          <a:p>
            <a:endParaRPr lang="en-US" sz="2800" b="1" dirty="0"/>
          </a:p>
        </p:txBody>
      </p:sp>
      <p:pic>
        <p:nvPicPr>
          <p:cNvPr id="1026" name="Picture 2" descr="picture of person dancing that says &quot;tutorial quick 8 count part 2&quot;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68400" y="2587082"/>
            <a:ext cx="6781800" cy="38147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77430222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66800" y="609600"/>
            <a:ext cx="6781800" cy="1600200"/>
          </a:xfrm>
        </p:spPr>
        <p:txBody>
          <a:bodyPr>
            <a:normAutofit/>
          </a:bodyPr>
          <a:lstStyle/>
          <a:p>
            <a:r>
              <a:rPr lang="en-US" dirty="0">
                <a:solidFill>
                  <a:srgbClr val="0070C0"/>
                </a:solidFill>
              </a:rPr>
              <a:t>Now . . .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295400" y="2057400"/>
            <a:ext cx="6781800" cy="4267200"/>
          </a:xfrm>
        </p:spPr>
        <p:txBody>
          <a:bodyPr>
            <a:noAutofit/>
          </a:bodyPr>
          <a:lstStyle/>
          <a:p>
            <a:r>
              <a:rPr lang="en-US" b="1" dirty="0"/>
              <a:t>Back into your groups . . . </a:t>
            </a:r>
          </a:p>
          <a:p>
            <a:r>
              <a:rPr lang="en-US" b="1" dirty="0"/>
              <a:t>Share your best interest support</a:t>
            </a:r>
          </a:p>
          <a:p>
            <a:r>
              <a:rPr lang="en-US" sz="2800" b="1" dirty="0"/>
              <a:t>Examples, Stories, Humor, Interaction.</a:t>
            </a:r>
          </a:p>
        </p:txBody>
      </p:sp>
    </p:spTree>
    <p:extLst>
      <p:ext uri="{BB962C8B-B14F-4D97-AF65-F5344CB8AC3E}">
        <p14:creationId xmlns:p14="http://schemas.microsoft.com/office/powerpoint/2010/main" val="268421872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66800" y="609600"/>
            <a:ext cx="6781800" cy="1600200"/>
          </a:xfrm>
        </p:spPr>
        <p:txBody>
          <a:bodyPr>
            <a:normAutofit/>
          </a:bodyPr>
          <a:lstStyle/>
          <a:p>
            <a:r>
              <a:rPr lang="en-US" sz="4800" b="1" dirty="0">
                <a:solidFill>
                  <a:srgbClr val="0070C0"/>
                </a:solidFill>
              </a:rPr>
              <a:t>B. Evidence Supports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295400" y="2057400"/>
            <a:ext cx="6781800" cy="4267200"/>
          </a:xfrm>
        </p:spPr>
        <p:txBody>
          <a:bodyPr>
            <a:noAutofit/>
          </a:bodyPr>
          <a:lstStyle/>
          <a:p>
            <a:r>
              <a:rPr lang="en-US" sz="2800" b="1" dirty="0"/>
              <a:t>Logically support your points</a:t>
            </a:r>
          </a:p>
          <a:p>
            <a:r>
              <a:rPr lang="en-US" sz="2800" b="1" dirty="0"/>
              <a:t>This time—listen to each type of evidence support</a:t>
            </a:r>
          </a:p>
          <a:p>
            <a:r>
              <a:rPr lang="en-US" sz="2800" b="1" dirty="0"/>
              <a:t>Then, you can do quick research to do one of the evidence supports.</a:t>
            </a:r>
          </a:p>
        </p:txBody>
      </p:sp>
    </p:spTree>
    <p:extLst>
      <p:ext uri="{BB962C8B-B14F-4D97-AF65-F5344CB8AC3E}">
        <p14:creationId xmlns:p14="http://schemas.microsoft.com/office/powerpoint/2010/main" val="3877994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66800" y="609600"/>
            <a:ext cx="6781800" cy="1600200"/>
          </a:xfrm>
        </p:spPr>
        <p:txBody>
          <a:bodyPr>
            <a:normAutofit/>
          </a:bodyPr>
          <a:lstStyle/>
          <a:p>
            <a:r>
              <a:rPr lang="en-US" dirty="0">
                <a:solidFill>
                  <a:srgbClr val="0070C0"/>
                </a:solidFill>
              </a:rPr>
              <a:t>Statistics/Data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71500" y="2055845"/>
            <a:ext cx="3886200" cy="4267200"/>
          </a:xfrm>
        </p:spPr>
        <p:txBody>
          <a:bodyPr>
            <a:noAutofit/>
          </a:bodyPr>
          <a:lstStyle/>
          <a:p>
            <a:r>
              <a:rPr lang="en-US" sz="2800" b="1" i="1" dirty="0"/>
              <a:t>Key percentages or numbers: </a:t>
            </a:r>
          </a:p>
          <a:p>
            <a:r>
              <a:rPr lang="en-US" sz="2800" dirty="0"/>
              <a:t>According to the Kaiser Foundation in 2017</a:t>
            </a:r>
          </a:p>
          <a:p>
            <a:r>
              <a:rPr lang="en-US" sz="2800" dirty="0"/>
              <a:t>10.4% of Americans still lack health insurance</a:t>
            </a:r>
            <a:r>
              <a:rPr lang="en-US" sz="2400" dirty="0"/>
              <a:t>.</a:t>
            </a:r>
            <a:endParaRPr lang="en-US" sz="2800" dirty="0"/>
          </a:p>
        </p:txBody>
      </p:sp>
      <p:pic>
        <p:nvPicPr>
          <p:cNvPr id="2050" name="Picture 2" descr="child holding up sign that says &quot;no health care&quot;"/>
          <p:cNvPicPr>
            <a:picLocks noChangeAspect="1" noChangeArrowheads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bright="40000" contrast="-4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76361" y="2057400"/>
            <a:ext cx="4470400" cy="3352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58228045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66800" y="304800"/>
            <a:ext cx="6781800" cy="762000"/>
          </a:xfrm>
        </p:spPr>
        <p:txBody>
          <a:bodyPr>
            <a:normAutofit/>
          </a:bodyPr>
          <a:lstStyle/>
          <a:p>
            <a:r>
              <a:rPr lang="en-US" dirty="0">
                <a:solidFill>
                  <a:srgbClr val="0070C0"/>
                </a:solidFill>
              </a:rPr>
              <a:t>Expert Opinion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95400"/>
            <a:ext cx="5562600" cy="5029200"/>
          </a:xfrm>
        </p:spPr>
        <p:txBody>
          <a:bodyPr>
            <a:noAutofit/>
          </a:bodyPr>
          <a:lstStyle/>
          <a:p>
            <a:r>
              <a:rPr lang="en-US" sz="2800" b="1" i="1" dirty="0"/>
              <a:t>Give Professional Views . . . </a:t>
            </a:r>
          </a:p>
          <a:p>
            <a:endParaRPr lang="en-US" sz="1800" b="1" dirty="0"/>
          </a:p>
          <a:p>
            <a:r>
              <a:rPr lang="en-US" sz="2800" b="1" dirty="0"/>
              <a:t>Dr. Stephanie </a:t>
            </a:r>
            <a:r>
              <a:rPr lang="en-US" sz="2800" b="1" dirty="0" err="1"/>
              <a:t>Strathdee</a:t>
            </a:r>
            <a:r>
              <a:rPr lang="en-US" sz="2800" b="1" dirty="0"/>
              <a:t>, Harold </a:t>
            </a:r>
            <a:br>
              <a:rPr lang="en-US" sz="2800" b="1" dirty="0"/>
            </a:br>
            <a:r>
              <a:rPr lang="en-US" sz="2800" b="1" dirty="0"/>
              <a:t>Simon Professor</a:t>
            </a:r>
            <a:r>
              <a:rPr lang="en-US" sz="2800" dirty="0"/>
              <a:t> </a:t>
            </a:r>
            <a:r>
              <a:rPr lang="en-US" sz="2800" b="1" dirty="0"/>
              <a:t>UC San Diego </a:t>
            </a:r>
            <a:br>
              <a:rPr lang="en-US" sz="2800" b="1" dirty="0"/>
            </a:br>
            <a:r>
              <a:rPr lang="en-US" sz="2800" b="1" dirty="0"/>
              <a:t>School of Medicine</a:t>
            </a:r>
          </a:p>
          <a:p>
            <a:r>
              <a:rPr lang="en-US" sz="2800" b="1" dirty="0"/>
              <a:t>Giving out sanitary needles to drug users is an Effective Means of Preventing HIV Spread.</a:t>
            </a:r>
          </a:p>
          <a:p>
            <a:pPr marL="0" indent="0">
              <a:buNone/>
            </a:pPr>
            <a:endParaRPr lang="en-US" sz="2000" dirty="0"/>
          </a:p>
        </p:txBody>
      </p:sp>
      <p:pic>
        <p:nvPicPr>
          <p:cNvPr id="4098" name="Picture 2" descr="picture of dr. stephanie strathdee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68786" y="1295400"/>
            <a:ext cx="2628900" cy="26289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401799772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66800" y="381000"/>
            <a:ext cx="6781800" cy="685800"/>
          </a:xfrm>
        </p:spPr>
        <p:txBody>
          <a:bodyPr>
            <a:normAutofit fontScale="90000"/>
          </a:bodyPr>
          <a:lstStyle/>
          <a:p>
            <a:r>
              <a:rPr lang="en-US" dirty="0">
                <a:solidFill>
                  <a:srgbClr val="0070C0"/>
                </a:solidFill>
              </a:rPr>
              <a:t>Direct Quotations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33400" y="1066800"/>
            <a:ext cx="8077200" cy="5257800"/>
          </a:xfrm>
        </p:spPr>
        <p:txBody>
          <a:bodyPr>
            <a:noAutofit/>
          </a:bodyPr>
          <a:lstStyle/>
          <a:p>
            <a:pPr>
              <a:tabLst>
                <a:tab pos="6067425" algn="l"/>
              </a:tabLst>
            </a:pPr>
            <a:r>
              <a:rPr lang="en-US" sz="2800" b="1" i="1" dirty="0"/>
              <a:t>State it as it was said . . . </a:t>
            </a:r>
          </a:p>
          <a:p>
            <a:pPr>
              <a:tabLst>
                <a:tab pos="6067425" algn="l"/>
              </a:tabLst>
            </a:pPr>
            <a:endParaRPr lang="en-US" sz="2800" dirty="0"/>
          </a:p>
          <a:p>
            <a:pPr>
              <a:tabLst>
                <a:tab pos="6067425" algn="l"/>
              </a:tabLst>
            </a:pPr>
            <a:r>
              <a:rPr lang="en-US" sz="2600" b="1" dirty="0"/>
              <a:t>Cyberbullying is a major problem</a:t>
            </a:r>
          </a:p>
          <a:p>
            <a:pPr>
              <a:tabLst>
                <a:tab pos="6067425" algn="l"/>
              </a:tabLst>
            </a:pPr>
            <a:r>
              <a:rPr lang="en-US" sz="2600" b="1" dirty="0"/>
              <a:t>Sherri Gordon, Anti-bullying advocate, 2019</a:t>
            </a:r>
          </a:p>
          <a:p>
            <a:pPr>
              <a:tabLst>
                <a:tab pos="6067425" algn="l"/>
              </a:tabLst>
            </a:pPr>
            <a:r>
              <a:rPr lang="en-US" sz="2600" b="1" dirty="0"/>
              <a:t>In fact, </a:t>
            </a:r>
            <a:r>
              <a:rPr lang="en-US" sz="2600" b="1" u="sng" dirty="0"/>
              <a:t>59 percent of U.S. teens indicated that they have been cyberbullied or harassed online according to a report by the Pew Research Center. And, most teens, a full 90 percent in fact, say it is a major problem for kids their age.</a:t>
            </a:r>
            <a:endParaRPr lang="en-US" sz="2600" dirty="0"/>
          </a:p>
        </p:txBody>
      </p:sp>
    </p:spTree>
    <p:extLst>
      <p:ext uri="{BB962C8B-B14F-4D97-AF65-F5344CB8AC3E}">
        <p14:creationId xmlns:p14="http://schemas.microsoft.com/office/powerpoint/2010/main" val="301136800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uiExpand="1" build="p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66800" y="609600"/>
            <a:ext cx="6781800" cy="990600"/>
          </a:xfrm>
        </p:spPr>
        <p:txBody>
          <a:bodyPr>
            <a:normAutofit/>
          </a:bodyPr>
          <a:lstStyle/>
          <a:p>
            <a:r>
              <a:rPr lang="en-US" dirty="0">
                <a:solidFill>
                  <a:srgbClr val="0070C0"/>
                </a:solidFill>
              </a:rPr>
              <a:t>Surveys and Studies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4800" y="1679510"/>
            <a:ext cx="3886200" cy="4267200"/>
          </a:xfrm>
        </p:spPr>
        <p:txBody>
          <a:bodyPr>
            <a:noAutofit/>
          </a:bodyPr>
          <a:lstStyle/>
          <a:p>
            <a:r>
              <a:rPr lang="en-US" sz="2800" b="1" i="1" dirty="0"/>
              <a:t>Tell us the results</a:t>
            </a:r>
          </a:p>
          <a:p>
            <a:r>
              <a:rPr lang="en-US" sz="2800" dirty="0"/>
              <a:t>Pomona and St. Paul studies showed </a:t>
            </a:r>
          </a:p>
          <a:p>
            <a:r>
              <a:rPr lang="en-US" sz="2800" dirty="0"/>
              <a:t>Health clinics </a:t>
            </a:r>
          </a:p>
          <a:p>
            <a:r>
              <a:rPr lang="en-US" sz="2800" dirty="0"/>
              <a:t>Along with sex education reduced unwanted pregnancies by over 1/3.</a:t>
            </a:r>
          </a:p>
        </p:txBody>
      </p:sp>
      <p:pic>
        <p:nvPicPr>
          <p:cNvPr id="4" name="Picture 3" descr="picture of a teen health center">
            <a:extLst>
              <a:ext uri="{FF2B5EF4-FFF2-40B4-BE49-F238E27FC236}">
                <a16:creationId xmlns:a16="http://schemas.microsoft.com/office/drawing/2014/main" id="{AED3EA0E-9434-49C6-8968-66D6AB161B30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9512" r="6403"/>
          <a:stretch/>
        </p:blipFill>
        <p:spPr>
          <a:xfrm>
            <a:off x="4267200" y="1808584"/>
            <a:ext cx="4707994" cy="419722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0789893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66800" y="609600"/>
            <a:ext cx="6781800" cy="1600200"/>
          </a:xfrm>
        </p:spPr>
        <p:txBody>
          <a:bodyPr>
            <a:normAutofit/>
          </a:bodyPr>
          <a:lstStyle/>
          <a:p>
            <a:r>
              <a:rPr lang="en-US" dirty="0">
                <a:solidFill>
                  <a:srgbClr val="0070C0"/>
                </a:solidFill>
              </a:rPr>
              <a:t>Info from Interviews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914400" y="2057400"/>
            <a:ext cx="3657600" cy="4267200"/>
          </a:xfrm>
        </p:spPr>
        <p:txBody>
          <a:bodyPr>
            <a:noAutofit/>
          </a:bodyPr>
          <a:lstStyle/>
          <a:p>
            <a:r>
              <a:rPr lang="en-US" sz="2800" b="1" i="1" dirty="0"/>
              <a:t>Talk to People </a:t>
            </a:r>
          </a:p>
          <a:p>
            <a:r>
              <a:rPr lang="en-US" sz="2800" dirty="0"/>
              <a:t>Student who talked to a director of a blood supply center.</a:t>
            </a:r>
          </a:p>
        </p:txBody>
      </p:sp>
      <p:pic>
        <p:nvPicPr>
          <p:cNvPr id="6146" name="Picture 2" descr="picture of a cartoon blood drop that says &quot;donate blood&quot;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30700" y="2286000"/>
            <a:ext cx="4191000" cy="2514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73520318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81000" y="304800"/>
            <a:ext cx="8458200" cy="1143000"/>
          </a:xfrm>
        </p:spPr>
        <p:txBody>
          <a:bodyPr>
            <a:normAutofit/>
          </a:bodyPr>
          <a:lstStyle/>
          <a:p>
            <a:r>
              <a:rPr lang="en-US" dirty="0">
                <a:solidFill>
                  <a:srgbClr val="0070C0"/>
                </a:solidFill>
              </a:rPr>
              <a:t>When you Present Evidence Support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76400"/>
            <a:ext cx="7924800" cy="4648200"/>
          </a:xfrm>
        </p:spPr>
        <p:txBody>
          <a:bodyPr>
            <a:noAutofit/>
          </a:bodyPr>
          <a:lstStyle/>
          <a:p>
            <a:r>
              <a:rPr lang="en-US" sz="2800" b="1" dirty="0"/>
              <a:t>STATE EXPERT NAME, QUALIFICATIONS, AND DATE as a bullet point</a:t>
            </a:r>
          </a:p>
          <a:p>
            <a:r>
              <a:rPr lang="en-US" sz="2800" b="1" dirty="0"/>
              <a:t>THEN state what they said</a:t>
            </a:r>
          </a:p>
          <a:p>
            <a:endParaRPr lang="en-US" sz="2800" b="1" dirty="0"/>
          </a:p>
          <a:p>
            <a:r>
              <a:rPr lang="en-US" sz="2800" b="1" dirty="0"/>
              <a:t>Anthony </a:t>
            </a:r>
            <a:r>
              <a:rPr lang="en-US" sz="2800" b="1" dirty="0" err="1"/>
              <a:t>Fauci</a:t>
            </a:r>
            <a:r>
              <a:rPr lang="en-US" sz="2800" b="1" dirty="0"/>
              <a:t>, director of the National Institute of Allergy and Infectious Diseases, in 2020</a:t>
            </a:r>
          </a:p>
          <a:p>
            <a:r>
              <a:rPr lang="en-US" sz="2800" b="1" dirty="0"/>
              <a:t>Colleges might be able to reopen in person with the right modeling.</a:t>
            </a:r>
          </a:p>
        </p:txBody>
      </p:sp>
    </p:spTree>
    <p:extLst>
      <p:ext uri="{BB962C8B-B14F-4D97-AF65-F5344CB8AC3E}">
        <p14:creationId xmlns:p14="http://schemas.microsoft.com/office/powerpoint/2010/main" val="363225847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66800" y="609600"/>
            <a:ext cx="6781800" cy="1600200"/>
          </a:xfrm>
        </p:spPr>
        <p:txBody>
          <a:bodyPr>
            <a:normAutofit/>
          </a:bodyPr>
          <a:lstStyle/>
          <a:p>
            <a:r>
              <a:rPr lang="en-US" dirty="0">
                <a:solidFill>
                  <a:srgbClr val="0070C0"/>
                </a:solidFill>
              </a:rPr>
              <a:t>Do Quick Research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38200" y="2057400"/>
            <a:ext cx="7696200" cy="4267200"/>
          </a:xfrm>
        </p:spPr>
        <p:txBody>
          <a:bodyPr>
            <a:noAutofit/>
          </a:bodyPr>
          <a:lstStyle/>
          <a:p>
            <a:r>
              <a:rPr lang="en-US" b="1" dirty="0"/>
              <a:t>Find a Statistic/data, Expert Opinion, Quotation, Study/Survey on your Group Topic</a:t>
            </a:r>
          </a:p>
          <a:p>
            <a:r>
              <a:rPr lang="en-US" b="1" dirty="0"/>
              <a:t>You’ve got 2 minutes—Google Quick! : )</a:t>
            </a:r>
          </a:p>
        </p:txBody>
      </p:sp>
    </p:spTree>
    <p:extLst>
      <p:ext uri="{BB962C8B-B14F-4D97-AF65-F5344CB8AC3E}">
        <p14:creationId xmlns:p14="http://schemas.microsoft.com/office/powerpoint/2010/main" val="89939168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66800" y="609600"/>
            <a:ext cx="6781800" cy="1600200"/>
          </a:xfrm>
        </p:spPr>
        <p:txBody>
          <a:bodyPr>
            <a:normAutofit/>
          </a:bodyPr>
          <a:lstStyle/>
          <a:p>
            <a:r>
              <a:rPr lang="en-US" dirty="0">
                <a:solidFill>
                  <a:srgbClr val="0070C0"/>
                </a:solidFill>
              </a:rPr>
              <a:t>In your groups . . .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38200" y="2286000"/>
            <a:ext cx="7696200" cy="4038600"/>
          </a:xfrm>
        </p:spPr>
        <p:txBody>
          <a:bodyPr>
            <a:noAutofit/>
          </a:bodyPr>
          <a:lstStyle/>
          <a:p>
            <a:r>
              <a:rPr lang="en-US" sz="3600" b="1" dirty="0"/>
              <a:t>Share your evidence support</a:t>
            </a:r>
          </a:p>
          <a:p>
            <a:r>
              <a:rPr lang="en-US" b="1" dirty="0"/>
              <a:t>Statistics/Data, Expert Opinion, Direct Quotations, Surveys &amp; Studies, Interviews.</a:t>
            </a:r>
          </a:p>
        </p:txBody>
      </p:sp>
    </p:spTree>
    <p:extLst>
      <p:ext uri="{BB962C8B-B14F-4D97-AF65-F5344CB8AC3E}">
        <p14:creationId xmlns:p14="http://schemas.microsoft.com/office/powerpoint/2010/main" val="165122190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66800" y="609600"/>
            <a:ext cx="6781800" cy="1600200"/>
          </a:xfrm>
        </p:spPr>
        <p:txBody>
          <a:bodyPr>
            <a:normAutofit/>
          </a:bodyPr>
          <a:lstStyle/>
          <a:p>
            <a:r>
              <a:rPr lang="en-US" sz="4800" b="1" dirty="0">
                <a:solidFill>
                  <a:srgbClr val="0070C0"/>
                </a:solidFill>
              </a:rPr>
              <a:t>C. Multimedia Supports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295400" y="2514600"/>
            <a:ext cx="6781800" cy="3810000"/>
          </a:xfrm>
        </p:spPr>
        <p:txBody>
          <a:bodyPr>
            <a:noAutofit/>
          </a:bodyPr>
          <a:lstStyle/>
          <a:p>
            <a:r>
              <a:rPr lang="en-US" sz="2800" b="1" dirty="0"/>
              <a:t>Immerse the audience—the audience experiences </a:t>
            </a:r>
            <a:r>
              <a:rPr lang="en-US" sz="2800" b="1"/>
              <a:t>your points</a:t>
            </a:r>
            <a:endParaRPr lang="en-US" sz="2800" b="1" dirty="0"/>
          </a:p>
        </p:txBody>
      </p:sp>
    </p:spTree>
    <p:extLst>
      <p:ext uri="{BB962C8B-B14F-4D97-AF65-F5344CB8AC3E}">
        <p14:creationId xmlns:p14="http://schemas.microsoft.com/office/powerpoint/2010/main" val="280352476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Rectangle 2"/>
          <p:cNvSpPr>
            <a:spLocks noGrp="1" noChangeArrowheads="1"/>
          </p:cNvSpPr>
          <p:nvPr>
            <p:ph type="title"/>
          </p:nvPr>
        </p:nvSpPr>
        <p:spPr>
          <a:xfrm>
            <a:off x="469106" y="226431"/>
            <a:ext cx="8229600" cy="789235"/>
          </a:xfrm>
        </p:spPr>
        <p:txBody>
          <a:bodyPr/>
          <a:lstStyle/>
          <a:p>
            <a:pPr eaLnBrk="1" hangingPunct="1"/>
            <a:r>
              <a:rPr lang="en-US" altLang="en-US" dirty="0"/>
              <a:t>Video-Demos</a:t>
            </a:r>
          </a:p>
        </p:txBody>
      </p:sp>
      <p:sp>
        <p:nvSpPr>
          <p:cNvPr id="5124" name="Rectangle 9"/>
          <p:cNvSpPr>
            <a:spLocks noChangeArrowheads="1"/>
          </p:cNvSpPr>
          <p:nvPr/>
        </p:nvSpPr>
        <p:spPr bwMode="auto">
          <a:xfrm>
            <a:off x="3082925" y="2460625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9pPr>
          </a:lstStyle>
          <a:p>
            <a:pPr eaLnBrk="1" hangingPunct="1"/>
            <a:endParaRPr lang="en-US" altLang="en-US"/>
          </a:p>
        </p:txBody>
      </p:sp>
      <p:grpSp>
        <p:nvGrpSpPr>
          <p:cNvPr id="5125" name="Group 13"/>
          <p:cNvGrpSpPr>
            <a:grpSpLocks/>
          </p:cNvGrpSpPr>
          <p:nvPr/>
        </p:nvGrpSpPr>
        <p:grpSpPr bwMode="auto">
          <a:xfrm>
            <a:off x="3048000" y="2438400"/>
            <a:ext cx="2979738" cy="1936750"/>
            <a:chOff x="-58" y="0"/>
            <a:chExt cx="1877" cy="1220"/>
          </a:xfrm>
        </p:grpSpPr>
        <p:sp>
          <p:nvSpPr>
            <p:cNvPr id="5127" name="Rectangle 10"/>
            <p:cNvSpPr>
              <a:spLocks noChangeArrowheads="1"/>
            </p:cNvSpPr>
            <p:nvPr/>
          </p:nvSpPr>
          <p:spPr bwMode="auto">
            <a:xfrm>
              <a:off x="0" y="0"/>
              <a:ext cx="1819" cy="1220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>
              <a:lvl1pPr eaLnBrk="0" hangingPunct="0"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9pPr>
            </a:lstStyle>
            <a:p>
              <a:pPr algn="ctr" eaLnBrk="1" hangingPunct="1"/>
              <a:r>
                <a:rPr lang="en-US" altLang="en-US" sz="600" dirty="0">
                  <a:latin typeface="Arial" charset="0"/>
                  <a:hlinkClick r:id="rId4"/>
                </a:rPr>
                <a:t>  </a:t>
              </a:r>
              <a:r>
                <a:rPr lang="en-US" altLang="en-US" sz="11500" dirty="0">
                  <a:latin typeface="Arial" charset="0"/>
                </a:rPr>
                <a:t> </a:t>
              </a:r>
              <a:r>
                <a:rPr lang="en-US" altLang="en-US" sz="600" dirty="0">
                  <a:latin typeface="Arial" charset="0"/>
                </a:rPr>
                <a:t>                                                                                                                                </a:t>
              </a:r>
            </a:p>
          </p:txBody>
        </p:sp>
        <p:sp>
          <p:nvSpPr>
            <p:cNvPr id="5128" name="Rectangle 12"/>
            <p:cNvSpPr>
              <a:spLocks noChangeArrowheads="1"/>
            </p:cNvSpPr>
            <p:nvPr/>
          </p:nvSpPr>
          <p:spPr bwMode="auto">
            <a:xfrm>
              <a:off x="-58" y="87"/>
              <a:ext cx="116" cy="164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>
              <a:lvl1pPr eaLnBrk="0" hangingPunct="0"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9pPr>
            </a:lstStyle>
            <a:p>
              <a:pPr algn="ctr" eaLnBrk="1" hangingPunct="1"/>
              <a:r>
                <a:rPr lang="en-US" altLang="en-US" sz="1100">
                  <a:latin typeface="Arial" charset="0"/>
                </a:rPr>
                <a:t> </a:t>
              </a:r>
              <a:endParaRPr lang="en-US" altLang="en-US" sz="2400"/>
            </a:p>
          </p:txBody>
        </p:sp>
      </p:grpSp>
      <p:sp>
        <p:nvSpPr>
          <p:cNvPr id="2" name="TextBox 1"/>
          <p:cNvSpPr txBox="1"/>
          <p:nvPr/>
        </p:nvSpPr>
        <p:spPr>
          <a:xfrm>
            <a:off x="6400800" y="3505200"/>
            <a:ext cx="13716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Dr. Who </a:t>
            </a:r>
          </a:p>
        </p:txBody>
      </p:sp>
      <p:pic>
        <p:nvPicPr>
          <p:cNvPr id="5" name="omelet in a bag demo" descr="video of making omlette">
            <a:hlinkClick r:id="" action="ppaction://media"/>
            <a:extLst>
              <a:ext uri="{FF2B5EF4-FFF2-40B4-BE49-F238E27FC236}">
                <a16:creationId xmlns:a16="http://schemas.microsoft.com/office/drawing/2014/main" id="{1D39EB48-5887-4D86-BCEF-6BE0B685AD6B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304799" y="1447800"/>
            <a:ext cx="8534383" cy="4800591"/>
          </a:xfrm>
          <a:prstGeom prst="rect">
            <a:avLst/>
          </a:prstGeom>
        </p:spPr>
      </p:pic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6226E952-BEF2-4C5C-9A99-16BF8B0CA4A1}"/>
              </a:ext>
            </a:extLst>
          </p:cNvPr>
          <p:cNvSpPr>
            <a:spLocks noGrp="1"/>
          </p:cNvSpPr>
          <p:nvPr>
            <p:ph type="body" sz="half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6605198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4" dur="37354" fill="hold"/>
                                        <p:tgtEl>
                                          <p:spTgt spid="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8" dur="1" fill="hold"/>
                                        <p:tgtEl>
                                          <p:spTgt spid="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9" fill="hold" display="0">
                  <p:stCondLst>
                    <p:cond delay="indefinite"/>
                  </p:stCondLst>
                </p:cTn>
                <p:tgtEl>
                  <p:spTgt spid="5"/>
                </p:tgtEl>
              </p:cMediaNode>
            </p:video>
          </p:childTnLst>
        </p:cTn>
      </p:par>
    </p:tnLst>
    <p:bldLst>
      <p:bldP spid="2" grpId="0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Rectangle 2"/>
          <p:cNvSpPr>
            <a:spLocks noGrp="1" noChangeArrowheads="1"/>
          </p:cNvSpPr>
          <p:nvPr>
            <p:ph type="title"/>
          </p:nvPr>
        </p:nvSpPr>
        <p:spPr>
          <a:xfrm>
            <a:off x="469106" y="226431"/>
            <a:ext cx="8229600" cy="789235"/>
          </a:xfrm>
        </p:spPr>
        <p:txBody>
          <a:bodyPr>
            <a:normAutofit fontScale="90000"/>
          </a:bodyPr>
          <a:lstStyle/>
          <a:p>
            <a:pPr eaLnBrk="1" hangingPunct="1"/>
            <a:r>
              <a:rPr lang="en-US" altLang="en-US" dirty="0"/>
              <a:t>Video-TV &amp; Movie Clips</a:t>
            </a:r>
            <a:br>
              <a:rPr lang="en-US" altLang="en-US" dirty="0"/>
            </a:br>
            <a:r>
              <a:rPr lang="en-US" altLang="en-US" dirty="0"/>
              <a:t>BoJack Horseman</a:t>
            </a:r>
          </a:p>
        </p:txBody>
      </p:sp>
      <p:sp>
        <p:nvSpPr>
          <p:cNvPr id="5124" name="Rectangle 9"/>
          <p:cNvSpPr>
            <a:spLocks noChangeArrowheads="1"/>
          </p:cNvSpPr>
          <p:nvPr/>
        </p:nvSpPr>
        <p:spPr bwMode="auto">
          <a:xfrm>
            <a:off x="3082925" y="2460625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9pPr>
          </a:lstStyle>
          <a:p>
            <a:pPr eaLnBrk="1" hangingPunct="1"/>
            <a:endParaRPr lang="en-US" altLang="en-US"/>
          </a:p>
        </p:txBody>
      </p:sp>
      <p:grpSp>
        <p:nvGrpSpPr>
          <p:cNvPr id="5125" name="Group 13"/>
          <p:cNvGrpSpPr>
            <a:grpSpLocks/>
          </p:cNvGrpSpPr>
          <p:nvPr/>
        </p:nvGrpSpPr>
        <p:grpSpPr bwMode="auto">
          <a:xfrm>
            <a:off x="3048000" y="2438400"/>
            <a:ext cx="2979738" cy="1936750"/>
            <a:chOff x="-58" y="0"/>
            <a:chExt cx="1877" cy="1220"/>
          </a:xfrm>
        </p:grpSpPr>
        <p:sp>
          <p:nvSpPr>
            <p:cNvPr id="5127" name="Rectangle 10"/>
            <p:cNvSpPr>
              <a:spLocks noChangeArrowheads="1"/>
            </p:cNvSpPr>
            <p:nvPr/>
          </p:nvSpPr>
          <p:spPr bwMode="auto">
            <a:xfrm>
              <a:off x="0" y="0"/>
              <a:ext cx="1819" cy="1220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>
              <a:lvl1pPr eaLnBrk="0" hangingPunct="0"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9pPr>
            </a:lstStyle>
            <a:p>
              <a:pPr algn="ctr" eaLnBrk="1" hangingPunct="1"/>
              <a:r>
                <a:rPr lang="en-US" altLang="en-US" sz="600" dirty="0">
                  <a:latin typeface="Arial" charset="0"/>
                  <a:hlinkClick r:id="rId4"/>
                </a:rPr>
                <a:t>  </a:t>
              </a:r>
              <a:r>
                <a:rPr lang="en-US" altLang="en-US" sz="11500" dirty="0">
                  <a:latin typeface="Arial" charset="0"/>
                </a:rPr>
                <a:t> </a:t>
              </a:r>
              <a:r>
                <a:rPr lang="en-US" altLang="en-US" sz="600" dirty="0">
                  <a:latin typeface="Arial" charset="0"/>
                </a:rPr>
                <a:t>                                                                                                                                </a:t>
              </a:r>
            </a:p>
          </p:txBody>
        </p:sp>
        <p:sp>
          <p:nvSpPr>
            <p:cNvPr id="5128" name="Rectangle 12"/>
            <p:cNvSpPr>
              <a:spLocks noChangeArrowheads="1"/>
            </p:cNvSpPr>
            <p:nvPr/>
          </p:nvSpPr>
          <p:spPr bwMode="auto">
            <a:xfrm>
              <a:off x="-58" y="87"/>
              <a:ext cx="116" cy="164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>
              <a:lvl1pPr eaLnBrk="0" hangingPunct="0"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9pPr>
            </a:lstStyle>
            <a:p>
              <a:pPr algn="ctr" eaLnBrk="1" hangingPunct="1"/>
              <a:r>
                <a:rPr lang="en-US" altLang="en-US" sz="1100">
                  <a:latin typeface="Arial" charset="0"/>
                </a:rPr>
                <a:t> </a:t>
              </a:r>
              <a:endParaRPr lang="en-US" altLang="en-US" sz="2400"/>
            </a:p>
          </p:txBody>
        </p:sp>
      </p:grpSp>
      <p:sp>
        <p:nvSpPr>
          <p:cNvPr id="2" name="TextBox 1"/>
          <p:cNvSpPr txBox="1"/>
          <p:nvPr/>
        </p:nvSpPr>
        <p:spPr>
          <a:xfrm>
            <a:off x="6400800" y="3505200"/>
            <a:ext cx="13716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Dr. Who </a:t>
            </a:r>
          </a:p>
        </p:txBody>
      </p:sp>
      <p:pic>
        <p:nvPicPr>
          <p:cNvPr id="4" name="bojack horseman sample" descr="video of bojack horseman">
            <a:hlinkClick r:id="" action="ppaction://media"/>
            <a:extLst>
              <a:ext uri="{FF2B5EF4-FFF2-40B4-BE49-F238E27FC236}">
                <a16:creationId xmlns:a16="http://schemas.microsoft.com/office/drawing/2014/main" id="{6AD7459E-C3D2-4270-AA8E-26851904A35C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232375" y="1447810"/>
            <a:ext cx="8679250" cy="4882078"/>
          </a:xfrm>
          <a:prstGeom prst="rect">
            <a:avLst/>
          </a:prstGeom>
        </p:spPr>
      </p:pic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53393169-39D7-4E0D-A6C3-0E08534A47A9}"/>
              </a:ext>
            </a:extLst>
          </p:cNvPr>
          <p:cNvSpPr>
            <a:spLocks noGrp="1"/>
          </p:cNvSpPr>
          <p:nvPr>
            <p:ph type="body" sz="half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3031083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4" dur="9703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8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9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</p:childTnLst>
        </p:cTn>
      </p:par>
    </p:tnLst>
    <p:bldLst>
      <p:bldP spid="2" grpId="0"/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Rectangle 2"/>
          <p:cNvSpPr>
            <a:spLocks noGrp="1" noChangeArrowheads="1"/>
          </p:cNvSpPr>
          <p:nvPr>
            <p:ph type="title"/>
          </p:nvPr>
        </p:nvSpPr>
        <p:spPr>
          <a:xfrm>
            <a:off x="469106" y="226431"/>
            <a:ext cx="8229600" cy="789235"/>
          </a:xfrm>
        </p:spPr>
        <p:txBody>
          <a:bodyPr/>
          <a:lstStyle/>
          <a:p>
            <a:pPr eaLnBrk="1" hangingPunct="1"/>
            <a:r>
              <a:rPr lang="en-US" altLang="en-US" dirty="0"/>
              <a:t>Video-Documentary Clips</a:t>
            </a:r>
          </a:p>
        </p:txBody>
      </p:sp>
      <p:sp>
        <p:nvSpPr>
          <p:cNvPr id="5124" name="Rectangle 9"/>
          <p:cNvSpPr>
            <a:spLocks noChangeArrowheads="1"/>
          </p:cNvSpPr>
          <p:nvPr/>
        </p:nvSpPr>
        <p:spPr bwMode="auto">
          <a:xfrm>
            <a:off x="3082925" y="2460625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9pPr>
          </a:lstStyle>
          <a:p>
            <a:pPr eaLnBrk="1" hangingPunct="1"/>
            <a:endParaRPr lang="en-US" altLang="en-US"/>
          </a:p>
        </p:txBody>
      </p:sp>
      <p:grpSp>
        <p:nvGrpSpPr>
          <p:cNvPr id="5125" name="Group 13"/>
          <p:cNvGrpSpPr>
            <a:grpSpLocks/>
          </p:cNvGrpSpPr>
          <p:nvPr/>
        </p:nvGrpSpPr>
        <p:grpSpPr bwMode="auto">
          <a:xfrm>
            <a:off x="3048000" y="2438400"/>
            <a:ext cx="2979738" cy="1936750"/>
            <a:chOff x="-58" y="0"/>
            <a:chExt cx="1877" cy="1220"/>
          </a:xfrm>
        </p:grpSpPr>
        <p:sp>
          <p:nvSpPr>
            <p:cNvPr id="5127" name="Rectangle 10"/>
            <p:cNvSpPr>
              <a:spLocks noChangeArrowheads="1"/>
            </p:cNvSpPr>
            <p:nvPr/>
          </p:nvSpPr>
          <p:spPr bwMode="auto">
            <a:xfrm>
              <a:off x="0" y="0"/>
              <a:ext cx="1819" cy="1220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>
              <a:lvl1pPr eaLnBrk="0" hangingPunct="0"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9pPr>
            </a:lstStyle>
            <a:p>
              <a:pPr algn="ctr" eaLnBrk="1" hangingPunct="1"/>
              <a:r>
                <a:rPr lang="en-US" altLang="en-US" sz="600" dirty="0">
                  <a:latin typeface="Arial" charset="0"/>
                  <a:hlinkClick r:id="rId4"/>
                </a:rPr>
                <a:t>  </a:t>
              </a:r>
              <a:r>
                <a:rPr lang="en-US" altLang="en-US" sz="11500" dirty="0">
                  <a:latin typeface="Arial" charset="0"/>
                </a:rPr>
                <a:t> </a:t>
              </a:r>
              <a:r>
                <a:rPr lang="en-US" altLang="en-US" sz="600" dirty="0">
                  <a:latin typeface="Arial" charset="0"/>
                </a:rPr>
                <a:t>                                                                                                                                </a:t>
              </a:r>
            </a:p>
          </p:txBody>
        </p:sp>
        <p:sp>
          <p:nvSpPr>
            <p:cNvPr id="5128" name="Rectangle 12"/>
            <p:cNvSpPr>
              <a:spLocks noChangeArrowheads="1"/>
            </p:cNvSpPr>
            <p:nvPr/>
          </p:nvSpPr>
          <p:spPr bwMode="auto">
            <a:xfrm>
              <a:off x="-58" y="87"/>
              <a:ext cx="116" cy="164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>
              <a:lvl1pPr eaLnBrk="0" hangingPunct="0"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9pPr>
            </a:lstStyle>
            <a:p>
              <a:pPr algn="ctr" eaLnBrk="1" hangingPunct="1"/>
              <a:r>
                <a:rPr lang="en-US" altLang="en-US" sz="1100">
                  <a:latin typeface="Arial" charset="0"/>
                </a:rPr>
                <a:t> </a:t>
              </a:r>
              <a:endParaRPr lang="en-US" altLang="en-US" sz="2400"/>
            </a:p>
          </p:txBody>
        </p:sp>
      </p:grpSp>
      <p:sp>
        <p:nvSpPr>
          <p:cNvPr id="2" name="TextBox 1"/>
          <p:cNvSpPr txBox="1"/>
          <p:nvPr/>
        </p:nvSpPr>
        <p:spPr>
          <a:xfrm>
            <a:off x="6400800" y="3505200"/>
            <a:ext cx="13716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Dr. Who </a:t>
            </a:r>
          </a:p>
        </p:txBody>
      </p:sp>
      <p:pic>
        <p:nvPicPr>
          <p:cNvPr id="3" name="29-Wildlife.wmv" descr="video of animals in nature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235149" y="1600200"/>
            <a:ext cx="8673701" cy="4878958"/>
          </a:xfrm>
          <a:prstGeom prst="rect">
            <a:avLst/>
          </a:prstGeom>
        </p:spPr>
      </p:pic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145387B0-4A39-4678-8FF9-8ABFB673E4A2}"/>
              </a:ext>
            </a:extLst>
          </p:cNvPr>
          <p:cNvSpPr>
            <a:spLocks noGrp="1"/>
          </p:cNvSpPr>
          <p:nvPr>
            <p:ph type="body" sz="half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7593850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2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</p:childTnLst>
        </p:cTn>
      </p:par>
    </p:tnLst>
    <p:bldLst>
      <p:bldP spid="2" grpId="0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altLang="en-US"/>
              <a:t>Music</a:t>
            </a:r>
          </a:p>
        </p:txBody>
      </p:sp>
      <p:sp>
        <p:nvSpPr>
          <p:cNvPr id="29699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2057400" y="1828800"/>
            <a:ext cx="2433638" cy="4302125"/>
          </a:xfrm>
        </p:spPr>
        <p:txBody>
          <a:bodyPr/>
          <a:lstStyle/>
          <a:p>
            <a:pPr eaLnBrk="1" hangingPunct="1"/>
            <a:r>
              <a:rPr lang="en-US" altLang="en-US" dirty="0"/>
              <a:t>Play audio</a:t>
            </a:r>
          </a:p>
          <a:p>
            <a:pPr eaLnBrk="1" hangingPunct="1"/>
            <a:r>
              <a:rPr lang="en-US" altLang="en-US" dirty="0"/>
              <a:t>Play songs</a:t>
            </a:r>
          </a:p>
          <a:p>
            <a:pPr eaLnBrk="1" hangingPunct="1"/>
            <a:r>
              <a:rPr lang="en-US" altLang="en-US" dirty="0"/>
              <a:t>Elvis . . .</a:t>
            </a:r>
            <a:endParaRPr lang="en-US" altLang="en-US" sz="2800" dirty="0"/>
          </a:p>
        </p:txBody>
      </p:sp>
      <p:sp>
        <p:nvSpPr>
          <p:cNvPr id="6148" name="Rectangle 5"/>
          <p:cNvSpPr>
            <a:spLocks noChangeArrowheads="1"/>
          </p:cNvSpPr>
          <p:nvPr/>
        </p:nvSpPr>
        <p:spPr bwMode="auto">
          <a:xfrm>
            <a:off x="157163" y="2257425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9pPr>
          </a:lstStyle>
          <a:p>
            <a:pPr eaLnBrk="1" hangingPunct="1"/>
            <a:endParaRPr lang="en-US" altLang="en-US"/>
          </a:p>
        </p:txBody>
      </p:sp>
      <p:pic>
        <p:nvPicPr>
          <p:cNvPr id="3" name="Picture 2" descr="picture of elvis plus separate, there is a music sample of the song jailhouse rock">
            <a:extLst>
              <a:ext uri="{FF2B5EF4-FFF2-40B4-BE49-F238E27FC236}">
                <a16:creationId xmlns:a16="http://schemas.microsoft.com/office/drawing/2014/main" id="{ECD965ED-A0BA-4742-BF0B-2E1479BD0DB6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652964" y="1600200"/>
            <a:ext cx="3714750" cy="4953000"/>
          </a:xfrm>
          <a:prstGeom prst="rect">
            <a:avLst/>
          </a:prstGeom>
        </p:spPr>
      </p:pic>
      <p:pic>
        <p:nvPicPr>
          <p:cNvPr id="2" name="26-Jailhouse Rock.wma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3243038" y="3950494"/>
            <a:ext cx="487363" cy="4873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3495784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969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969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969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20" dur="148932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21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  <p:bldLst>
      <p:bldP spid="29699" grpId="0" uiExpand="1" build="p" autoUpdateAnimBg="0"/>
    </p:bld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533400"/>
            <a:ext cx="1981200" cy="762000"/>
          </a:xfrm>
        </p:spPr>
        <p:txBody>
          <a:bodyPr/>
          <a:lstStyle/>
          <a:p>
            <a:pPr eaLnBrk="1" hangingPunct="1"/>
            <a:r>
              <a:rPr lang="en-US" altLang="en-US" dirty="0" err="1"/>
              <a:t>Lizzo</a:t>
            </a:r>
            <a:endParaRPr lang="en-US" altLang="en-US" dirty="0"/>
          </a:p>
        </p:txBody>
      </p:sp>
      <p:sp>
        <p:nvSpPr>
          <p:cNvPr id="6148" name="Rectangle 5"/>
          <p:cNvSpPr>
            <a:spLocks noChangeArrowheads="1"/>
          </p:cNvSpPr>
          <p:nvPr/>
        </p:nvSpPr>
        <p:spPr bwMode="auto">
          <a:xfrm>
            <a:off x="157163" y="2257425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9pPr>
          </a:lstStyle>
          <a:p>
            <a:pPr eaLnBrk="1" hangingPunct="1"/>
            <a:endParaRPr lang="en-US" altLang="en-US"/>
          </a:p>
        </p:txBody>
      </p:sp>
      <p:pic>
        <p:nvPicPr>
          <p:cNvPr id="2" name="Picture 1" descr="picture of lizzy, separately lizzy singing">
            <a:extLst>
              <a:ext uri="{FF2B5EF4-FFF2-40B4-BE49-F238E27FC236}">
                <a16:creationId xmlns:a16="http://schemas.microsoft.com/office/drawing/2014/main" id="{350EC902-ED9B-42EC-ADBF-FFA6C6EF42F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667000" y="397250"/>
            <a:ext cx="6172200" cy="6051175"/>
          </a:xfrm>
          <a:prstGeom prst="rect">
            <a:avLst/>
          </a:prstGeom>
        </p:spPr>
      </p:pic>
      <p:pic>
        <p:nvPicPr>
          <p:cNvPr id="3" name="05 - Good as Hell [Explicit]">
            <a:hlinkClick r:id="" action="ppaction://media"/>
            <a:extLst>
              <a:ext uri="{FF2B5EF4-FFF2-40B4-BE49-F238E27FC236}">
                <a16:creationId xmlns:a16="http://schemas.microsoft.com/office/drawing/2014/main" id="{B8C263D9-CE44-4169-BE7F-67EBC6E27458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1066800" y="3962400"/>
            <a:ext cx="487363" cy="4873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7796475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0" dur="159764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11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3"/>
                </p:tgtEl>
              </p:cMediaNode>
            </p:audio>
          </p:childTnLst>
        </p:cTn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Rectangle 2"/>
          <p:cNvSpPr>
            <a:spLocks noGrp="1" noChangeArrowheads="1"/>
          </p:cNvSpPr>
          <p:nvPr>
            <p:ph type="title"/>
          </p:nvPr>
        </p:nvSpPr>
        <p:spPr>
          <a:xfrm>
            <a:off x="337343" y="361951"/>
            <a:ext cx="2438400" cy="857249"/>
          </a:xfrm>
        </p:spPr>
        <p:txBody>
          <a:bodyPr/>
          <a:lstStyle/>
          <a:p>
            <a:pPr eaLnBrk="1" hangingPunct="1"/>
            <a:r>
              <a:rPr lang="en-US" altLang="en-US" dirty="0"/>
              <a:t>BTS</a:t>
            </a:r>
          </a:p>
        </p:txBody>
      </p:sp>
      <p:sp>
        <p:nvSpPr>
          <p:cNvPr id="6148" name="Rectangle 5"/>
          <p:cNvSpPr>
            <a:spLocks noChangeArrowheads="1"/>
          </p:cNvSpPr>
          <p:nvPr/>
        </p:nvSpPr>
        <p:spPr bwMode="auto">
          <a:xfrm>
            <a:off x="157163" y="2257425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9pPr>
          </a:lstStyle>
          <a:p>
            <a:pPr eaLnBrk="1" hangingPunct="1"/>
            <a:endParaRPr lang="en-US" altLang="en-US"/>
          </a:p>
        </p:txBody>
      </p:sp>
      <p:pic>
        <p:nvPicPr>
          <p:cNvPr id="9" name="Picture 8" descr="picture of bts plus separately bts singing a song">
            <a:extLst>
              <a:ext uri="{FF2B5EF4-FFF2-40B4-BE49-F238E27FC236}">
                <a16:creationId xmlns:a16="http://schemas.microsoft.com/office/drawing/2014/main" id="{96D6924E-F488-4D7A-8D8B-A9138123ECE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752600" y="1349332"/>
            <a:ext cx="7214393" cy="5146717"/>
          </a:xfrm>
          <a:prstGeom prst="rect">
            <a:avLst/>
          </a:prstGeom>
        </p:spPr>
      </p:pic>
      <p:pic>
        <p:nvPicPr>
          <p:cNvPr id="2" name="15 - Spring Day">
            <a:hlinkClick r:id="" action="ppaction://media"/>
            <a:extLst>
              <a:ext uri="{FF2B5EF4-FFF2-40B4-BE49-F238E27FC236}">
                <a16:creationId xmlns:a16="http://schemas.microsoft.com/office/drawing/2014/main" id="{BED83A08-3A54-4CB5-8755-D0342CBC251B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1069180" y="3922690"/>
            <a:ext cx="487363" cy="4873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3687460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0" dur="262060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11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228600"/>
            <a:ext cx="8229600" cy="970807"/>
          </a:xfrm>
        </p:spPr>
        <p:txBody>
          <a:bodyPr/>
          <a:lstStyle/>
          <a:p>
            <a:pPr eaLnBrk="1" hangingPunct="1"/>
            <a:r>
              <a:rPr lang="en-US" altLang="en-US" dirty="0"/>
              <a:t>The Real Thing</a:t>
            </a:r>
          </a:p>
        </p:txBody>
      </p:sp>
      <p:sp>
        <p:nvSpPr>
          <p:cNvPr id="28675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457200" y="1066800"/>
            <a:ext cx="4033838" cy="5064125"/>
          </a:xfrm>
        </p:spPr>
        <p:txBody>
          <a:bodyPr/>
          <a:lstStyle/>
          <a:p>
            <a:pPr eaLnBrk="1" hangingPunct="1"/>
            <a:r>
              <a:rPr lang="en-US" altLang="en-US" sz="2800" dirty="0"/>
              <a:t>Use them for demonstrations</a:t>
            </a:r>
          </a:p>
          <a:p>
            <a:pPr eaLnBrk="1" hangingPunct="1"/>
            <a:r>
              <a:rPr lang="en-US" altLang="en-US" sz="2800" dirty="0"/>
              <a:t>Use them for activities.</a:t>
            </a:r>
          </a:p>
        </p:txBody>
      </p:sp>
      <p:pic>
        <p:nvPicPr>
          <p:cNvPr id="7173" name="Picture 5" descr="picture of unicycle"/>
          <p:cNvPicPr>
            <a:picLocks noGrp="1" noChangeAspect="1" noChangeArrowheads="1"/>
          </p:cNvPicPr>
          <p:nvPr>
            <p:ph type="clipArt" sz="half" idx="2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95386" y="1199407"/>
            <a:ext cx="4724400" cy="4724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" name="Picture 1" descr="2 people chopping food on kitchen counter">
            <a:extLst>
              <a:ext uri="{FF2B5EF4-FFF2-40B4-BE49-F238E27FC236}">
                <a16:creationId xmlns:a16="http://schemas.microsoft.com/office/drawing/2014/main" id="{48D2709A-3956-41C4-A9C7-A88F31AAD97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71525" y="2593095"/>
            <a:ext cx="6867526" cy="403630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5258710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867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 nodeType="clickPar">
                      <p:stCondLst>
                        <p:cond delay="indefinite"/>
                      </p:stCondLst>
                      <p:childTnLst>
                        <p:par>
                          <p:cTn id="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867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8675" grpId="0" uiExpand="1" build="p" autoUpdateAnimBg="0"/>
    </p:bld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7" name="Picture 3" descr="handout on healthy eating, the nutrition plate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5943"/>
          <a:stretch/>
        </p:blipFill>
        <p:spPr bwMode="auto">
          <a:xfrm>
            <a:off x="3597775" y="539751"/>
            <a:ext cx="4860425" cy="605978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194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533400"/>
            <a:ext cx="3276600" cy="1143000"/>
          </a:xfrm>
        </p:spPr>
        <p:txBody>
          <a:bodyPr/>
          <a:lstStyle/>
          <a:p>
            <a:pPr eaLnBrk="1" hangingPunct="1"/>
            <a:r>
              <a:rPr lang="en-US" altLang="en-US" dirty="0"/>
              <a:t>Handouts</a:t>
            </a:r>
          </a:p>
        </p:txBody>
      </p:sp>
      <p:sp>
        <p:nvSpPr>
          <p:cNvPr id="32771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457200" y="1828800"/>
            <a:ext cx="4476750" cy="4302125"/>
          </a:xfrm>
        </p:spPr>
        <p:txBody>
          <a:bodyPr>
            <a:normAutofit/>
          </a:bodyPr>
          <a:lstStyle/>
          <a:p>
            <a:pPr eaLnBrk="1" hangingPunct="1"/>
            <a:r>
              <a:rPr lang="en-US" altLang="en-US" dirty="0"/>
              <a:t>Pass them out </a:t>
            </a:r>
            <a:br>
              <a:rPr lang="en-US" altLang="en-US" dirty="0"/>
            </a:br>
            <a:r>
              <a:rPr lang="en-US" altLang="en-US" dirty="0"/>
              <a:t>when you use </a:t>
            </a:r>
            <a:br>
              <a:rPr lang="en-US" altLang="en-US" dirty="0"/>
            </a:br>
            <a:r>
              <a:rPr lang="en-US" altLang="en-US" dirty="0"/>
              <a:t>them </a:t>
            </a:r>
          </a:p>
          <a:p>
            <a:pPr eaLnBrk="1" hangingPunct="1"/>
            <a:r>
              <a:rPr lang="en-US" altLang="en-US" dirty="0"/>
              <a:t>OR</a:t>
            </a:r>
          </a:p>
          <a:p>
            <a:pPr eaLnBrk="1" hangingPunct="1"/>
            <a:r>
              <a:rPr lang="en-US" altLang="en-US" dirty="0"/>
              <a:t>After you speak.</a:t>
            </a:r>
          </a:p>
        </p:txBody>
      </p:sp>
      <p:sp>
        <p:nvSpPr>
          <p:cNvPr id="8196" name="Rectangle 5"/>
          <p:cNvSpPr>
            <a:spLocks noChangeArrowheads="1"/>
          </p:cNvSpPr>
          <p:nvPr/>
        </p:nvSpPr>
        <p:spPr bwMode="auto">
          <a:xfrm>
            <a:off x="1588" y="2406650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charset="0"/>
                <a:cs typeface="Arial" charset="0"/>
              </a:defRPr>
            </a:lvl9pPr>
          </a:lstStyle>
          <a:p>
            <a:pPr eaLnBrk="1" hangingPunct="1"/>
            <a:endParaRPr lang="en-US" altLang="en-US"/>
          </a:p>
        </p:txBody>
      </p:sp>
      <p:grpSp>
        <p:nvGrpSpPr>
          <p:cNvPr id="8197" name="Group 9"/>
          <p:cNvGrpSpPr>
            <a:grpSpLocks/>
          </p:cNvGrpSpPr>
          <p:nvPr/>
        </p:nvGrpSpPr>
        <p:grpSpPr bwMode="auto">
          <a:xfrm>
            <a:off x="2563813" y="2406650"/>
            <a:ext cx="4017962" cy="2012950"/>
            <a:chOff x="0" y="-29"/>
            <a:chExt cx="2531" cy="1268"/>
          </a:xfrm>
        </p:grpSpPr>
        <p:sp>
          <p:nvSpPr>
            <p:cNvPr id="8198" name="Rectangle 6"/>
            <p:cNvSpPr>
              <a:spLocks noChangeArrowheads="1"/>
            </p:cNvSpPr>
            <p:nvPr/>
          </p:nvSpPr>
          <p:spPr bwMode="auto">
            <a:xfrm>
              <a:off x="0" y="-29"/>
              <a:ext cx="2531" cy="288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>
              <a:lvl1pPr eaLnBrk="0" hangingPunct="0"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9pPr>
            </a:lstStyle>
            <a:p>
              <a:pPr eaLnBrk="1" hangingPunct="1"/>
              <a:endParaRPr lang="en-US" altLang="en-US" sz="2400">
                <a:latin typeface="Arial" charset="0"/>
              </a:endParaRPr>
            </a:p>
          </p:txBody>
        </p:sp>
        <p:sp>
          <p:nvSpPr>
            <p:cNvPr id="8199" name="Rectangle 7"/>
            <p:cNvSpPr>
              <a:spLocks noChangeArrowheads="1"/>
            </p:cNvSpPr>
            <p:nvPr/>
          </p:nvSpPr>
          <p:spPr bwMode="auto">
            <a:xfrm>
              <a:off x="0" y="0"/>
              <a:ext cx="2531" cy="1239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/>
            <a:lstStyle>
              <a:lvl1pPr eaLnBrk="0" hangingPunct="0"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Times New Roman" charset="0"/>
                  <a:cs typeface="Arial" charset="0"/>
                </a:defRPr>
              </a:lvl9pPr>
            </a:lstStyle>
            <a:p>
              <a:pPr algn="ctr" eaLnBrk="1" hangingPunct="1"/>
              <a:r>
                <a:rPr lang="en-US" altLang="en-US" sz="2400" dirty="0"/>
                <a:t>  </a:t>
              </a:r>
              <a:r>
                <a:rPr lang="en-US" altLang="en-US" sz="12300" dirty="0"/>
                <a:t> </a:t>
              </a:r>
              <a:r>
                <a:rPr lang="en-US" altLang="en-US" sz="2400" dirty="0"/>
                <a:t>                                     </a:t>
              </a:r>
            </a:p>
          </p:txBody>
        </p:sp>
      </p:grpSp>
      <p:pic>
        <p:nvPicPr>
          <p:cNvPr id="2" name="Picture 2" descr="very detailed dental injuries handout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3473"/>
          <a:stretch/>
        </p:blipFill>
        <p:spPr bwMode="auto">
          <a:xfrm>
            <a:off x="3826375" y="271860"/>
            <a:ext cx="4860425" cy="632856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405210714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277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277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 nodeType="clickPar">
                      <p:stCondLst>
                        <p:cond delay="indefinite"/>
                      </p:stCondLst>
                      <p:childTnLst>
                        <p:par>
                          <p:cTn id="1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277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2771" grpId="0" uiExpand="1" build="p" autoUpdateAnimBg="0"/>
    </p:bld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66800" y="609600"/>
            <a:ext cx="6781800" cy="1600200"/>
          </a:xfrm>
        </p:spPr>
        <p:txBody>
          <a:bodyPr>
            <a:normAutofit/>
          </a:bodyPr>
          <a:lstStyle/>
          <a:p>
            <a:r>
              <a:rPr lang="en-US" dirty="0">
                <a:solidFill>
                  <a:srgbClr val="0070C0"/>
                </a:solidFill>
              </a:rPr>
              <a:t>In your groups . . .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295400" y="2057400"/>
            <a:ext cx="6781800" cy="4267200"/>
          </a:xfrm>
        </p:spPr>
        <p:txBody>
          <a:bodyPr>
            <a:noAutofit/>
          </a:bodyPr>
          <a:lstStyle/>
          <a:p>
            <a:r>
              <a:rPr lang="en-US" b="1" dirty="0"/>
              <a:t>Come up with two ideas for multimedia supports for </a:t>
            </a:r>
            <a:r>
              <a:rPr lang="en-US" b="1"/>
              <a:t>your speech </a:t>
            </a:r>
            <a:r>
              <a:rPr lang="en-US" b="1" dirty="0"/>
              <a:t>points</a:t>
            </a:r>
          </a:p>
          <a:p>
            <a:r>
              <a:rPr lang="en-US" sz="2800" b="1" dirty="0"/>
              <a:t>Video, Music, Real Things, Handouts.</a:t>
            </a:r>
          </a:p>
        </p:txBody>
      </p:sp>
    </p:spTree>
    <p:extLst>
      <p:ext uri="{BB962C8B-B14F-4D97-AF65-F5344CB8AC3E}">
        <p14:creationId xmlns:p14="http://schemas.microsoft.com/office/powerpoint/2010/main" val="405650197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Picture 2" descr="picture of crowd clapping accompanied by clapping sound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3025" y="1600200"/>
            <a:ext cx="9070975" cy="51085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Get your PowerPoint Done!</a:t>
            </a:r>
            <a:br>
              <a:rPr lang="en-US" dirty="0"/>
            </a:br>
            <a:r>
              <a:rPr lang="en-US" dirty="0"/>
              <a:t>We are ready for a great presentation!</a:t>
            </a:r>
          </a:p>
        </p:txBody>
      </p:sp>
      <p:pic>
        <p:nvPicPr>
          <p:cNvPr id="4" name="mixkit-ending-show-audience-clapping-478">
            <a:hlinkClick r:id="" action="ppaction://media"/>
            <a:extLst>
              <a:ext uri="{FF2B5EF4-FFF2-40B4-BE49-F238E27FC236}">
                <a16:creationId xmlns:a16="http://schemas.microsoft.com/office/drawing/2014/main" id="{9CA33898-BFBA-480E-8C3A-3F9E1590D4E0}"/>
              </a:ext>
            </a:extLst>
          </p:cNvPr>
          <p:cNvPicPr>
            <a:picLocks noGrp="1" noChangeAspect="1"/>
          </p:cNvPicPr>
          <p:nvPr>
            <p:ph idx="1"/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4327523" y="5827712"/>
            <a:ext cx="487363" cy="487363"/>
          </a:xfrm>
        </p:spPr>
      </p:pic>
    </p:spTree>
    <p:extLst>
      <p:ext uri="{BB962C8B-B14F-4D97-AF65-F5344CB8AC3E}">
        <p14:creationId xmlns:p14="http://schemas.microsoft.com/office/powerpoint/2010/main" val="158737168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24484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4"/>
                </p:tgtEl>
              </p:cMediaNode>
            </p:audio>
          </p:childTnLst>
        </p:cTn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53915DA-2620-482A-8975-CAD23BFB2F2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E67A941-E55C-465C-A4CE-29004ECBACAF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92601693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2547</TotalTime>
  <Words>592</Words>
  <Application>Microsoft Office PowerPoint</Application>
  <PresentationFormat>On-screen Show (4:3)</PresentationFormat>
  <Paragraphs>100</Paragraphs>
  <Slides>29</Slides>
  <Notes>0</Notes>
  <HiddenSlides>0</HiddenSlides>
  <MMClips>7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29</vt:i4>
      </vt:variant>
    </vt:vector>
  </HeadingPairs>
  <TitlesOfParts>
    <vt:vector size="34" baseType="lpstr">
      <vt:lpstr>Arial</vt:lpstr>
      <vt:lpstr>Calibri</vt:lpstr>
      <vt:lpstr>Tahoma</vt:lpstr>
      <vt:lpstr>Times New Roman</vt:lpstr>
      <vt:lpstr>Office Theme</vt:lpstr>
      <vt:lpstr>Preparing a Speech Supports, Intros, Conclusions </vt:lpstr>
      <vt:lpstr>Step 4 Supporting your Points</vt:lpstr>
      <vt:lpstr>A. Interest Supports</vt:lpstr>
      <vt:lpstr>Examples</vt:lpstr>
      <vt:lpstr>Stories (Yours and Others)</vt:lpstr>
      <vt:lpstr>Humor</vt:lpstr>
      <vt:lpstr>Interaction</vt:lpstr>
      <vt:lpstr>Now . . . </vt:lpstr>
      <vt:lpstr>B. Evidence Supports</vt:lpstr>
      <vt:lpstr>Statistics/Data</vt:lpstr>
      <vt:lpstr>Expert Opinion</vt:lpstr>
      <vt:lpstr>Direct Quotations</vt:lpstr>
      <vt:lpstr>Surveys and Studies</vt:lpstr>
      <vt:lpstr>Info from Interviews</vt:lpstr>
      <vt:lpstr>When you Present Evidence Support</vt:lpstr>
      <vt:lpstr>Do Quick Research</vt:lpstr>
      <vt:lpstr>In your groups . . .</vt:lpstr>
      <vt:lpstr>C. Multimedia Supports</vt:lpstr>
      <vt:lpstr>Video-Demos</vt:lpstr>
      <vt:lpstr>Video-TV &amp; Movie Clips BoJack Horseman</vt:lpstr>
      <vt:lpstr>Video-Documentary Clips</vt:lpstr>
      <vt:lpstr>Music</vt:lpstr>
      <vt:lpstr>Lizzo</vt:lpstr>
      <vt:lpstr>BTS</vt:lpstr>
      <vt:lpstr>The Real Thing</vt:lpstr>
      <vt:lpstr>Handouts</vt:lpstr>
      <vt:lpstr>In your groups . . .</vt:lpstr>
      <vt:lpstr>Get your PowerPoint Done! We are ready for a great presentation!</vt:lpstr>
      <vt:lpstr>PowerPoint Presentation</vt:lpstr>
    </vt:vector>
  </TitlesOfParts>
  <Company>Whitman College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Jim Hanson</dc:creator>
  <cp:lastModifiedBy>Jim Climb the Mountain</cp:lastModifiedBy>
  <cp:revision>471</cp:revision>
  <dcterms:created xsi:type="dcterms:W3CDTF">2010-09-30T21:12:59Z</dcterms:created>
  <dcterms:modified xsi:type="dcterms:W3CDTF">2022-07-25T17:56:40Z</dcterms:modified>
</cp:coreProperties>
</file>