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2" r:id="rId3"/>
    <p:sldId id="259" r:id="rId4"/>
    <p:sldId id="285" r:id="rId5"/>
    <p:sldId id="278" r:id="rId6"/>
    <p:sldId id="284" r:id="rId7"/>
    <p:sldId id="271" r:id="rId8"/>
    <p:sldId id="260" r:id="rId9"/>
    <p:sldId id="274" r:id="rId10"/>
    <p:sldId id="262" r:id="rId11"/>
    <p:sldId id="261" r:id="rId12"/>
    <p:sldId id="275" r:id="rId13"/>
    <p:sldId id="263" r:id="rId14"/>
    <p:sldId id="266" r:id="rId15"/>
    <p:sldId id="269" r:id="rId16"/>
    <p:sldId id="267" r:id="rId17"/>
    <p:sldId id="276"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4" d="100"/>
          <a:sy n="104" d="100"/>
        </p:scale>
        <p:origin x="101" y="5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4154626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219647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2111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2042395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5913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88413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021312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35970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3565203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F56567-561E-4721-890F-8903BA775420}" type="datetimeFigureOut">
              <a:rPr lang="en-US" smtClean="0"/>
              <a:t>1/10/2022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9338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90559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F56567-561E-4721-890F-8903BA775420}" type="datetimeFigureOut">
              <a:rPr lang="en-US" smtClean="0"/>
              <a:t>1/10/2022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193685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F56567-561E-4721-890F-8903BA775420}" type="datetimeFigureOut">
              <a:rPr lang="en-US" smtClean="0"/>
              <a:t>1/10/2022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3335252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56567-561E-4721-890F-8903BA775420}" type="datetimeFigureOut">
              <a:rPr lang="en-US" smtClean="0"/>
              <a:t>1/10/2022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63614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93682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F56567-561E-4721-890F-8903BA775420}" type="datetimeFigureOut">
              <a:rPr lang="en-US" smtClean="0"/>
              <a:t>1/10/2022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FD0FE90-3C59-455E-9AA4-B71F6D5FF1C3}" type="slidenum">
              <a:rPr lang="en-US" smtClean="0"/>
              <a:t>‹#›</a:t>
            </a:fld>
            <a:endParaRPr lang="en-US"/>
          </a:p>
        </p:txBody>
      </p:sp>
    </p:spTree>
    <p:extLst>
      <p:ext uri="{BB962C8B-B14F-4D97-AF65-F5344CB8AC3E}">
        <p14:creationId xmlns:p14="http://schemas.microsoft.com/office/powerpoint/2010/main" val="12347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1F56567-561E-4721-890F-8903BA775420}" type="datetimeFigureOut">
              <a:rPr lang="en-US" smtClean="0"/>
              <a:t>1/10/2022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FD0FE90-3C59-455E-9AA4-B71F6D5FF1C3}" type="slidenum">
              <a:rPr lang="en-US" smtClean="0"/>
              <a:t>‹#›</a:t>
            </a:fld>
            <a:endParaRPr lang="en-US"/>
          </a:p>
        </p:txBody>
      </p:sp>
    </p:spTree>
    <p:extLst>
      <p:ext uri="{BB962C8B-B14F-4D97-AF65-F5344CB8AC3E}">
        <p14:creationId xmlns:p14="http://schemas.microsoft.com/office/powerpoint/2010/main" val="250834418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5795-51CE-408D-8F5B-0B3718941264}"/>
              </a:ext>
            </a:extLst>
          </p:cNvPr>
          <p:cNvSpPr>
            <a:spLocks noGrp="1"/>
          </p:cNvSpPr>
          <p:nvPr>
            <p:ph type="ctrTitle"/>
          </p:nvPr>
        </p:nvSpPr>
        <p:spPr>
          <a:xfrm>
            <a:off x="1390728" y="949230"/>
            <a:ext cx="8915399" cy="2262781"/>
          </a:xfrm>
        </p:spPr>
        <p:txBody>
          <a:bodyPr/>
          <a:lstStyle/>
          <a:p>
            <a:pPr algn="ctr"/>
            <a:r>
              <a:rPr lang="en-US" b="1" dirty="0"/>
              <a:t>Impacts</a:t>
            </a:r>
          </a:p>
        </p:txBody>
      </p:sp>
      <p:sp>
        <p:nvSpPr>
          <p:cNvPr id="3" name="Subtitle 2">
            <a:extLst>
              <a:ext uri="{FF2B5EF4-FFF2-40B4-BE49-F238E27FC236}">
                <a16:creationId xmlns:a16="http://schemas.microsoft.com/office/drawing/2014/main" id="{8D2C1442-AEAF-4AC2-B9AB-4620BD813B73}"/>
              </a:ext>
            </a:extLst>
          </p:cNvPr>
          <p:cNvSpPr>
            <a:spLocks noGrp="1"/>
          </p:cNvSpPr>
          <p:nvPr>
            <p:ph type="subTitle" idx="1"/>
          </p:nvPr>
        </p:nvSpPr>
        <p:spPr>
          <a:xfrm>
            <a:off x="1638300" y="3429000"/>
            <a:ext cx="8915399" cy="1126283"/>
          </a:xfrm>
        </p:spPr>
        <p:txBody>
          <a:bodyPr>
            <a:normAutofit/>
          </a:bodyPr>
          <a:lstStyle/>
          <a:p>
            <a:pPr algn="ctr"/>
            <a:r>
              <a:rPr lang="en-US" sz="2800" b="1" dirty="0">
                <a:solidFill>
                  <a:schemeClr val="tx1"/>
                </a:solidFill>
              </a:rPr>
              <a:t>How to Win Debate Rounds</a:t>
            </a:r>
          </a:p>
          <a:p>
            <a:pPr algn="ctr"/>
            <a:r>
              <a:rPr lang="en-US" sz="2800" b="1" dirty="0">
                <a:solidFill>
                  <a:schemeClr val="tx1"/>
                </a:solidFill>
              </a:rPr>
              <a:t>We’re still working on this!</a:t>
            </a:r>
          </a:p>
        </p:txBody>
      </p:sp>
    </p:spTree>
    <p:extLst>
      <p:ext uri="{BB962C8B-B14F-4D97-AF65-F5344CB8AC3E}">
        <p14:creationId xmlns:p14="http://schemas.microsoft.com/office/powerpoint/2010/main" val="3899919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51214-5ED7-48F9-9706-86BE358E0591}"/>
              </a:ext>
            </a:extLst>
          </p:cNvPr>
          <p:cNvSpPr>
            <a:spLocks noGrp="1"/>
          </p:cNvSpPr>
          <p:nvPr>
            <p:ph type="title"/>
          </p:nvPr>
        </p:nvSpPr>
        <p:spPr/>
        <p:txBody>
          <a:bodyPr/>
          <a:lstStyle/>
          <a:p>
            <a:r>
              <a:rPr lang="en-US" dirty="0"/>
              <a:t>2. Probability</a:t>
            </a:r>
          </a:p>
        </p:txBody>
      </p:sp>
      <p:sp>
        <p:nvSpPr>
          <p:cNvPr id="3" name="Content Placeholder 2">
            <a:extLst>
              <a:ext uri="{FF2B5EF4-FFF2-40B4-BE49-F238E27FC236}">
                <a16:creationId xmlns:a16="http://schemas.microsoft.com/office/drawing/2014/main" id="{6DC2A713-9144-4347-B435-9F3575207F56}"/>
              </a:ext>
            </a:extLst>
          </p:cNvPr>
          <p:cNvSpPr>
            <a:spLocks noGrp="1"/>
          </p:cNvSpPr>
          <p:nvPr>
            <p:ph idx="1"/>
          </p:nvPr>
        </p:nvSpPr>
        <p:spPr/>
        <p:txBody>
          <a:bodyPr>
            <a:noAutofit/>
          </a:bodyPr>
          <a:lstStyle/>
          <a:p>
            <a:r>
              <a:rPr lang="en-US" sz="2800" dirty="0"/>
              <a:t>How likely are the claimed outcomes to actually happen?</a:t>
            </a:r>
          </a:p>
          <a:p>
            <a:endParaRPr lang="en-US" sz="2800" dirty="0"/>
          </a:p>
          <a:p>
            <a:r>
              <a:rPr lang="en-US" sz="2800" dirty="0"/>
              <a:t>All else being equal, more probable impacts are preferred to less likely impacts.</a:t>
            </a:r>
          </a:p>
          <a:p>
            <a:endParaRPr lang="en-US" sz="2800" dirty="0"/>
          </a:p>
          <a:p>
            <a:r>
              <a:rPr lang="en-US" sz="2800" dirty="0"/>
              <a:t>When might you want to use a less probable impact in a debate round?</a:t>
            </a:r>
          </a:p>
        </p:txBody>
      </p:sp>
    </p:spTree>
    <p:extLst>
      <p:ext uri="{BB962C8B-B14F-4D97-AF65-F5344CB8AC3E}">
        <p14:creationId xmlns:p14="http://schemas.microsoft.com/office/powerpoint/2010/main" val="60242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8091-3FE0-4005-B826-188B651BC543}"/>
              </a:ext>
            </a:extLst>
          </p:cNvPr>
          <p:cNvSpPr>
            <a:spLocks noGrp="1"/>
          </p:cNvSpPr>
          <p:nvPr>
            <p:ph type="title"/>
          </p:nvPr>
        </p:nvSpPr>
        <p:spPr/>
        <p:txBody>
          <a:bodyPr/>
          <a:lstStyle/>
          <a:p>
            <a:r>
              <a:rPr lang="en-US" dirty="0"/>
              <a:t>3. Magnitude </a:t>
            </a:r>
          </a:p>
        </p:txBody>
      </p:sp>
      <p:sp>
        <p:nvSpPr>
          <p:cNvPr id="3" name="Content Placeholder 2">
            <a:extLst>
              <a:ext uri="{FF2B5EF4-FFF2-40B4-BE49-F238E27FC236}">
                <a16:creationId xmlns:a16="http://schemas.microsoft.com/office/drawing/2014/main" id="{2B67FB7C-5CFD-4AFD-859C-E39282FC4389}"/>
              </a:ext>
            </a:extLst>
          </p:cNvPr>
          <p:cNvSpPr>
            <a:spLocks noGrp="1"/>
          </p:cNvSpPr>
          <p:nvPr>
            <p:ph idx="1"/>
          </p:nvPr>
        </p:nvSpPr>
        <p:spPr>
          <a:xfrm>
            <a:off x="2478599" y="1474838"/>
            <a:ext cx="8915400" cy="4638367"/>
          </a:xfrm>
        </p:spPr>
        <p:txBody>
          <a:bodyPr>
            <a:noAutofit/>
          </a:bodyPr>
          <a:lstStyle/>
          <a:p>
            <a:r>
              <a:rPr lang="en-US" sz="2800" dirty="0"/>
              <a:t>Looks at how big the impacts are.</a:t>
            </a:r>
          </a:p>
          <a:p>
            <a:endParaRPr lang="en-US" sz="1600" dirty="0"/>
          </a:p>
          <a:p>
            <a:r>
              <a:rPr lang="en-US" sz="2800" dirty="0"/>
              <a:t>May address who will be affected, or</a:t>
            </a:r>
          </a:p>
          <a:p>
            <a:endParaRPr lang="en-US" sz="1600" dirty="0"/>
          </a:p>
          <a:p>
            <a:r>
              <a:rPr lang="en-US" sz="2800" dirty="0"/>
              <a:t>How many people will be involved (how many people could get sick?, how many families will suffer economically?)</a:t>
            </a:r>
          </a:p>
          <a:p>
            <a:endParaRPr lang="en-US" sz="1600" dirty="0"/>
          </a:p>
          <a:p>
            <a:r>
              <a:rPr lang="en-US" sz="2800" dirty="0"/>
              <a:t>The bigger the harm, the more convincing your argument is.</a:t>
            </a:r>
          </a:p>
        </p:txBody>
      </p:sp>
    </p:spTree>
    <p:extLst>
      <p:ext uri="{BB962C8B-B14F-4D97-AF65-F5344CB8AC3E}">
        <p14:creationId xmlns:p14="http://schemas.microsoft.com/office/powerpoint/2010/main" val="236832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Now you do it Again!</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AGAIN YOU ARE PRO ON THE ZOOS TOPIC</a:t>
            </a:r>
          </a:p>
          <a:p>
            <a:r>
              <a:rPr lang="en-US" sz="2800" dirty="0"/>
              <a:t>You argue animals are mistreated and suffer in zoo cages; you have studies documenting this; you have an animal expert showing thousands of animals are harmed</a:t>
            </a:r>
          </a:p>
          <a:p>
            <a:r>
              <a:rPr lang="en-US" sz="2800" dirty="0"/>
              <a:t>The con responded that zoos are popular—with many visitors; supported by a zoo official</a:t>
            </a:r>
          </a:p>
          <a:p>
            <a:endParaRPr lang="en-US" sz="1100" dirty="0"/>
          </a:p>
          <a:p>
            <a:r>
              <a:rPr lang="en-US" sz="2800" dirty="0"/>
              <a:t>The con argues zoos are educational for visitors</a:t>
            </a:r>
          </a:p>
          <a:p>
            <a:r>
              <a:rPr lang="en-US" sz="2800" dirty="0"/>
              <a:t>You argue that people can get educated with videos</a:t>
            </a:r>
          </a:p>
          <a:p>
            <a:endParaRPr lang="en-US" sz="1100" dirty="0"/>
          </a:p>
          <a:p>
            <a:r>
              <a:rPr lang="en-US" sz="2800" dirty="0"/>
              <a:t>Now—Matters, Compares, Better Argued, Probability, Magnitude.</a:t>
            </a:r>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343562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E73C-4FAE-4A39-B635-EC018575CCD9}"/>
              </a:ext>
            </a:extLst>
          </p:cNvPr>
          <p:cNvSpPr>
            <a:spLocks noGrp="1"/>
          </p:cNvSpPr>
          <p:nvPr>
            <p:ph type="title"/>
          </p:nvPr>
        </p:nvSpPr>
        <p:spPr/>
        <p:txBody>
          <a:bodyPr/>
          <a:lstStyle/>
          <a:p>
            <a:r>
              <a:rPr lang="en-US" dirty="0"/>
              <a:t>4. Timeframe</a:t>
            </a:r>
          </a:p>
        </p:txBody>
      </p:sp>
      <p:sp>
        <p:nvSpPr>
          <p:cNvPr id="3" name="Content Placeholder 2">
            <a:extLst>
              <a:ext uri="{FF2B5EF4-FFF2-40B4-BE49-F238E27FC236}">
                <a16:creationId xmlns:a16="http://schemas.microsoft.com/office/drawing/2014/main" id="{DD02F340-297E-4E00-A165-F846DE9B9D21}"/>
              </a:ext>
            </a:extLst>
          </p:cNvPr>
          <p:cNvSpPr>
            <a:spLocks noGrp="1"/>
          </p:cNvSpPr>
          <p:nvPr>
            <p:ph idx="1"/>
          </p:nvPr>
        </p:nvSpPr>
        <p:spPr>
          <a:xfrm>
            <a:off x="2456476" y="1469922"/>
            <a:ext cx="8915400" cy="3777622"/>
          </a:xfrm>
        </p:spPr>
        <p:txBody>
          <a:bodyPr>
            <a:noAutofit/>
          </a:bodyPr>
          <a:lstStyle/>
          <a:p>
            <a:r>
              <a:rPr lang="en-US" sz="2800" dirty="0"/>
              <a:t>When will the impacts happen?</a:t>
            </a:r>
          </a:p>
          <a:p>
            <a:endParaRPr lang="en-US" sz="1400" dirty="0"/>
          </a:p>
          <a:p>
            <a:r>
              <a:rPr lang="en-US" sz="2800" dirty="0"/>
              <a:t>We showed the loss of jobs will happen almost immediately as businesses fear for their profitability versus a slight chance that in the future there will be some kind of reduction in overall plastic use.</a:t>
            </a:r>
          </a:p>
          <a:p>
            <a:endParaRPr lang="en-US" sz="1400" dirty="0"/>
          </a:p>
          <a:p>
            <a:r>
              <a:rPr lang="en-US" sz="2800" dirty="0"/>
              <a:t>Often, impacts that will occur sooner are more convincing than impacts that can take a long time to happen.</a:t>
            </a:r>
          </a:p>
        </p:txBody>
      </p:sp>
    </p:spTree>
    <p:extLst>
      <p:ext uri="{BB962C8B-B14F-4D97-AF65-F5344CB8AC3E}">
        <p14:creationId xmlns:p14="http://schemas.microsoft.com/office/powerpoint/2010/main" val="13580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D196F-C5C7-4385-B2D2-CD9F29DED047}"/>
              </a:ext>
            </a:extLst>
          </p:cNvPr>
          <p:cNvSpPr>
            <a:spLocks noGrp="1"/>
          </p:cNvSpPr>
          <p:nvPr>
            <p:ph type="title"/>
          </p:nvPr>
        </p:nvSpPr>
        <p:spPr>
          <a:xfrm>
            <a:off x="2415945" y="137413"/>
            <a:ext cx="8911687" cy="1280890"/>
          </a:xfrm>
        </p:spPr>
        <p:txBody>
          <a:bodyPr/>
          <a:lstStyle/>
          <a:p>
            <a:r>
              <a:rPr lang="en-US" dirty="0"/>
              <a:t>5. Brink/Threshold</a:t>
            </a:r>
          </a:p>
        </p:txBody>
      </p:sp>
      <p:sp>
        <p:nvSpPr>
          <p:cNvPr id="3" name="Content Placeholder 2">
            <a:extLst>
              <a:ext uri="{FF2B5EF4-FFF2-40B4-BE49-F238E27FC236}">
                <a16:creationId xmlns:a16="http://schemas.microsoft.com/office/drawing/2014/main" id="{BF8C9772-B4A2-4ACA-B8C3-D08A78BED2BF}"/>
              </a:ext>
            </a:extLst>
          </p:cNvPr>
          <p:cNvSpPr>
            <a:spLocks noGrp="1"/>
          </p:cNvSpPr>
          <p:nvPr>
            <p:ph idx="1"/>
          </p:nvPr>
        </p:nvSpPr>
        <p:spPr>
          <a:xfrm>
            <a:off x="2087767" y="850490"/>
            <a:ext cx="8915400" cy="3777622"/>
          </a:xfrm>
        </p:spPr>
        <p:txBody>
          <a:bodyPr>
            <a:noAutofit/>
          </a:bodyPr>
          <a:lstStyle/>
          <a:p>
            <a:r>
              <a:rPr lang="en-US" sz="2800" dirty="0"/>
              <a:t>The Brink/Threshold is the point at which the impact will happen</a:t>
            </a:r>
          </a:p>
          <a:p>
            <a:r>
              <a:rPr lang="en-US" sz="2800" dirty="0"/>
              <a:t>You can push a car to the edge of a cliff . . . </a:t>
            </a:r>
          </a:p>
          <a:p>
            <a:r>
              <a:rPr lang="en-US" sz="2800" dirty="0"/>
              <a:t>The Brink/threshold is when the car goes off the cliff and falls</a:t>
            </a:r>
          </a:p>
          <a:p>
            <a:r>
              <a:rPr lang="en-US" sz="2800" dirty="0"/>
              <a:t>How much more debt/unemployment until the economy crashes? </a:t>
            </a:r>
          </a:p>
          <a:p>
            <a:r>
              <a:rPr lang="en-US" sz="2800" dirty="0"/>
              <a:t>How much more of a rise in temperature until climate change can’t be stopped?</a:t>
            </a:r>
          </a:p>
        </p:txBody>
      </p:sp>
    </p:spTree>
    <p:extLst>
      <p:ext uri="{BB962C8B-B14F-4D97-AF65-F5344CB8AC3E}">
        <p14:creationId xmlns:p14="http://schemas.microsoft.com/office/powerpoint/2010/main" val="205375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82CB-F9A1-4779-B4D9-0D95E34BF89F}"/>
              </a:ext>
            </a:extLst>
          </p:cNvPr>
          <p:cNvSpPr>
            <a:spLocks noGrp="1"/>
          </p:cNvSpPr>
          <p:nvPr>
            <p:ph type="title"/>
          </p:nvPr>
        </p:nvSpPr>
        <p:spPr/>
        <p:txBody>
          <a:bodyPr/>
          <a:lstStyle/>
          <a:p>
            <a:r>
              <a:rPr lang="en-US" dirty="0"/>
              <a:t>6. Permanence/Reversibility</a:t>
            </a:r>
          </a:p>
        </p:txBody>
      </p:sp>
      <p:sp>
        <p:nvSpPr>
          <p:cNvPr id="3" name="Content Placeholder 2">
            <a:extLst>
              <a:ext uri="{FF2B5EF4-FFF2-40B4-BE49-F238E27FC236}">
                <a16:creationId xmlns:a16="http://schemas.microsoft.com/office/drawing/2014/main" id="{521336DD-DAC3-4CBB-A279-A1B0D70B00FC}"/>
              </a:ext>
            </a:extLst>
          </p:cNvPr>
          <p:cNvSpPr>
            <a:spLocks noGrp="1"/>
          </p:cNvSpPr>
          <p:nvPr>
            <p:ph idx="1"/>
          </p:nvPr>
        </p:nvSpPr>
        <p:spPr/>
        <p:txBody>
          <a:bodyPr>
            <a:normAutofit/>
          </a:bodyPr>
          <a:lstStyle/>
          <a:p>
            <a:r>
              <a:rPr lang="en-US" sz="2800" dirty="0"/>
              <a:t>Is your impact able to be reversed? </a:t>
            </a:r>
          </a:p>
          <a:p>
            <a:pPr lvl="1"/>
            <a:r>
              <a:rPr lang="en-US" sz="2800" dirty="0"/>
              <a:t>If the economy crashes can it get better? </a:t>
            </a:r>
          </a:p>
          <a:p>
            <a:pPr lvl="1"/>
            <a:r>
              <a:rPr lang="en-US" sz="2800" dirty="0"/>
              <a:t>If species go extinct, can they come back? </a:t>
            </a:r>
          </a:p>
          <a:p>
            <a:r>
              <a:rPr lang="en-US" sz="2800" dirty="0"/>
              <a:t>If an impact is permanent—cannot be reversed--you should note that</a:t>
            </a:r>
          </a:p>
          <a:p>
            <a:r>
              <a:rPr lang="en-US" sz="2800" dirty="0"/>
              <a:t>Judges usually vote to prevent non-reversible impacts versus reversible impacts.</a:t>
            </a:r>
          </a:p>
        </p:txBody>
      </p:sp>
    </p:spTree>
    <p:extLst>
      <p:ext uri="{BB962C8B-B14F-4D97-AF65-F5344CB8AC3E}">
        <p14:creationId xmlns:p14="http://schemas.microsoft.com/office/powerpoint/2010/main" val="138065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696F-03D8-4A61-B26D-5AD719B3AB40}"/>
              </a:ext>
            </a:extLst>
          </p:cNvPr>
          <p:cNvSpPr>
            <a:spLocks noGrp="1"/>
          </p:cNvSpPr>
          <p:nvPr>
            <p:ph type="title"/>
          </p:nvPr>
        </p:nvSpPr>
        <p:spPr/>
        <p:txBody>
          <a:bodyPr/>
          <a:lstStyle/>
          <a:p>
            <a:r>
              <a:rPr lang="en-US" dirty="0"/>
              <a:t>7. Moral Obligation</a:t>
            </a:r>
          </a:p>
        </p:txBody>
      </p:sp>
      <p:sp>
        <p:nvSpPr>
          <p:cNvPr id="3" name="Content Placeholder 2">
            <a:extLst>
              <a:ext uri="{FF2B5EF4-FFF2-40B4-BE49-F238E27FC236}">
                <a16:creationId xmlns:a16="http://schemas.microsoft.com/office/drawing/2014/main" id="{DFEB0279-416A-461C-A6B8-5DE26F4D53B1}"/>
              </a:ext>
            </a:extLst>
          </p:cNvPr>
          <p:cNvSpPr>
            <a:spLocks noGrp="1"/>
          </p:cNvSpPr>
          <p:nvPr>
            <p:ph idx="1"/>
          </p:nvPr>
        </p:nvSpPr>
        <p:spPr>
          <a:xfrm>
            <a:off x="2589212" y="1430594"/>
            <a:ext cx="8915400" cy="4480628"/>
          </a:xfrm>
        </p:spPr>
        <p:txBody>
          <a:bodyPr>
            <a:normAutofit fontScale="92500" lnSpcReduction="10000"/>
          </a:bodyPr>
          <a:lstStyle/>
          <a:p>
            <a:r>
              <a:rPr lang="en-US" sz="2800" dirty="0"/>
              <a:t>How do you weigh racism versus lives/safety?</a:t>
            </a:r>
          </a:p>
          <a:p>
            <a:r>
              <a:rPr lang="en-US" sz="2800" dirty="0"/>
              <a:t>How do you weigh human responsibility for environmental damage versus economic growth?</a:t>
            </a:r>
          </a:p>
          <a:p>
            <a:r>
              <a:rPr lang="en-US" sz="2800" dirty="0"/>
              <a:t>You can argue that the morality or your impacts “trumps” the opposing teams’ impacts.</a:t>
            </a:r>
          </a:p>
          <a:p>
            <a:r>
              <a:rPr lang="en-US" sz="2800" dirty="0" err="1"/>
              <a:t>Eg</a:t>
            </a:r>
            <a:r>
              <a:rPr lang="en-US" sz="2800" dirty="0"/>
              <a:t> The racism of random police stops is far more important than any chance random police stops prevent crime. Racism is so wrong—it hurts and frightens entire groups of people—while random police stops don’t work well to prevent crime—other police efforts can prevent crime much better.</a:t>
            </a:r>
          </a:p>
        </p:txBody>
      </p:sp>
    </p:spTree>
    <p:extLst>
      <p:ext uri="{BB962C8B-B14F-4D97-AF65-F5344CB8AC3E}">
        <p14:creationId xmlns:p14="http://schemas.microsoft.com/office/powerpoint/2010/main" val="368523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696F-03D8-4A61-B26D-5AD719B3AB40}"/>
              </a:ext>
            </a:extLst>
          </p:cNvPr>
          <p:cNvSpPr>
            <a:spLocks noGrp="1"/>
          </p:cNvSpPr>
          <p:nvPr>
            <p:ph type="title"/>
          </p:nvPr>
        </p:nvSpPr>
        <p:spPr>
          <a:xfrm>
            <a:off x="2592925" y="624110"/>
            <a:ext cx="8911687" cy="695871"/>
          </a:xfrm>
        </p:spPr>
        <p:txBody>
          <a:bodyPr/>
          <a:lstStyle/>
          <a:p>
            <a:r>
              <a:rPr lang="en-US" b="1" dirty="0"/>
              <a:t>REVIEW</a:t>
            </a:r>
          </a:p>
        </p:txBody>
      </p:sp>
      <p:sp>
        <p:nvSpPr>
          <p:cNvPr id="3" name="Content Placeholder 2">
            <a:extLst>
              <a:ext uri="{FF2B5EF4-FFF2-40B4-BE49-F238E27FC236}">
                <a16:creationId xmlns:a16="http://schemas.microsoft.com/office/drawing/2014/main" id="{DFEB0279-416A-461C-A6B8-5DE26F4D53B1}"/>
              </a:ext>
            </a:extLst>
          </p:cNvPr>
          <p:cNvSpPr>
            <a:spLocks noGrp="1"/>
          </p:cNvSpPr>
          <p:nvPr>
            <p:ph idx="1"/>
          </p:nvPr>
        </p:nvSpPr>
        <p:spPr>
          <a:xfrm>
            <a:off x="2589212" y="1430594"/>
            <a:ext cx="8915400" cy="4480628"/>
          </a:xfrm>
        </p:spPr>
        <p:txBody>
          <a:bodyPr>
            <a:normAutofit/>
          </a:bodyPr>
          <a:lstStyle/>
          <a:p>
            <a:r>
              <a:rPr lang="en-US" sz="2800" dirty="0"/>
              <a:t>1. Better Argued</a:t>
            </a:r>
          </a:p>
          <a:p>
            <a:r>
              <a:rPr lang="en-US" sz="2800" dirty="0"/>
              <a:t>2. Probability</a:t>
            </a:r>
          </a:p>
          <a:p>
            <a:r>
              <a:rPr lang="en-US" sz="2800" dirty="0"/>
              <a:t>3. Magnitude</a:t>
            </a:r>
          </a:p>
          <a:p>
            <a:r>
              <a:rPr lang="en-US" sz="2800" dirty="0"/>
              <a:t>4. Timeframe</a:t>
            </a:r>
          </a:p>
          <a:p>
            <a:r>
              <a:rPr lang="en-US" sz="2800" dirty="0"/>
              <a:t>5. Brink/Threshold</a:t>
            </a:r>
          </a:p>
          <a:p>
            <a:r>
              <a:rPr lang="en-US" sz="2800" dirty="0"/>
              <a:t>6. Permanence/Reversibility</a:t>
            </a:r>
          </a:p>
          <a:p>
            <a:r>
              <a:rPr lang="en-US" sz="2800" dirty="0"/>
              <a:t>7. Moral Obligation</a:t>
            </a:r>
          </a:p>
        </p:txBody>
      </p:sp>
    </p:spTree>
    <p:extLst>
      <p:ext uri="{BB962C8B-B14F-4D97-AF65-F5344CB8AC3E}">
        <p14:creationId xmlns:p14="http://schemas.microsoft.com/office/powerpoint/2010/main" val="314975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696F-03D8-4A61-B26D-5AD719B3AB40}"/>
              </a:ext>
            </a:extLst>
          </p:cNvPr>
          <p:cNvSpPr>
            <a:spLocks noGrp="1"/>
          </p:cNvSpPr>
          <p:nvPr>
            <p:ph type="title"/>
          </p:nvPr>
        </p:nvSpPr>
        <p:spPr>
          <a:xfrm>
            <a:off x="2467564" y="159536"/>
            <a:ext cx="8911687" cy="695871"/>
          </a:xfrm>
        </p:spPr>
        <p:txBody>
          <a:bodyPr/>
          <a:lstStyle/>
          <a:p>
            <a:r>
              <a:rPr lang="en-US" b="1" dirty="0"/>
              <a:t>Now you do it!</a:t>
            </a:r>
          </a:p>
        </p:txBody>
      </p:sp>
      <p:sp>
        <p:nvSpPr>
          <p:cNvPr id="3" name="Content Placeholder 2">
            <a:extLst>
              <a:ext uri="{FF2B5EF4-FFF2-40B4-BE49-F238E27FC236}">
                <a16:creationId xmlns:a16="http://schemas.microsoft.com/office/drawing/2014/main" id="{DFEB0279-416A-461C-A6B8-5DE26F4D53B1}"/>
              </a:ext>
            </a:extLst>
          </p:cNvPr>
          <p:cNvSpPr>
            <a:spLocks noGrp="1"/>
          </p:cNvSpPr>
          <p:nvPr>
            <p:ph idx="1"/>
          </p:nvPr>
        </p:nvSpPr>
        <p:spPr>
          <a:xfrm>
            <a:off x="2145890" y="973395"/>
            <a:ext cx="9358722" cy="5633882"/>
          </a:xfrm>
        </p:spPr>
        <p:txBody>
          <a:bodyPr>
            <a:normAutofit fontScale="85000" lnSpcReduction="20000"/>
          </a:bodyPr>
          <a:lstStyle/>
          <a:p>
            <a:r>
              <a:rPr lang="en-US" sz="2800" dirty="0"/>
              <a:t>1. Better Argued</a:t>
            </a:r>
          </a:p>
          <a:p>
            <a:r>
              <a:rPr lang="en-US" sz="2800" dirty="0"/>
              <a:t>2. Probability</a:t>
            </a:r>
          </a:p>
          <a:p>
            <a:r>
              <a:rPr lang="en-US" sz="2800" dirty="0"/>
              <a:t>3. Magnitude</a:t>
            </a:r>
          </a:p>
          <a:p>
            <a:r>
              <a:rPr lang="en-US" sz="2800" dirty="0"/>
              <a:t>4. Timeframe</a:t>
            </a:r>
          </a:p>
          <a:p>
            <a:r>
              <a:rPr lang="en-US" sz="2800" dirty="0"/>
              <a:t>5. Brink/Threshold</a:t>
            </a:r>
          </a:p>
          <a:p>
            <a:r>
              <a:rPr lang="en-US" sz="2800" dirty="0"/>
              <a:t>6. Permanence/Reversibility</a:t>
            </a:r>
          </a:p>
          <a:p>
            <a:r>
              <a:rPr lang="en-US" sz="2800" dirty="0"/>
              <a:t>7. Moral Obligation</a:t>
            </a:r>
          </a:p>
          <a:p>
            <a:endParaRPr lang="en-US" sz="1700" dirty="0"/>
          </a:p>
          <a:p>
            <a:r>
              <a:rPr lang="en-US" sz="2800" dirty="0"/>
              <a:t>You argue Carbon taxes would reduce climate change and that climate change would flood coastal areas, cause storms, fires, disease.</a:t>
            </a:r>
          </a:p>
          <a:p>
            <a:r>
              <a:rPr lang="en-US" sz="2800" dirty="0"/>
              <a:t>Your opponent argued that carbon taxes would hurt businesses and the economy.</a:t>
            </a:r>
          </a:p>
          <a:p>
            <a:r>
              <a:rPr lang="en-US" sz="2800" b="1" dirty="0"/>
              <a:t>Now do Impact Calculus!</a:t>
            </a:r>
          </a:p>
        </p:txBody>
      </p:sp>
    </p:spTree>
    <p:extLst>
      <p:ext uri="{BB962C8B-B14F-4D97-AF65-F5344CB8AC3E}">
        <p14:creationId xmlns:p14="http://schemas.microsoft.com/office/powerpoint/2010/main" val="337441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4A2E9-C0D0-4515-9DDD-0C41E88E6DCB}"/>
              </a:ext>
            </a:extLst>
          </p:cNvPr>
          <p:cNvSpPr>
            <a:spLocks noGrp="1"/>
          </p:cNvSpPr>
          <p:nvPr>
            <p:ph type="title"/>
          </p:nvPr>
        </p:nvSpPr>
        <p:spPr>
          <a:xfrm>
            <a:off x="2341492" y="615232"/>
            <a:ext cx="8911687" cy="1280890"/>
          </a:xfrm>
        </p:spPr>
        <p:txBody>
          <a:bodyPr/>
          <a:lstStyle/>
          <a:p>
            <a:r>
              <a:rPr lang="en-US" dirty="0"/>
              <a:t>Impacts are . . . </a:t>
            </a:r>
          </a:p>
        </p:txBody>
      </p:sp>
      <p:sp>
        <p:nvSpPr>
          <p:cNvPr id="3" name="Content Placeholder 2">
            <a:extLst>
              <a:ext uri="{FF2B5EF4-FFF2-40B4-BE49-F238E27FC236}">
                <a16:creationId xmlns:a16="http://schemas.microsoft.com/office/drawing/2014/main" id="{19560D90-594B-41E3-8DB0-F3D822D4438A}"/>
              </a:ext>
            </a:extLst>
          </p:cNvPr>
          <p:cNvSpPr>
            <a:spLocks noGrp="1"/>
          </p:cNvSpPr>
          <p:nvPr>
            <p:ph idx="1"/>
          </p:nvPr>
        </p:nvSpPr>
        <p:spPr/>
        <p:txBody>
          <a:bodyPr>
            <a:normAutofit/>
          </a:bodyPr>
          <a:lstStyle/>
          <a:p>
            <a:r>
              <a:rPr lang="en-US" sz="2800" dirty="0"/>
              <a:t>The importance of your arguments</a:t>
            </a:r>
          </a:p>
          <a:p>
            <a:endParaRPr lang="en-US" sz="2800" dirty="0"/>
          </a:p>
          <a:p>
            <a:r>
              <a:rPr lang="en-US" sz="2800" dirty="0"/>
              <a:t>They show why your arguments are stronger reasons than your opponents’ arguments.</a:t>
            </a:r>
          </a:p>
          <a:p>
            <a:pPr marL="0" indent="0">
              <a:buNone/>
            </a:pPr>
            <a:endParaRPr lang="en-US" sz="2800" dirty="0"/>
          </a:p>
        </p:txBody>
      </p:sp>
    </p:spTree>
    <p:extLst>
      <p:ext uri="{BB962C8B-B14F-4D97-AF65-F5344CB8AC3E}">
        <p14:creationId xmlns:p14="http://schemas.microsoft.com/office/powerpoint/2010/main" val="226334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E64B-3249-49A3-B6F8-215A071814B5}"/>
              </a:ext>
            </a:extLst>
          </p:cNvPr>
          <p:cNvSpPr>
            <a:spLocks noGrp="1"/>
          </p:cNvSpPr>
          <p:nvPr>
            <p:ph type="title"/>
          </p:nvPr>
        </p:nvSpPr>
        <p:spPr/>
        <p:txBody>
          <a:bodyPr/>
          <a:lstStyle/>
          <a:p>
            <a:r>
              <a:rPr lang="en-US" dirty="0"/>
              <a:t>Economic versus Life/Safety Impacts</a:t>
            </a:r>
          </a:p>
        </p:txBody>
      </p:sp>
      <p:sp>
        <p:nvSpPr>
          <p:cNvPr id="3" name="Content Placeholder 2">
            <a:extLst>
              <a:ext uri="{FF2B5EF4-FFF2-40B4-BE49-F238E27FC236}">
                <a16:creationId xmlns:a16="http://schemas.microsoft.com/office/drawing/2014/main" id="{B808047D-D45A-4A13-A4A3-6D2AE5EC0A14}"/>
              </a:ext>
            </a:extLst>
          </p:cNvPr>
          <p:cNvSpPr>
            <a:spLocks noGrp="1"/>
          </p:cNvSpPr>
          <p:nvPr>
            <p:ph idx="1"/>
          </p:nvPr>
        </p:nvSpPr>
        <p:spPr>
          <a:xfrm>
            <a:off x="2589212" y="1540189"/>
            <a:ext cx="8915400" cy="3777622"/>
          </a:xfrm>
        </p:spPr>
        <p:txBody>
          <a:bodyPr>
            <a:noAutofit/>
          </a:bodyPr>
          <a:lstStyle/>
          <a:p>
            <a:r>
              <a:rPr lang="en-US" sz="2800" dirty="0"/>
              <a:t>Teams might argue Economic Impacts (Jobs, Poverty, Growth)</a:t>
            </a:r>
          </a:p>
          <a:p>
            <a:endParaRPr lang="en-US" sz="2800" dirty="0"/>
          </a:p>
          <a:p>
            <a:r>
              <a:rPr lang="en-US" sz="2800" dirty="0"/>
              <a:t>Teams might argue Safety/Life Impacts (Illness, Death, Injury)</a:t>
            </a:r>
          </a:p>
          <a:p>
            <a:endParaRPr lang="en-US" sz="2800" dirty="0"/>
          </a:p>
          <a:p>
            <a:r>
              <a:rPr lang="en-US" sz="2800" dirty="0"/>
              <a:t>How would you compare the impacts of economic suffering versus illness and death during Covid-19?</a:t>
            </a:r>
          </a:p>
        </p:txBody>
      </p:sp>
    </p:spTree>
    <p:extLst>
      <p:ext uri="{BB962C8B-B14F-4D97-AF65-F5344CB8AC3E}">
        <p14:creationId xmlns:p14="http://schemas.microsoft.com/office/powerpoint/2010/main" val="266804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E64B-3249-49A3-B6F8-215A071814B5}"/>
              </a:ext>
            </a:extLst>
          </p:cNvPr>
          <p:cNvSpPr>
            <a:spLocks noGrp="1"/>
          </p:cNvSpPr>
          <p:nvPr>
            <p:ph type="title"/>
          </p:nvPr>
        </p:nvSpPr>
        <p:spPr/>
        <p:txBody>
          <a:bodyPr/>
          <a:lstStyle/>
          <a:p>
            <a:r>
              <a:rPr lang="en-US" dirty="0"/>
              <a:t>Other Impact Comparisons</a:t>
            </a:r>
          </a:p>
        </p:txBody>
      </p:sp>
      <p:sp>
        <p:nvSpPr>
          <p:cNvPr id="3" name="Content Placeholder 2">
            <a:extLst>
              <a:ext uri="{FF2B5EF4-FFF2-40B4-BE49-F238E27FC236}">
                <a16:creationId xmlns:a16="http://schemas.microsoft.com/office/drawing/2014/main" id="{B808047D-D45A-4A13-A4A3-6D2AE5EC0A14}"/>
              </a:ext>
            </a:extLst>
          </p:cNvPr>
          <p:cNvSpPr>
            <a:spLocks noGrp="1"/>
          </p:cNvSpPr>
          <p:nvPr>
            <p:ph idx="1"/>
          </p:nvPr>
        </p:nvSpPr>
        <p:spPr/>
        <p:txBody>
          <a:bodyPr>
            <a:noAutofit/>
          </a:bodyPr>
          <a:lstStyle/>
          <a:p>
            <a:r>
              <a:rPr lang="en-US" sz="2800" dirty="0"/>
              <a:t>Economy versus the Environment</a:t>
            </a:r>
          </a:p>
          <a:p>
            <a:r>
              <a:rPr lang="en-US" sz="2800" dirty="0"/>
              <a:t>Freedom versus Safety/Lives</a:t>
            </a:r>
          </a:p>
          <a:p>
            <a:r>
              <a:rPr lang="en-US" sz="2800" dirty="0"/>
              <a:t>Learning versus Fun</a:t>
            </a:r>
          </a:p>
          <a:p>
            <a:r>
              <a:rPr lang="en-US" sz="2800" dirty="0"/>
              <a:t>How about on the topic for today?</a:t>
            </a:r>
          </a:p>
          <a:p>
            <a:endParaRPr lang="en-US" sz="2800" dirty="0"/>
          </a:p>
          <a:p>
            <a:r>
              <a:rPr lang="en-US" sz="2800" b="1" dirty="0"/>
              <a:t>LET’S LOOK AT 2 KEY ASPECTS OF IMPACTING . . .</a:t>
            </a:r>
          </a:p>
        </p:txBody>
      </p:sp>
    </p:spTree>
    <p:extLst>
      <p:ext uri="{BB962C8B-B14F-4D97-AF65-F5344CB8AC3E}">
        <p14:creationId xmlns:p14="http://schemas.microsoft.com/office/powerpoint/2010/main" val="184922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MATTERS</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7" y="1209368"/>
            <a:ext cx="10220631" cy="5479025"/>
          </a:xfrm>
        </p:spPr>
        <p:txBody>
          <a:bodyPr>
            <a:noAutofit/>
          </a:bodyPr>
          <a:lstStyle/>
          <a:p>
            <a:r>
              <a:rPr lang="en-US" sz="2800" b="1" dirty="0"/>
              <a:t>MATTERS:</a:t>
            </a:r>
            <a:r>
              <a:rPr lang="en-US" sz="2800" dirty="0"/>
              <a:t> Tells the judge why your argument matters.</a:t>
            </a:r>
          </a:p>
          <a:p>
            <a:r>
              <a:rPr lang="en-US" sz="2800" dirty="0" err="1"/>
              <a:t>Eg</a:t>
            </a:r>
            <a:r>
              <a:rPr lang="en-US" sz="2800" dirty="0"/>
              <a:t> We showed 1000s of kids get depressed</a:t>
            </a:r>
          </a:p>
          <a:p>
            <a:r>
              <a:rPr lang="en-US" sz="2800" dirty="0" err="1"/>
              <a:t>Eg</a:t>
            </a:r>
            <a:r>
              <a:rPr lang="en-US" sz="2800" dirty="0"/>
              <a:t> We showed studies show kids’ learning is hurt and that those kids’ futures is hurt without that learning</a:t>
            </a:r>
          </a:p>
          <a:p>
            <a:endParaRPr lang="en-US" sz="14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5784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b="1" dirty="0"/>
              <a:t>COMPARES</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718187" y="958644"/>
            <a:ext cx="10220631" cy="5729749"/>
          </a:xfrm>
        </p:spPr>
        <p:txBody>
          <a:bodyPr>
            <a:noAutofit/>
          </a:bodyPr>
          <a:lstStyle/>
          <a:p>
            <a:endParaRPr lang="en-US" sz="1400" dirty="0"/>
          </a:p>
          <a:p>
            <a:r>
              <a:rPr lang="en-US" sz="2800" b="1" dirty="0"/>
              <a:t>COMPARES:</a:t>
            </a:r>
            <a:r>
              <a:rPr lang="en-US" sz="2800" dirty="0"/>
              <a:t> Compares your team’s arguments to your opponents.</a:t>
            </a:r>
          </a:p>
          <a:p>
            <a:r>
              <a:rPr lang="en-US" sz="2800" dirty="0" err="1"/>
              <a:t>Eg</a:t>
            </a:r>
            <a:r>
              <a:rPr lang="en-US" sz="2800" dirty="0"/>
              <a:t> We showed Kids depression hits them much harder than any small impact of having fun being on a phone</a:t>
            </a:r>
          </a:p>
          <a:p>
            <a:r>
              <a:rPr lang="en-US" sz="2800" dirty="0" err="1"/>
              <a:t>Eg</a:t>
            </a:r>
            <a:r>
              <a:rPr lang="en-US" sz="2800" dirty="0"/>
              <a:t> We showed Kids’ loss of learning affects them for life—whereas fun on the phone is just a momentary benefit.</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10810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Now: You do it!</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YOU ARE PRO ON THE ZOOS TOPIC</a:t>
            </a:r>
          </a:p>
          <a:p>
            <a:r>
              <a:rPr lang="en-US" sz="2800" dirty="0"/>
              <a:t>You argue animals are mistreated and suffer in zoo cages</a:t>
            </a:r>
          </a:p>
          <a:p>
            <a:r>
              <a:rPr lang="en-US" sz="2800" dirty="0"/>
              <a:t>The con argues zoos are educational for visitors</a:t>
            </a:r>
          </a:p>
          <a:p>
            <a:endParaRPr lang="en-US" sz="2800" dirty="0"/>
          </a:p>
          <a:p>
            <a:r>
              <a:rPr lang="en-US" sz="2800" dirty="0"/>
              <a:t>You’ve got 2 minutes to prepare:</a:t>
            </a:r>
          </a:p>
          <a:p>
            <a:endParaRPr lang="en-US" sz="2800" dirty="0"/>
          </a:p>
          <a:p>
            <a:r>
              <a:rPr lang="en-US" sz="2800" b="1" dirty="0"/>
              <a:t>MATTERS:</a:t>
            </a:r>
            <a:r>
              <a:rPr lang="en-US" sz="2800" dirty="0"/>
              <a:t> Tells the judge why your argument matters.</a:t>
            </a:r>
          </a:p>
          <a:p>
            <a:endParaRPr lang="en-US" sz="2800" dirty="0"/>
          </a:p>
          <a:p>
            <a:r>
              <a:rPr lang="en-US" sz="2800" b="1" dirty="0"/>
              <a:t>COMPARES:</a:t>
            </a:r>
            <a:r>
              <a:rPr lang="en-US" sz="2800" dirty="0"/>
              <a:t> Compares your team’s arguments to your opponents.</a:t>
            </a:r>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17527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83A06-F179-4D72-9EF9-4AB99815D769}"/>
              </a:ext>
            </a:extLst>
          </p:cNvPr>
          <p:cNvSpPr>
            <a:spLocks noGrp="1"/>
          </p:cNvSpPr>
          <p:nvPr>
            <p:ph type="title"/>
          </p:nvPr>
        </p:nvSpPr>
        <p:spPr>
          <a:xfrm>
            <a:off x="2589212" y="435078"/>
            <a:ext cx="8911687" cy="754864"/>
          </a:xfrm>
        </p:spPr>
        <p:txBody>
          <a:bodyPr/>
          <a:lstStyle/>
          <a:p>
            <a:r>
              <a:rPr lang="en-US" b="1" dirty="0"/>
              <a:t>Impact Calculus </a:t>
            </a:r>
          </a:p>
        </p:txBody>
      </p:sp>
      <p:sp>
        <p:nvSpPr>
          <p:cNvPr id="3" name="Content Placeholder 2">
            <a:extLst>
              <a:ext uri="{FF2B5EF4-FFF2-40B4-BE49-F238E27FC236}">
                <a16:creationId xmlns:a16="http://schemas.microsoft.com/office/drawing/2014/main" id="{6BD8F485-C349-4F38-92B2-A04EA38593ED}"/>
              </a:ext>
            </a:extLst>
          </p:cNvPr>
          <p:cNvSpPr>
            <a:spLocks noGrp="1"/>
          </p:cNvSpPr>
          <p:nvPr>
            <p:ph idx="1"/>
          </p:nvPr>
        </p:nvSpPr>
        <p:spPr>
          <a:xfrm>
            <a:off x="1932039" y="1374057"/>
            <a:ext cx="10095271" cy="4739149"/>
          </a:xfrm>
        </p:spPr>
        <p:txBody>
          <a:bodyPr>
            <a:noAutofit/>
          </a:bodyPr>
          <a:lstStyle/>
          <a:p>
            <a:r>
              <a:rPr lang="en-US" sz="2800" dirty="0"/>
              <a:t>Often, each side will have important, valuable impacts.</a:t>
            </a:r>
          </a:p>
          <a:p>
            <a:r>
              <a:rPr lang="en-US" sz="2800" dirty="0"/>
              <a:t>We need a strategy to compare different arguments.</a:t>
            </a:r>
          </a:p>
          <a:p>
            <a:r>
              <a:rPr lang="en-US" sz="2800" dirty="0"/>
              <a:t>Impact calculus is a method of comparison of the impacts in the round.  </a:t>
            </a:r>
          </a:p>
          <a:p>
            <a:r>
              <a:rPr lang="en-US" sz="2800" dirty="0"/>
              <a:t>The impact calculus helps the judge decide who won the debate</a:t>
            </a:r>
          </a:p>
          <a:p>
            <a:r>
              <a:rPr lang="en-US" sz="2800" b="1" dirty="0"/>
              <a:t>LET’S LOOK AT 7 WAYS TO DO THIS.  </a:t>
            </a:r>
          </a:p>
        </p:txBody>
      </p:sp>
    </p:spTree>
    <p:extLst>
      <p:ext uri="{BB962C8B-B14F-4D97-AF65-F5344CB8AC3E}">
        <p14:creationId xmlns:p14="http://schemas.microsoft.com/office/powerpoint/2010/main" val="305055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E364-637B-4869-9195-BED191E6410E}"/>
              </a:ext>
            </a:extLst>
          </p:cNvPr>
          <p:cNvSpPr>
            <a:spLocks noGrp="1"/>
          </p:cNvSpPr>
          <p:nvPr>
            <p:ph type="title"/>
          </p:nvPr>
        </p:nvSpPr>
        <p:spPr>
          <a:xfrm>
            <a:off x="2527952" y="115291"/>
            <a:ext cx="8911687" cy="1280890"/>
          </a:xfrm>
        </p:spPr>
        <p:txBody>
          <a:bodyPr/>
          <a:lstStyle/>
          <a:p>
            <a:r>
              <a:rPr lang="en-US" dirty="0"/>
              <a:t>1. Better Argued</a:t>
            </a:r>
          </a:p>
        </p:txBody>
      </p:sp>
      <p:sp>
        <p:nvSpPr>
          <p:cNvPr id="3" name="Content Placeholder 2">
            <a:extLst>
              <a:ext uri="{FF2B5EF4-FFF2-40B4-BE49-F238E27FC236}">
                <a16:creationId xmlns:a16="http://schemas.microsoft.com/office/drawing/2014/main" id="{D78D02A7-898C-4415-90C9-4C84CEEB9B06}"/>
              </a:ext>
            </a:extLst>
          </p:cNvPr>
          <p:cNvSpPr>
            <a:spLocks noGrp="1"/>
          </p:cNvSpPr>
          <p:nvPr>
            <p:ph idx="1"/>
          </p:nvPr>
        </p:nvSpPr>
        <p:spPr>
          <a:xfrm>
            <a:off x="1489587" y="958644"/>
            <a:ext cx="10463981" cy="5729749"/>
          </a:xfrm>
        </p:spPr>
        <p:txBody>
          <a:bodyPr>
            <a:noAutofit/>
          </a:bodyPr>
          <a:lstStyle/>
          <a:p>
            <a:r>
              <a:rPr lang="en-US" sz="2800" b="1" dirty="0"/>
              <a:t>BETTER ARGUED:</a:t>
            </a:r>
            <a:r>
              <a:rPr lang="en-US" sz="2800" dirty="0"/>
              <a:t> You made your argument more strongly.</a:t>
            </a:r>
          </a:p>
          <a:p>
            <a:r>
              <a:rPr lang="en-US" sz="2800" dirty="0"/>
              <a:t>Example 1: We provided 2 reasons the animals suffer—1) mentally from small spaces; 2) body degradation when they aren’t hunting and living their lives as they should. The opposing team didn’t give reasons or facts to back up how educated people would be after going to a zoo.</a:t>
            </a:r>
          </a:p>
          <a:p>
            <a:r>
              <a:rPr lang="en-US" sz="2800" dirty="0"/>
              <a:t> Example 2: We made the case for how animals suffer. Our opponents did not respond. We know animals suffer versus we’ve shown you don’t need to go to the zoo to be educated about animals.</a:t>
            </a:r>
          </a:p>
          <a:p>
            <a:endParaRPr lang="en-US" sz="2800" dirty="0"/>
          </a:p>
          <a:p>
            <a:endParaRPr lang="en-US" sz="2800" dirty="0"/>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42779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149</TotalTime>
  <Words>1017</Words>
  <Application>Microsoft Office PowerPoint</Application>
  <PresentationFormat>Widescreen</PresentationFormat>
  <Paragraphs>127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Wisp</vt:lpstr>
      <vt:lpstr>Impacts</vt:lpstr>
      <vt:lpstr>Impacts are . . . </vt:lpstr>
      <vt:lpstr>Economic versus Life/Safety Impacts</vt:lpstr>
      <vt:lpstr>Other Impact Comparisons</vt:lpstr>
      <vt:lpstr>MATTERS</vt:lpstr>
      <vt:lpstr>COMPARES</vt:lpstr>
      <vt:lpstr>Now: You do it!</vt:lpstr>
      <vt:lpstr>Impact Calculus </vt:lpstr>
      <vt:lpstr>1. Better Argued</vt:lpstr>
      <vt:lpstr>2. Probability</vt:lpstr>
      <vt:lpstr>3. Magnitude </vt:lpstr>
      <vt:lpstr>Now you do it Again!</vt:lpstr>
      <vt:lpstr>4. Timeframe</vt:lpstr>
      <vt:lpstr>5. Brink/Threshold</vt:lpstr>
      <vt:lpstr>6. Permanence/Reversibility</vt:lpstr>
      <vt:lpstr>7. Moral Obligation</vt:lpstr>
      <vt:lpstr>REVIEW</vt:lpstr>
      <vt:lpstr>Now you do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Badgley</dc:creator>
  <cp:lastModifiedBy>Jim Climb the Mountain</cp:lastModifiedBy>
  <cp:revision>37</cp:revision>
  <dcterms:created xsi:type="dcterms:W3CDTF">2021-07-18T22:00:33Z</dcterms:created>
  <dcterms:modified xsi:type="dcterms:W3CDTF">2022-01-10T20:43:27Z</dcterms:modified>
</cp:coreProperties>
</file>