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06" r:id="rId2"/>
    <p:sldId id="307" r:id="rId3"/>
    <p:sldId id="301" r:id="rId4"/>
    <p:sldId id="302" r:id="rId5"/>
    <p:sldId id="308" r:id="rId6"/>
    <p:sldId id="311" r:id="rId7"/>
    <p:sldId id="309" r:id="rId8"/>
    <p:sldId id="310" r:id="rId9"/>
    <p:sldId id="303" r:id="rId10"/>
    <p:sldId id="314" r:id="rId11"/>
    <p:sldId id="312" r:id="rId12"/>
    <p:sldId id="313" r:id="rId13"/>
    <p:sldId id="315" r:id="rId14"/>
    <p:sldId id="305"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45" autoAdjust="0"/>
    <p:restoredTop sz="94660"/>
  </p:normalViewPr>
  <p:slideViewPr>
    <p:cSldViewPr snapToGrid="0">
      <p:cViewPr varScale="1">
        <p:scale>
          <a:sx n="112" d="100"/>
          <a:sy n="112" d="100"/>
        </p:scale>
        <p:origin x="110" y="408"/>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D9B3381-2194-4062-AAD9-F170AA55D06C}" type="datetimeFigureOut">
              <a:rPr lang="en-US" smtClean="0"/>
              <a:t>10/25/2021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1BF5B3-6797-48E0-97A5-3923418683D3}" type="slidenum">
              <a:rPr lang="en-US" smtClean="0"/>
              <a:t>‹#›</a:t>
            </a:fld>
            <a:endParaRPr lang="en-US"/>
          </a:p>
        </p:txBody>
      </p:sp>
    </p:spTree>
    <p:extLst>
      <p:ext uri="{BB962C8B-B14F-4D97-AF65-F5344CB8AC3E}">
        <p14:creationId xmlns:p14="http://schemas.microsoft.com/office/powerpoint/2010/main" val="18918415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D9B3381-2194-4062-AAD9-F170AA55D06C}" type="datetimeFigureOut">
              <a:rPr lang="en-US" smtClean="0"/>
              <a:t>10/25/2021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1BF5B3-6797-48E0-97A5-3923418683D3}" type="slidenum">
              <a:rPr lang="en-US" smtClean="0"/>
              <a:t>‹#›</a:t>
            </a:fld>
            <a:endParaRPr lang="en-US"/>
          </a:p>
        </p:txBody>
      </p:sp>
    </p:spTree>
    <p:extLst>
      <p:ext uri="{BB962C8B-B14F-4D97-AF65-F5344CB8AC3E}">
        <p14:creationId xmlns:p14="http://schemas.microsoft.com/office/powerpoint/2010/main" val="17012308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6D9B3381-2194-4062-AAD9-F170AA55D06C}" type="datetimeFigureOut">
              <a:rPr lang="en-US" smtClean="0"/>
              <a:t>10/25/2021</a:t>
            </a:fld>
            <a:endParaRPr lang="en-US"/>
          </a:p>
        </p:txBody>
      </p:sp>
      <p:sp>
        <p:nvSpPr>
          <p:cNvPr id="5" name="Footer Placeholder 4"/>
          <p:cNvSpPr>
            <a:spLocks noGrp="1"/>
          </p:cNvSpPr>
          <p:nvPr>
            <p:ph type="ftr" sz="quarter" idx="11"/>
          </p:nvPr>
        </p:nvSpPr>
        <p:spPr>
          <a:xfrm>
            <a:off x="3776135" y="6422854"/>
            <a:ext cx="4279669" cy="365125"/>
          </a:xfrm>
        </p:spPr>
        <p:txBody>
          <a:bodyPr/>
          <a:lstStyle/>
          <a:p>
            <a:endParaRPr lang="en-US"/>
          </a:p>
        </p:txBody>
      </p:sp>
      <p:sp>
        <p:nvSpPr>
          <p:cNvPr id="6" name="Slide Number Placeholder 5"/>
          <p:cNvSpPr>
            <a:spLocks noGrp="1"/>
          </p:cNvSpPr>
          <p:nvPr>
            <p:ph type="sldNum" sz="quarter" idx="12"/>
          </p:nvPr>
        </p:nvSpPr>
        <p:spPr>
          <a:xfrm>
            <a:off x="8073048" y="6422854"/>
            <a:ext cx="879759" cy="365125"/>
          </a:xfrm>
        </p:spPr>
        <p:txBody>
          <a:bodyPr/>
          <a:lstStyle/>
          <a:p>
            <a:fld id="{FC1BF5B3-6797-48E0-97A5-3923418683D3}" type="slidenum">
              <a:rPr lang="en-US" smtClean="0"/>
              <a:t>‹#›</a:t>
            </a:fld>
            <a:endParaRPr lang="en-US"/>
          </a:p>
        </p:txBody>
      </p:sp>
    </p:spTree>
    <p:extLst>
      <p:ext uri="{BB962C8B-B14F-4D97-AF65-F5344CB8AC3E}">
        <p14:creationId xmlns:p14="http://schemas.microsoft.com/office/powerpoint/2010/main" val="14485708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D9B3381-2194-4062-AAD9-F170AA55D06C}" type="datetimeFigureOut">
              <a:rPr lang="en-US" smtClean="0"/>
              <a:t>10/25/2021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1BF5B3-6797-48E0-97A5-3923418683D3}" type="slidenum">
              <a:rPr lang="en-US" smtClean="0"/>
              <a:t>‹#›</a:t>
            </a:fld>
            <a:endParaRPr lang="en-US"/>
          </a:p>
        </p:txBody>
      </p:sp>
    </p:spTree>
    <p:extLst>
      <p:ext uri="{BB962C8B-B14F-4D97-AF65-F5344CB8AC3E}">
        <p14:creationId xmlns:p14="http://schemas.microsoft.com/office/powerpoint/2010/main" val="15188324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6D9B3381-2194-4062-AAD9-F170AA55D06C}" type="datetimeFigureOut">
              <a:rPr lang="en-US" smtClean="0"/>
              <a:t>10/25/2021</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FC1BF5B3-6797-48E0-97A5-3923418683D3}" type="slidenum">
              <a:rPr lang="en-US" smtClean="0"/>
              <a:t>‹#›</a:t>
            </a:fld>
            <a:endParaRPr lang="en-US"/>
          </a:p>
        </p:txBody>
      </p:sp>
    </p:spTree>
    <p:extLst>
      <p:ext uri="{BB962C8B-B14F-4D97-AF65-F5344CB8AC3E}">
        <p14:creationId xmlns:p14="http://schemas.microsoft.com/office/powerpoint/2010/main" val="1344254067"/>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D9B3381-2194-4062-AAD9-F170AA55D06C}" type="datetimeFigureOut">
              <a:rPr lang="en-US" smtClean="0"/>
              <a:t>10/25/2021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1BF5B3-6797-48E0-97A5-3923418683D3}" type="slidenum">
              <a:rPr lang="en-US" smtClean="0"/>
              <a:t>‹#›</a:t>
            </a:fld>
            <a:endParaRPr lang="en-US"/>
          </a:p>
        </p:txBody>
      </p:sp>
    </p:spTree>
    <p:extLst>
      <p:ext uri="{BB962C8B-B14F-4D97-AF65-F5344CB8AC3E}">
        <p14:creationId xmlns:p14="http://schemas.microsoft.com/office/powerpoint/2010/main" val="7863123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D9B3381-2194-4062-AAD9-F170AA55D06C}" type="datetimeFigureOut">
              <a:rPr lang="en-US" smtClean="0"/>
              <a:t>10/25/2021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1BF5B3-6797-48E0-97A5-3923418683D3}" type="slidenum">
              <a:rPr lang="en-US" smtClean="0"/>
              <a:t>‹#›</a:t>
            </a:fld>
            <a:endParaRPr lang="en-US"/>
          </a:p>
        </p:txBody>
      </p:sp>
    </p:spTree>
    <p:extLst>
      <p:ext uri="{BB962C8B-B14F-4D97-AF65-F5344CB8AC3E}">
        <p14:creationId xmlns:p14="http://schemas.microsoft.com/office/powerpoint/2010/main" val="2190808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D9B3381-2194-4062-AAD9-F170AA55D06C}" type="datetimeFigureOut">
              <a:rPr lang="en-US" smtClean="0"/>
              <a:t>10/25/2021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1BF5B3-6797-48E0-97A5-3923418683D3}" type="slidenum">
              <a:rPr lang="en-US" smtClean="0"/>
              <a:t>‹#›</a:t>
            </a:fld>
            <a:endParaRPr lang="en-US"/>
          </a:p>
        </p:txBody>
      </p:sp>
    </p:spTree>
    <p:extLst>
      <p:ext uri="{BB962C8B-B14F-4D97-AF65-F5344CB8AC3E}">
        <p14:creationId xmlns:p14="http://schemas.microsoft.com/office/powerpoint/2010/main" val="4273584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9B3381-2194-4062-AAD9-F170AA55D06C}" type="datetimeFigureOut">
              <a:rPr lang="en-US" smtClean="0"/>
              <a:t>10/25/2021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1BF5B3-6797-48E0-97A5-3923418683D3}" type="slidenum">
              <a:rPr lang="en-US" smtClean="0"/>
              <a:t>‹#›</a:t>
            </a:fld>
            <a:endParaRPr lang="en-US"/>
          </a:p>
        </p:txBody>
      </p:sp>
    </p:spTree>
    <p:extLst>
      <p:ext uri="{BB962C8B-B14F-4D97-AF65-F5344CB8AC3E}">
        <p14:creationId xmlns:p14="http://schemas.microsoft.com/office/powerpoint/2010/main" val="18193832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D9B3381-2194-4062-AAD9-F170AA55D06C}" type="datetimeFigureOut">
              <a:rPr lang="en-US" smtClean="0"/>
              <a:t>10/25/2021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1BF5B3-6797-48E0-97A5-3923418683D3}" type="slidenum">
              <a:rPr lang="en-US" smtClean="0"/>
              <a:t>‹#›</a:t>
            </a:fld>
            <a:endParaRPr lang="en-US"/>
          </a:p>
        </p:txBody>
      </p:sp>
    </p:spTree>
    <p:extLst>
      <p:ext uri="{BB962C8B-B14F-4D97-AF65-F5344CB8AC3E}">
        <p14:creationId xmlns:p14="http://schemas.microsoft.com/office/powerpoint/2010/main" val="15180157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D9B3381-2194-4062-AAD9-F170AA55D06C}" type="datetimeFigureOut">
              <a:rPr lang="en-US" smtClean="0"/>
              <a:t>10/25/2021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1BF5B3-6797-48E0-97A5-3923418683D3}" type="slidenum">
              <a:rPr lang="en-US" smtClean="0"/>
              <a:t>‹#›</a:t>
            </a:fld>
            <a:endParaRPr lang="en-US"/>
          </a:p>
        </p:txBody>
      </p:sp>
    </p:spTree>
    <p:extLst>
      <p:ext uri="{BB962C8B-B14F-4D97-AF65-F5344CB8AC3E}">
        <p14:creationId xmlns:p14="http://schemas.microsoft.com/office/powerpoint/2010/main" val="25905614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latin typeface="Tahoma" panose="020B0604030504040204" pitchFamily="34" charset="0"/>
              </a:defRPr>
            </a:lvl1pPr>
          </a:lstStyle>
          <a:p>
            <a:fld id="{6D9B3381-2194-4062-AAD9-F170AA55D06C}" type="datetimeFigureOut">
              <a:rPr lang="en-US" smtClean="0"/>
              <a:pPr/>
              <a:t>10/25/2021</a:t>
            </a:fld>
            <a:endParaRPr lang="en-US" dirty="0"/>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latin typeface="Tahoma" panose="020B0604030504040204" pitchFamily="34" charset="0"/>
              </a:defRPr>
            </a:lvl1pPr>
          </a:lstStyle>
          <a:p>
            <a:endParaRPr lang="en-US" dirty="0"/>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latin typeface="Tahoma" panose="020B0604030504040204" pitchFamily="34" charset="0"/>
              </a:defRPr>
            </a:lvl1pPr>
          </a:lstStyle>
          <a:p>
            <a:fld id="{FC1BF5B3-6797-48E0-97A5-3923418683D3}" type="slidenum">
              <a:rPr lang="en-US" smtClean="0"/>
              <a:pPr/>
              <a:t>‹#›</a:t>
            </a:fld>
            <a:endParaRPr lang="en-US" dirty="0"/>
          </a:p>
        </p:txBody>
      </p:sp>
    </p:spTree>
    <p:extLst>
      <p:ext uri="{BB962C8B-B14F-4D97-AF65-F5344CB8AC3E}">
        <p14:creationId xmlns:p14="http://schemas.microsoft.com/office/powerpoint/2010/main" val="45994980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Tahoma" panose="020B0604030504040204" pitchFamily="34" charset="0"/>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Tahoma" panose="020B0604030504040204" pitchFamily="34" charset="0"/>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Tahoma" panose="020B0604030504040204" pitchFamily="34" charset="0"/>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Tahoma" panose="020B0604030504040204" pitchFamily="34" charset="0"/>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Tahoma" panose="020B0604030504040204" pitchFamily="34" charset="0"/>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Tahoma" panose="020B0604030504040204" pitchFamily="34" charset="0"/>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B48E99-129B-45C3-B526-E197694C949F}"/>
              </a:ext>
            </a:extLst>
          </p:cNvPr>
          <p:cNvSpPr>
            <a:spLocks noGrp="1"/>
          </p:cNvSpPr>
          <p:nvPr>
            <p:ph type="ctrTitle"/>
          </p:nvPr>
        </p:nvSpPr>
        <p:spPr/>
        <p:txBody>
          <a:bodyPr/>
          <a:lstStyle/>
          <a:p>
            <a:r>
              <a:rPr lang="en-US" dirty="0"/>
              <a:t>STRATEGIC POIS</a:t>
            </a:r>
          </a:p>
        </p:txBody>
      </p:sp>
      <p:sp>
        <p:nvSpPr>
          <p:cNvPr id="3" name="Subtitle 2">
            <a:extLst>
              <a:ext uri="{FF2B5EF4-FFF2-40B4-BE49-F238E27FC236}">
                <a16:creationId xmlns:a16="http://schemas.microsoft.com/office/drawing/2014/main" id="{D0BAB80E-C859-42D4-B505-438E2276E939}"/>
              </a:ext>
            </a:extLst>
          </p:cNvPr>
          <p:cNvSpPr>
            <a:spLocks noGrp="1"/>
          </p:cNvSpPr>
          <p:nvPr>
            <p:ph type="subTitle" idx="1"/>
          </p:nvPr>
        </p:nvSpPr>
        <p:spPr/>
        <p:txBody>
          <a:bodyPr/>
          <a:lstStyle/>
          <a:p>
            <a:r>
              <a:rPr lang="en-US" dirty="0"/>
              <a:t>Jim Hanson, Nico Roshau, Climb the Mountain Staff</a:t>
            </a:r>
          </a:p>
        </p:txBody>
      </p:sp>
    </p:spTree>
    <p:extLst>
      <p:ext uri="{BB962C8B-B14F-4D97-AF65-F5344CB8AC3E}">
        <p14:creationId xmlns:p14="http://schemas.microsoft.com/office/powerpoint/2010/main" val="23098201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BEAF8A-086D-4C81-8B91-9F60A7B8E7A2}"/>
              </a:ext>
            </a:extLst>
          </p:cNvPr>
          <p:cNvSpPr>
            <a:spLocks noGrp="1"/>
          </p:cNvSpPr>
          <p:nvPr>
            <p:ph type="title"/>
          </p:nvPr>
        </p:nvSpPr>
        <p:spPr/>
        <p:txBody>
          <a:bodyPr/>
          <a:lstStyle/>
          <a:p>
            <a:r>
              <a:rPr lang="en-US" b="1" dirty="0"/>
              <a:t>Don’t let them go on with their pois!</a:t>
            </a:r>
          </a:p>
        </p:txBody>
      </p:sp>
      <p:sp>
        <p:nvSpPr>
          <p:cNvPr id="3" name="Content Placeholder 2">
            <a:extLst>
              <a:ext uri="{FF2B5EF4-FFF2-40B4-BE49-F238E27FC236}">
                <a16:creationId xmlns:a16="http://schemas.microsoft.com/office/drawing/2014/main" id="{35F4E369-FE2C-4DD6-988A-DB98E8E7C512}"/>
              </a:ext>
            </a:extLst>
          </p:cNvPr>
          <p:cNvSpPr>
            <a:spLocks noGrp="1"/>
          </p:cNvSpPr>
          <p:nvPr>
            <p:ph idx="1"/>
          </p:nvPr>
        </p:nvSpPr>
        <p:spPr/>
        <p:txBody>
          <a:bodyPr>
            <a:normAutofit/>
          </a:bodyPr>
          <a:lstStyle/>
          <a:p>
            <a:r>
              <a:rPr lang="en-US" sz="3200" dirty="0"/>
              <a:t>A debater has 15 seconds to make their POI</a:t>
            </a:r>
          </a:p>
          <a:p>
            <a:r>
              <a:rPr lang="en-US" sz="3200" dirty="0"/>
              <a:t>When your opponent hits that 15 seconds mark—say out loud clearly and assertively “15 seconds” and immediately begin answering what you believe their POI is.</a:t>
            </a:r>
          </a:p>
        </p:txBody>
      </p:sp>
    </p:spTree>
    <p:extLst>
      <p:ext uri="{BB962C8B-B14F-4D97-AF65-F5344CB8AC3E}">
        <p14:creationId xmlns:p14="http://schemas.microsoft.com/office/powerpoint/2010/main" val="3656403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BEAF8A-086D-4C81-8B91-9F60A7B8E7A2}"/>
              </a:ext>
            </a:extLst>
          </p:cNvPr>
          <p:cNvSpPr>
            <a:spLocks noGrp="1"/>
          </p:cNvSpPr>
          <p:nvPr>
            <p:ph type="title"/>
          </p:nvPr>
        </p:nvSpPr>
        <p:spPr/>
        <p:txBody>
          <a:bodyPr/>
          <a:lstStyle/>
          <a:p>
            <a:r>
              <a:rPr lang="en-US" b="1" dirty="0"/>
              <a:t>Respond promptly</a:t>
            </a:r>
          </a:p>
        </p:txBody>
      </p:sp>
      <p:sp>
        <p:nvSpPr>
          <p:cNvPr id="3" name="Content Placeholder 2">
            <a:extLst>
              <a:ext uri="{FF2B5EF4-FFF2-40B4-BE49-F238E27FC236}">
                <a16:creationId xmlns:a16="http://schemas.microsoft.com/office/drawing/2014/main" id="{35F4E369-FE2C-4DD6-988A-DB98E8E7C512}"/>
              </a:ext>
            </a:extLst>
          </p:cNvPr>
          <p:cNvSpPr>
            <a:spLocks noGrp="1"/>
          </p:cNvSpPr>
          <p:nvPr>
            <p:ph idx="1"/>
          </p:nvPr>
        </p:nvSpPr>
        <p:spPr/>
        <p:txBody>
          <a:bodyPr>
            <a:normAutofit/>
          </a:bodyPr>
          <a:lstStyle/>
          <a:p>
            <a:r>
              <a:rPr lang="en-US" sz="3200" dirty="0"/>
              <a:t>Long pauses make your judges think you don’t know your arguments</a:t>
            </a:r>
          </a:p>
          <a:p>
            <a:r>
              <a:rPr lang="en-US" sz="3200" dirty="0"/>
              <a:t>Use your contentions to answer the POI- for example “my second contention talk about this and ______” (and then explain)</a:t>
            </a:r>
          </a:p>
          <a:p>
            <a:r>
              <a:rPr lang="en-US" sz="3200" dirty="0"/>
              <a:t>Use your logical reasoning and any information you know to support your answer.</a:t>
            </a:r>
          </a:p>
        </p:txBody>
      </p:sp>
    </p:spTree>
    <p:extLst>
      <p:ext uri="{BB962C8B-B14F-4D97-AF65-F5344CB8AC3E}">
        <p14:creationId xmlns:p14="http://schemas.microsoft.com/office/powerpoint/2010/main" val="611325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BEAF8A-086D-4C81-8B91-9F60A7B8E7A2}"/>
              </a:ext>
            </a:extLst>
          </p:cNvPr>
          <p:cNvSpPr>
            <a:spLocks noGrp="1"/>
          </p:cNvSpPr>
          <p:nvPr>
            <p:ph type="title"/>
          </p:nvPr>
        </p:nvSpPr>
        <p:spPr/>
        <p:txBody>
          <a:bodyPr/>
          <a:lstStyle/>
          <a:p>
            <a:r>
              <a:rPr lang="en-US" b="1" dirty="0"/>
              <a:t>Respond efficiently</a:t>
            </a:r>
          </a:p>
        </p:txBody>
      </p:sp>
      <p:sp>
        <p:nvSpPr>
          <p:cNvPr id="3" name="Content Placeholder 2">
            <a:extLst>
              <a:ext uri="{FF2B5EF4-FFF2-40B4-BE49-F238E27FC236}">
                <a16:creationId xmlns:a16="http://schemas.microsoft.com/office/drawing/2014/main" id="{35F4E369-FE2C-4DD6-988A-DB98E8E7C512}"/>
              </a:ext>
            </a:extLst>
          </p:cNvPr>
          <p:cNvSpPr>
            <a:spLocks noGrp="1"/>
          </p:cNvSpPr>
          <p:nvPr>
            <p:ph idx="1"/>
          </p:nvPr>
        </p:nvSpPr>
        <p:spPr/>
        <p:txBody>
          <a:bodyPr>
            <a:normAutofit fontScale="92500" lnSpcReduction="10000"/>
          </a:bodyPr>
          <a:lstStyle/>
          <a:p>
            <a:r>
              <a:rPr lang="en-US" sz="3200" dirty="0"/>
              <a:t>Get right to your answer.</a:t>
            </a:r>
          </a:p>
          <a:p>
            <a:r>
              <a:rPr lang="en-US" sz="3200" dirty="0"/>
              <a:t>“Yes, we do invest money for education because it is important. We’ve shown students engage more and do better in school. It is worth it.”</a:t>
            </a:r>
          </a:p>
          <a:p>
            <a:r>
              <a:rPr lang="en-US" sz="3200" dirty="0"/>
              <a:t>And MOVE RIGHT BACK INTO YOUR SPEECH’S ARGUMENTS.</a:t>
            </a:r>
          </a:p>
          <a:p>
            <a:r>
              <a:rPr lang="en-US" sz="3200" dirty="0"/>
              <a:t>No delays. No sentence + long transitions.</a:t>
            </a:r>
          </a:p>
          <a:p>
            <a:r>
              <a:rPr lang="en-US" sz="3200" dirty="0"/>
              <a:t>“. . . and do better in school. It is worth it. Now, our Second Contention is . . .” </a:t>
            </a:r>
          </a:p>
        </p:txBody>
      </p:sp>
    </p:spTree>
    <p:extLst>
      <p:ext uri="{BB962C8B-B14F-4D97-AF65-F5344CB8AC3E}">
        <p14:creationId xmlns:p14="http://schemas.microsoft.com/office/powerpoint/2010/main" val="3453475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BEAF8A-086D-4C81-8B91-9F60A7B8E7A2}"/>
              </a:ext>
            </a:extLst>
          </p:cNvPr>
          <p:cNvSpPr>
            <a:spLocks noGrp="1"/>
          </p:cNvSpPr>
          <p:nvPr>
            <p:ph type="title"/>
          </p:nvPr>
        </p:nvSpPr>
        <p:spPr/>
        <p:txBody>
          <a:bodyPr/>
          <a:lstStyle/>
          <a:p>
            <a:r>
              <a:rPr lang="en-US" b="1" dirty="0"/>
              <a:t>Don’t get defensive</a:t>
            </a:r>
          </a:p>
        </p:txBody>
      </p:sp>
      <p:sp>
        <p:nvSpPr>
          <p:cNvPr id="3" name="Content Placeholder 2">
            <a:extLst>
              <a:ext uri="{FF2B5EF4-FFF2-40B4-BE49-F238E27FC236}">
                <a16:creationId xmlns:a16="http://schemas.microsoft.com/office/drawing/2014/main" id="{35F4E369-FE2C-4DD6-988A-DB98E8E7C512}"/>
              </a:ext>
            </a:extLst>
          </p:cNvPr>
          <p:cNvSpPr>
            <a:spLocks noGrp="1"/>
          </p:cNvSpPr>
          <p:nvPr>
            <p:ph idx="1"/>
          </p:nvPr>
        </p:nvSpPr>
        <p:spPr>
          <a:xfrm>
            <a:off x="812042" y="2011680"/>
            <a:ext cx="10174957" cy="4562144"/>
          </a:xfrm>
        </p:spPr>
        <p:txBody>
          <a:bodyPr>
            <a:normAutofit fontScale="92500" lnSpcReduction="20000"/>
          </a:bodyPr>
          <a:lstStyle/>
          <a:p>
            <a:r>
              <a:rPr lang="en-US" sz="3200" dirty="0"/>
              <a:t>It is easy to feel defensive in POIs</a:t>
            </a:r>
          </a:p>
          <a:p>
            <a:r>
              <a:rPr lang="en-US" sz="3200" dirty="0"/>
              <a:t>Mistakes, not so good answers happen</a:t>
            </a:r>
          </a:p>
          <a:p>
            <a:r>
              <a:rPr lang="en-US" sz="3200" dirty="0"/>
              <a:t>WHATEVER!!!</a:t>
            </a:r>
          </a:p>
          <a:p>
            <a:r>
              <a:rPr lang="en-US" sz="3200" dirty="0"/>
              <a:t>Move on. Spend time on the points that you are winning on.</a:t>
            </a:r>
          </a:p>
          <a:p>
            <a:r>
              <a:rPr lang="en-US" sz="3200" dirty="0"/>
              <a:t>If you spend time fixing a weak answer—you are focusing the judge’s attention on it. </a:t>
            </a:r>
          </a:p>
          <a:p>
            <a:r>
              <a:rPr lang="en-US" sz="3200" dirty="0"/>
              <a:t>At worst—briefly clarify and then move on. “When we discussed students knowing the subjects—we have said over and over again that students are creative and will come up with engaging classes.”</a:t>
            </a:r>
          </a:p>
        </p:txBody>
      </p:sp>
    </p:spTree>
    <p:extLst>
      <p:ext uri="{BB962C8B-B14F-4D97-AF65-F5344CB8AC3E}">
        <p14:creationId xmlns:p14="http://schemas.microsoft.com/office/powerpoint/2010/main" val="68963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3670D3-836D-4054-89C1-7DFB4791B77A}"/>
              </a:ext>
            </a:extLst>
          </p:cNvPr>
          <p:cNvSpPr>
            <a:spLocks noGrp="1"/>
          </p:cNvSpPr>
          <p:nvPr>
            <p:ph type="title"/>
          </p:nvPr>
        </p:nvSpPr>
        <p:spPr/>
        <p:txBody>
          <a:bodyPr/>
          <a:lstStyle/>
          <a:p>
            <a:r>
              <a:rPr lang="en-US" b="1" dirty="0"/>
              <a:t>Activity</a:t>
            </a:r>
          </a:p>
        </p:txBody>
      </p:sp>
      <p:sp>
        <p:nvSpPr>
          <p:cNvPr id="3" name="Content Placeholder 2">
            <a:extLst>
              <a:ext uri="{FF2B5EF4-FFF2-40B4-BE49-F238E27FC236}">
                <a16:creationId xmlns:a16="http://schemas.microsoft.com/office/drawing/2014/main" id="{F7317560-4470-419B-B33B-625D59D5C421}"/>
              </a:ext>
            </a:extLst>
          </p:cNvPr>
          <p:cNvSpPr>
            <a:spLocks noGrp="1"/>
          </p:cNvSpPr>
          <p:nvPr>
            <p:ph idx="1"/>
          </p:nvPr>
        </p:nvSpPr>
        <p:spPr/>
        <p:txBody>
          <a:bodyPr>
            <a:normAutofit/>
          </a:bodyPr>
          <a:lstStyle/>
          <a:p>
            <a:r>
              <a:rPr lang="en-US" sz="2800" dirty="0"/>
              <a:t>One Student Look at the Prop Case in the Cases-Responses File on this Topic</a:t>
            </a:r>
          </a:p>
          <a:p>
            <a:r>
              <a:rPr lang="en-US" sz="2800" dirty="0"/>
              <a:t>You will present this case for 3 minutes</a:t>
            </a:r>
          </a:p>
          <a:p>
            <a:r>
              <a:rPr lang="en-US" sz="2800" dirty="0"/>
              <a:t>Other students will present POIs during your speech—each student gives one POI</a:t>
            </a:r>
          </a:p>
          <a:p>
            <a:r>
              <a:rPr lang="en-US" sz="2800" dirty="0"/>
              <a:t>Speaker—take more POIs than you normally would</a:t>
            </a:r>
          </a:p>
          <a:p>
            <a:r>
              <a:rPr lang="en-US" sz="2800" dirty="0"/>
              <a:t>We’ll repeat with another </a:t>
            </a:r>
            <a:r>
              <a:rPr lang="en-US" sz="2800"/>
              <a:t>student presenting after </a:t>
            </a:r>
            <a:r>
              <a:rPr lang="en-US" sz="2800" dirty="0"/>
              <a:t>that.</a:t>
            </a:r>
          </a:p>
        </p:txBody>
      </p:sp>
    </p:spTree>
    <p:extLst>
      <p:ext uri="{BB962C8B-B14F-4D97-AF65-F5344CB8AC3E}">
        <p14:creationId xmlns:p14="http://schemas.microsoft.com/office/powerpoint/2010/main" val="31181693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F87CD-4280-497C-BA9D-BC0E33CD44D0}"/>
              </a:ext>
            </a:extLst>
          </p:cNvPr>
          <p:cNvSpPr>
            <a:spLocks noGrp="1"/>
          </p:cNvSpPr>
          <p:nvPr>
            <p:ph type="title"/>
          </p:nvPr>
        </p:nvSpPr>
        <p:spPr>
          <a:xfrm>
            <a:off x="1202919" y="284176"/>
            <a:ext cx="10462212" cy="1508760"/>
          </a:xfrm>
        </p:spPr>
        <p:txBody>
          <a:bodyPr/>
          <a:lstStyle/>
          <a:p>
            <a:r>
              <a:rPr lang="en-US" b="1" dirty="0"/>
              <a:t>POI REFRESHER</a:t>
            </a:r>
          </a:p>
        </p:txBody>
      </p:sp>
      <p:sp>
        <p:nvSpPr>
          <p:cNvPr id="3" name="Content Placeholder 2">
            <a:extLst>
              <a:ext uri="{FF2B5EF4-FFF2-40B4-BE49-F238E27FC236}">
                <a16:creationId xmlns:a16="http://schemas.microsoft.com/office/drawing/2014/main" id="{3B77E64C-3CE7-4C98-9903-8B2C4E24C5EB}"/>
              </a:ext>
            </a:extLst>
          </p:cNvPr>
          <p:cNvSpPr>
            <a:spLocks noGrp="1"/>
          </p:cNvSpPr>
          <p:nvPr>
            <p:ph idx="1"/>
          </p:nvPr>
        </p:nvSpPr>
        <p:spPr>
          <a:xfrm>
            <a:off x="941696" y="2011679"/>
            <a:ext cx="10200921" cy="4457359"/>
          </a:xfrm>
        </p:spPr>
        <p:txBody>
          <a:bodyPr>
            <a:normAutofit fontScale="85000" lnSpcReduction="20000"/>
          </a:bodyPr>
          <a:lstStyle/>
          <a:p>
            <a:r>
              <a:rPr lang="en-US" sz="3600" dirty="0"/>
              <a:t>During opponent speeches, you should present POIS</a:t>
            </a:r>
          </a:p>
          <a:p>
            <a:r>
              <a:rPr lang="en-US" sz="3600" dirty="0"/>
              <a:t>What does POI Stand for?</a:t>
            </a:r>
          </a:p>
          <a:p>
            <a:pPr lvl="1"/>
            <a:r>
              <a:rPr lang="en-US" sz="3400" dirty="0"/>
              <a:t>POI stands for Points of Information</a:t>
            </a:r>
          </a:p>
          <a:p>
            <a:pPr lvl="1"/>
            <a:r>
              <a:rPr lang="en-US" sz="3400" dirty="0"/>
              <a:t>POIs: Ask Questions, Make a point, Correct something they</a:t>
            </a:r>
          </a:p>
          <a:p>
            <a:r>
              <a:rPr lang="en-US" sz="3600" dirty="0"/>
              <a:t>How do you initiate a POI?</a:t>
            </a:r>
          </a:p>
          <a:p>
            <a:pPr lvl="1"/>
            <a:r>
              <a:rPr lang="en-US" sz="3400" dirty="0"/>
              <a:t>Say “POI” in non-disruptive manner; Raise your hand; Press button</a:t>
            </a:r>
          </a:p>
          <a:p>
            <a:pPr lvl="1"/>
            <a:r>
              <a:rPr lang="en-US" sz="3400" dirty="0"/>
              <a:t>DO NOT INTERRUPT THEM</a:t>
            </a:r>
          </a:p>
          <a:p>
            <a:pPr lvl="1"/>
            <a:r>
              <a:rPr lang="en-US" sz="3400" dirty="0"/>
              <a:t>DO NOT BE RUDE including when they don’t take your POI.</a:t>
            </a:r>
          </a:p>
        </p:txBody>
      </p:sp>
    </p:spTree>
    <p:extLst>
      <p:ext uri="{BB962C8B-B14F-4D97-AF65-F5344CB8AC3E}">
        <p14:creationId xmlns:p14="http://schemas.microsoft.com/office/powerpoint/2010/main" val="3287754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F87CD-4280-497C-BA9D-BC0E33CD44D0}"/>
              </a:ext>
            </a:extLst>
          </p:cNvPr>
          <p:cNvSpPr>
            <a:spLocks noGrp="1"/>
          </p:cNvSpPr>
          <p:nvPr>
            <p:ph type="title"/>
          </p:nvPr>
        </p:nvSpPr>
        <p:spPr>
          <a:xfrm>
            <a:off x="1202919" y="284176"/>
            <a:ext cx="10462212" cy="1508760"/>
          </a:xfrm>
        </p:spPr>
        <p:txBody>
          <a:bodyPr/>
          <a:lstStyle/>
          <a:p>
            <a:r>
              <a:rPr lang="en-US" b="1" dirty="0"/>
              <a:t>WHEN TO DO POI’S</a:t>
            </a:r>
          </a:p>
        </p:txBody>
      </p:sp>
      <p:sp>
        <p:nvSpPr>
          <p:cNvPr id="3" name="Content Placeholder 2">
            <a:extLst>
              <a:ext uri="{FF2B5EF4-FFF2-40B4-BE49-F238E27FC236}">
                <a16:creationId xmlns:a16="http://schemas.microsoft.com/office/drawing/2014/main" id="{3B77E64C-3CE7-4C98-9903-8B2C4E24C5EB}"/>
              </a:ext>
            </a:extLst>
          </p:cNvPr>
          <p:cNvSpPr>
            <a:spLocks noGrp="1"/>
          </p:cNvSpPr>
          <p:nvPr>
            <p:ph idx="1"/>
          </p:nvPr>
        </p:nvSpPr>
        <p:spPr>
          <a:xfrm>
            <a:off x="1202919" y="2011680"/>
            <a:ext cx="9939698" cy="4206240"/>
          </a:xfrm>
        </p:spPr>
        <p:txBody>
          <a:bodyPr>
            <a:normAutofit fontScale="85000" lnSpcReduction="20000"/>
          </a:bodyPr>
          <a:lstStyle/>
          <a:p>
            <a:r>
              <a:rPr lang="en-US" sz="3600" dirty="0"/>
              <a:t>When during a speech can you make a POI?</a:t>
            </a:r>
          </a:p>
          <a:p>
            <a:pPr lvl="1"/>
            <a:r>
              <a:rPr lang="en-US" sz="3400" dirty="0"/>
              <a:t>You can make a POI in the middle 3 minutes of your opponent’s speech</a:t>
            </a:r>
          </a:p>
          <a:p>
            <a:pPr lvl="1"/>
            <a:r>
              <a:rPr lang="en-US" sz="3400" dirty="0"/>
              <a:t>The first and last minutes “Protected Time”—No POIs.</a:t>
            </a:r>
          </a:p>
          <a:p>
            <a:r>
              <a:rPr lang="en-US" sz="3600" dirty="0"/>
              <a:t>How long do you need to wait if your opponent takes a POI before doing the next POI?</a:t>
            </a:r>
          </a:p>
          <a:p>
            <a:pPr lvl="1"/>
            <a:r>
              <a:rPr lang="en-US" sz="3400" dirty="0"/>
              <a:t>If they take a POI, you must wait 30 seconds before doing another POI </a:t>
            </a:r>
          </a:p>
          <a:p>
            <a:pPr lvl="1"/>
            <a:r>
              <a:rPr lang="en-US" sz="3400" dirty="0"/>
              <a:t>Don’t constantly request to do a POI</a:t>
            </a:r>
          </a:p>
          <a:p>
            <a:pPr lvl="1"/>
            <a:r>
              <a:rPr lang="en-US" sz="3400" dirty="0"/>
              <a:t>But do try to get in one POI per opponent speech.</a:t>
            </a:r>
          </a:p>
        </p:txBody>
      </p:sp>
    </p:spTree>
    <p:extLst>
      <p:ext uri="{BB962C8B-B14F-4D97-AF65-F5344CB8AC3E}">
        <p14:creationId xmlns:p14="http://schemas.microsoft.com/office/powerpoint/2010/main" val="1481817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BEAF8A-086D-4C81-8B91-9F60A7B8E7A2}"/>
              </a:ext>
            </a:extLst>
          </p:cNvPr>
          <p:cNvSpPr>
            <a:spLocks noGrp="1"/>
          </p:cNvSpPr>
          <p:nvPr>
            <p:ph type="title"/>
          </p:nvPr>
        </p:nvSpPr>
        <p:spPr/>
        <p:txBody>
          <a:bodyPr/>
          <a:lstStyle/>
          <a:p>
            <a:r>
              <a:rPr lang="en-US" b="1" dirty="0"/>
              <a:t>TIPS FOR DOING A POI</a:t>
            </a:r>
          </a:p>
        </p:txBody>
      </p:sp>
      <p:sp>
        <p:nvSpPr>
          <p:cNvPr id="3" name="Content Placeholder 2">
            <a:extLst>
              <a:ext uri="{FF2B5EF4-FFF2-40B4-BE49-F238E27FC236}">
                <a16:creationId xmlns:a16="http://schemas.microsoft.com/office/drawing/2014/main" id="{35F4E369-FE2C-4DD6-988A-DB98E8E7C512}"/>
              </a:ext>
            </a:extLst>
          </p:cNvPr>
          <p:cNvSpPr>
            <a:spLocks noGrp="1"/>
          </p:cNvSpPr>
          <p:nvPr>
            <p:ph idx="1"/>
          </p:nvPr>
        </p:nvSpPr>
        <p:spPr/>
        <p:txBody>
          <a:bodyPr>
            <a:normAutofit/>
          </a:bodyPr>
          <a:lstStyle/>
          <a:p>
            <a:endParaRPr lang="en-US" sz="3200" dirty="0"/>
          </a:p>
        </p:txBody>
      </p:sp>
    </p:spTree>
    <p:extLst>
      <p:ext uri="{BB962C8B-B14F-4D97-AF65-F5344CB8AC3E}">
        <p14:creationId xmlns:p14="http://schemas.microsoft.com/office/powerpoint/2010/main" val="2823479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BEAF8A-086D-4C81-8B91-9F60A7B8E7A2}"/>
              </a:ext>
            </a:extLst>
          </p:cNvPr>
          <p:cNvSpPr>
            <a:spLocks noGrp="1"/>
          </p:cNvSpPr>
          <p:nvPr>
            <p:ph type="title"/>
          </p:nvPr>
        </p:nvSpPr>
        <p:spPr/>
        <p:txBody>
          <a:bodyPr/>
          <a:lstStyle/>
          <a:p>
            <a:r>
              <a:rPr lang="en-US" b="1" dirty="0"/>
              <a:t>Prepare ahead</a:t>
            </a:r>
          </a:p>
        </p:txBody>
      </p:sp>
      <p:sp>
        <p:nvSpPr>
          <p:cNvPr id="3" name="Content Placeholder 2">
            <a:extLst>
              <a:ext uri="{FF2B5EF4-FFF2-40B4-BE49-F238E27FC236}">
                <a16:creationId xmlns:a16="http://schemas.microsoft.com/office/drawing/2014/main" id="{35F4E369-FE2C-4DD6-988A-DB98E8E7C512}"/>
              </a:ext>
            </a:extLst>
          </p:cNvPr>
          <p:cNvSpPr>
            <a:spLocks noGrp="1"/>
          </p:cNvSpPr>
          <p:nvPr>
            <p:ph idx="1"/>
          </p:nvPr>
        </p:nvSpPr>
        <p:spPr/>
        <p:txBody>
          <a:bodyPr>
            <a:normAutofit/>
          </a:bodyPr>
          <a:lstStyle/>
          <a:p>
            <a:r>
              <a:rPr lang="en-US" sz="3200" dirty="0"/>
              <a:t>If you can, write down your points/questions</a:t>
            </a:r>
          </a:p>
          <a:p>
            <a:r>
              <a:rPr lang="en-US" sz="3200" dirty="0"/>
              <a:t>During Prep Time</a:t>
            </a:r>
          </a:p>
          <a:p>
            <a:r>
              <a:rPr lang="en-US" sz="3200" dirty="0"/>
              <a:t>During your Opponent’s Speech </a:t>
            </a:r>
          </a:p>
          <a:p>
            <a:r>
              <a:rPr lang="en-US" sz="3200" dirty="0"/>
              <a:t>Try to completely think through your POI and how they might respond and how can you revise your POI so it is even tougher to answer.</a:t>
            </a:r>
          </a:p>
        </p:txBody>
      </p:sp>
    </p:spTree>
    <p:extLst>
      <p:ext uri="{BB962C8B-B14F-4D97-AF65-F5344CB8AC3E}">
        <p14:creationId xmlns:p14="http://schemas.microsoft.com/office/powerpoint/2010/main" val="2894838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BEAF8A-086D-4C81-8B91-9F60A7B8E7A2}"/>
              </a:ext>
            </a:extLst>
          </p:cNvPr>
          <p:cNvSpPr>
            <a:spLocks noGrp="1"/>
          </p:cNvSpPr>
          <p:nvPr>
            <p:ph type="title"/>
          </p:nvPr>
        </p:nvSpPr>
        <p:spPr/>
        <p:txBody>
          <a:bodyPr/>
          <a:lstStyle/>
          <a:p>
            <a:r>
              <a:rPr lang="en-US" b="1" dirty="0"/>
              <a:t>Meh poi’s</a:t>
            </a:r>
          </a:p>
        </p:txBody>
      </p:sp>
      <p:sp>
        <p:nvSpPr>
          <p:cNvPr id="3" name="Content Placeholder 2">
            <a:extLst>
              <a:ext uri="{FF2B5EF4-FFF2-40B4-BE49-F238E27FC236}">
                <a16:creationId xmlns:a16="http://schemas.microsoft.com/office/drawing/2014/main" id="{35F4E369-FE2C-4DD6-988A-DB98E8E7C512}"/>
              </a:ext>
            </a:extLst>
          </p:cNvPr>
          <p:cNvSpPr>
            <a:spLocks noGrp="1"/>
          </p:cNvSpPr>
          <p:nvPr>
            <p:ph idx="1"/>
          </p:nvPr>
        </p:nvSpPr>
        <p:spPr/>
        <p:txBody>
          <a:bodyPr>
            <a:normAutofit lnSpcReduction="10000"/>
          </a:bodyPr>
          <a:lstStyle/>
          <a:p>
            <a:r>
              <a:rPr lang="en-US" sz="3200" dirty="0"/>
              <a:t>“What is your source?”</a:t>
            </a:r>
          </a:p>
          <a:p>
            <a:r>
              <a:rPr lang="en-US" sz="3200" dirty="0"/>
              <a:t>Unless you have a better source or the argument _really_ needs an expert—this question isn’t going to help much</a:t>
            </a:r>
          </a:p>
          <a:p>
            <a:r>
              <a:rPr lang="en-US" sz="3200" dirty="0"/>
              <a:t>“Why would student curriculum increase creativity?”</a:t>
            </a:r>
          </a:p>
          <a:p>
            <a:r>
              <a:rPr lang="en-US" sz="3200" dirty="0"/>
              <a:t>You’ve just opened it up for your opponents to tell you why—don’t give them that opportunity</a:t>
            </a:r>
          </a:p>
          <a:p>
            <a:r>
              <a:rPr lang="en-US" sz="3200" dirty="0"/>
              <a:t>Make it hard for them to answer well.</a:t>
            </a:r>
          </a:p>
        </p:txBody>
      </p:sp>
    </p:spTree>
    <p:extLst>
      <p:ext uri="{BB962C8B-B14F-4D97-AF65-F5344CB8AC3E}">
        <p14:creationId xmlns:p14="http://schemas.microsoft.com/office/powerpoint/2010/main" val="3283742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BEAF8A-086D-4C81-8B91-9F60A7B8E7A2}"/>
              </a:ext>
            </a:extLst>
          </p:cNvPr>
          <p:cNvSpPr>
            <a:spLocks noGrp="1"/>
          </p:cNvSpPr>
          <p:nvPr>
            <p:ph type="title"/>
          </p:nvPr>
        </p:nvSpPr>
        <p:spPr/>
        <p:txBody>
          <a:bodyPr/>
          <a:lstStyle/>
          <a:p>
            <a:r>
              <a:rPr lang="en-US" b="1" dirty="0"/>
              <a:t>Make pointed poi’s</a:t>
            </a:r>
          </a:p>
        </p:txBody>
      </p:sp>
      <p:sp>
        <p:nvSpPr>
          <p:cNvPr id="3" name="Content Placeholder 2">
            <a:extLst>
              <a:ext uri="{FF2B5EF4-FFF2-40B4-BE49-F238E27FC236}">
                <a16:creationId xmlns:a16="http://schemas.microsoft.com/office/drawing/2014/main" id="{35F4E369-FE2C-4DD6-988A-DB98E8E7C512}"/>
              </a:ext>
            </a:extLst>
          </p:cNvPr>
          <p:cNvSpPr>
            <a:spLocks noGrp="1"/>
          </p:cNvSpPr>
          <p:nvPr>
            <p:ph idx="1"/>
          </p:nvPr>
        </p:nvSpPr>
        <p:spPr>
          <a:xfrm>
            <a:off x="880281" y="2011680"/>
            <a:ext cx="10106718" cy="4562144"/>
          </a:xfrm>
        </p:spPr>
        <p:txBody>
          <a:bodyPr>
            <a:normAutofit fontScale="77500" lnSpcReduction="20000"/>
          </a:bodyPr>
          <a:lstStyle/>
          <a:p>
            <a:r>
              <a:rPr lang="en-US" sz="3200" dirty="0"/>
              <a:t>Questions are okay</a:t>
            </a:r>
          </a:p>
          <a:p>
            <a:r>
              <a:rPr lang="en-US" sz="3200" dirty="0"/>
              <a:t>But when you make Arguments—it is better</a:t>
            </a:r>
          </a:p>
          <a:p>
            <a:r>
              <a:rPr lang="en-US" sz="3200" dirty="0"/>
              <a:t>Start with a context/background sentence</a:t>
            </a:r>
          </a:p>
          <a:p>
            <a:r>
              <a:rPr lang="en-US" sz="3200" dirty="0"/>
              <a:t>Then make your specific argument</a:t>
            </a:r>
          </a:p>
          <a:p>
            <a:r>
              <a:rPr lang="en-US" sz="3200" dirty="0"/>
              <a:t>“The OCD we presented shows students cannot make good curriculum. So all this creativity you speak of will sadly be wasted on bad classes that don’t achieve important educational goals.”</a:t>
            </a:r>
          </a:p>
          <a:p>
            <a:r>
              <a:rPr lang="en-US" sz="3200" dirty="0"/>
              <a:t>Make pointed, logical problem comments</a:t>
            </a:r>
          </a:p>
          <a:p>
            <a:r>
              <a:rPr lang="en-US" sz="3200" dirty="0"/>
              <a:t>“If students make up dozens of new course ideas, teachers won’t have time to prepare, there won’t be textbooks and lesson plans. These classes are going to lack depth, solid materials and won’t be educational.”</a:t>
            </a:r>
          </a:p>
        </p:txBody>
      </p:sp>
    </p:spTree>
    <p:extLst>
      <p:ext uri="{BB962C8B-B14F-4D97-AF65-F5344CB8AC3E}">
        <p14:creationId xmlns:p14="http://schemas.microsoft.com/office/powerpoint/2010/main" val="575568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BEAF8A-086D-4C81-8B91-9F60A7B8E7A2}"/>
              </a:ext>
            </a:extLst>
          </p:cNvPr>
          <p:cNvSpPr>
            <a:spLocks noGrp="1"/>
          </p:cNvSpPr>
          <p:nvPr>
            <p:ph type="title"/>
          </p:nvPr>
        </p:nvSpPr>
        <p:spPr/>
        <p:txBody>
          <a:bodyPr/>
          <a:lstStyle/>
          <a:p>
            <a:r>
              <a:rPr lang="en-US" b="1" dirty="0"/>
              <a:t>USE ANSWERS IN YOUR NEXT SPEECH</a:t>
            </a:r>
          </a:p>
        </p:txBody>
      </p:sp>
      <p:sp>
        <p:nvSpPr>
          <p:cNvPr id="3" name="Content Placeholder 2">
            <a:extLst>
              <a:ext uri="{FF2B5EF4-FFF2-40B4-BE49-F238E27FC236}">
                <a16:creationId xmlns:a16="http://schemas.microsoft.com/office/drawing/2014/main" id="{35F4E369-FE2C-4DD6-988A-DB98E8E7C512}"/>
              </a:ext>
            </a:extLst>
          </p:cNvPr>
          <p:cNvSpPr>
            <a:spLocks noGrp="1"/>
          </p:cNvSpPr>
          <p:nvPr>
            <p:ph idx="1"/>
          </p:nvPr>
        </p:nvSpPr>
        <p:spPr>
          <a:xfrm>
            <a:off x="1009934" y="2011680"/>
            <a:ext cx="9977065" cy="4375472"/>
          </a:xfrm>
        </p:spPr>
        <p:txBody>
          <a:bodyPr>
            <a:normAutofit fontScale="92500" lnSpcReduction="20000"/>
          </a:bodyPr>
          <a:lstStyle/>
          <a:p>
            <a:r>
              <a:rPr lang="en-US" sz="3200" dirty="0"/>
              <a:t>When you use POI answers in your next speech—your Speaker Points go up and Judges see you are paying attention to the arguments in the debate</a:t>
            </a:r>
          </a:p>
          <a:p>
            <a:r>
              <a:rPr lang="en-US" sz="3200" dirty="0"/>
              <a:t>“This plan is expensive. Our opponent admitted it would cost $30 trillion in the last speech when we asked them a POI.”</a:t>
            </a:r>
          </a:p>
          <a:p>
            <a:r>
              <a:rPr lang="en-US" sz="3200" dirty="0"/>
              <a:t>“When I asked how the teachers could possibly prepare for multiple new student generated class ideas, my opponent said ‘teachers are crafty.’ Some are—but they aren’t miracle workers. As I noted, they won’t have textbooks, full lesson plans. The classes are going to be inferior.”</a:t>
            </a:r>
          </a:p>
        </p:txBody>
      </p:sp>
    </p:spTree>
    <p:extLst>
      <p:ext uri="{BB962C8B-B14F-4D97-AF65-F5344CB8AC3E}">
        <p14:creationId xmlns:p14="http://schemas.microsoft.com/office/powerpoint/2010/main" val="1610435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BEAF8A-086D-4C81-8B91-9F60A7B8E7A2}"/>
              </a:ext>
            </a:extLst>
          </p:cNvPr>
          <p:cNvSpPr>
            <a:spLocks noGrp="1"/>
          </p:cNvSpPr>
          <p:nvPr>
            <p:ph type="title"/>
          </p:nvPr>
        </p:nvSpPr>
        <p:spPr/>
        <p:txBody>
          <a:bodyPr/>
          <a:lstStyle/>
          <a:p>
            <a:r>
              <a:rPr lang="en-US" b="1" dirty="0"/>
              <a:t>TIPS FOR RESPONDING TO A POI</a:t>
            </a:r>
          </a:p>
        </p:txBody>
      </p:sp>
      <p:sp>
        <p:nvSpPr>
          <p:cNvPr id="3" name="Content Placeholder 2">
            <a:extLst>
              <a:ext uri="{FF2B5EF4-FFF2-40B4-BE49-F238E27FC236}">
                <a16:creationId xmlns:a16="http://schemas.microsoft.com/office/drawing/2014/main" id="{35F4E369-FE2C-4DD6-988A-DB98E8E7C512}"/>
              </a:ext>
            </a:extLst>
          </p:cNvPr>
          <p:cNvSpPr>
            <a:spLocks noGrp="1"/>
          </p:cNvSpPr>
          <p:nvPr>
            <p:ph idx="1"/>
          </p:nvPr>
        </p:nvSpPr>
        <p:spPr/>
        <p:txBody>
          <a:bodyPr>
            <a:normAutofit/>
          </a:bodyPr>
          <a:lstStyle/>
          <a:p>
            <a:endParaRPr lang="en-US" sz="3200" dirty="0"/>
          </a:p>
        </p:txBody>
      </p:sp>
    </p:spTree>
    <p:extLst>
      <p:ext uri="{BB962C8B-B14F-4D97-AF65-F5344CB8AC3E}">
        <p14:creationId xmlns:p14="http://schemas.microsoft.com/office/powerpoint/2010/main" val="869713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docProps/app.xml><?xml version="1.0" encoding="utf-8"?>
<Properties xmlns="http://schemas.openxmlformats.org/officeDocument/2006/extended-properties" xmlns:vt="http://schemas.openxmlformats.org/officeDocument/2006/docPropsVTypes">
  <Template>Banded</Template>
  <TotalTime>3171</TotalTime>
  <Words>844</Words>
  <Application>Microsoft Office PowerPoint</Application>
  <PresentationFormat>Widescreen</PresentationFormat>
  <Paragraphs>70</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Tahoma</vt:lpstr>
      <vt:lpstr>Wingdings</vt:lpstr>
      <vt:lpstr>Banded</vt:lpstr>
      <vt:lpstr>STRATEGIC POIS</vt:lpstr>
      <vt:lpstr>POI REFRESHER</vt:lpstr>
      <vt:lpstr>WHEN TO DO POI’S</vt:lpstr>
      <vt:lpstr>TIPS FOR DOING A POI</vt:lpstr>
      <vt:lpstr>Prepare ahead</vt:lpstr>
      <vt:lpstr>Meh poi’s</vt:lpstr>
      <vt:lpstr>Make pointed poi’s</vt:lpstr>
      <vt:lpstr>USE ANSWERS IN YOUR NEXT SPEECH</vt:lpstr>
      <vt:lpstr>TIPS FOR RESPONDING TO A POI</vt:lpstr>
      <vt:lpstr>Don’t let them go on with their pois!</vt:lpstr>
      <vt:lpstr>Respond promptly</vt:lpstr>
      <vt:lpstr>Respond efficiently</vt:lpstr>
      <vt:lpstr>Don’t get defensive</vt:lpstr>
      <vt:lpstr>Activity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Let’s debate!</dc:title>
  <dc:creator>Jim Climb the Mountain</dc:creator>
  <cp:lastModifiedBy>Jim Climb the Mountain</cp:lastModifiedBy>
  <cp:revision>251</cp:revision>
  <dcterms:created xsi:type="dcterms:W3CDTF">2019-10-15T19:44:54Z</dcterms:created>
  <dcterms:modified xsi:type="dcterms:W3CDTF">2021-10-26T07:24:26Z</dcterms:modified>
</cp:coreProperties>
</file>