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24"/>
  </p:notesMasterIdLst>
  <p:sldIdLst>
    <p:sldId id="256" r:id="rId2"/>
    <p:sldId id="257" r:id="rId3"/>
    <p:sldId id="258" r:id="rId4"/>
    <p:sldId id="259" r:id="rId5"/>
    <p:sldId id="270" r:id="rId6"/>
    <p:sldId id="260" r:id="rId7"/>
    <p:sldId id="261" r:id="rId8"/>
    <p:sldId id="271" r:id="rId9"/>
    <p:sldId id="262" r:id="rId10"/>
    <p:sldId id="263" r:id="rId11"/>
    <p:sldId id="272" r:id="rId12"/>
    <p:sldId id="264" r:id="rId13"/>
    <p:sldId id="273" r:id="rId14"/>
    <p:sldId id="265" r:id="rId15"/>
    <p:sldId id="269" r:id="rId16"/>
    <p:sldId id="274" r:id="rId17"/>
    <p:sldId id="266" r:id="rId18"/>
    <p:sldId id="275" r:id="rId19"/>
    <p:sldId id="267" r:id="rId20"/>
    <p:sldId id="276" r:id="rId21"/>
    <p:sldId id="268" r:id="rId22"/>
    <p:sldId id="277" r:id="rId23"/>
  </p:sldIdLst>
  <p:sldSz cx="12192000" cy="6858000"/>
  <p:notesSz cx="7099300" cy="9385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53" d="100"/>
          <a:sy n="153" d="100"/>
        </p:scale>
        <p:origin x="92" y="408"/>
      </p:cViewPr>
      <p:guideLst/>
    </p:cSldViewPr>
  </p:slideViewPr>
  <p:notesTextViewPr>
    <p:cViewPr>
      <p:scale>
        <a:sx n="1" d="1"/>
        <a:sy n="1" d="1"/>
      </p:scale>
      <p:origin x="0" y="0"/>
    </p:cViewPr>
  </p:notesTextViewPr>
  <p:notesViewPr>
    <p:cSldViewPr snapToGrid="0">
      <p:cViewPr varScale="1">
        <p:scale>
          <a:sx n="54" d="100"/>
          <a:sy n="54" d="100"/>
        </p:scale>
        <p:origin x="2352" y="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470895"/>
          </a:xfrm>
          <a:prstGeom prst="rect">
            <a:avLst/>
          </a:prstGeom>
        </p:spPr>
        <p:txBody>
          <a:bodyPr vert="horz" lIns="94192" tIns="47096" rIns="94192" bIns="47096" rtlCol="0"/>
          <a:lstStyle>
            <a:lvl1pPr algn="l">
              <a:defRPr sz="1200"/>
            </a:lvl1pPr>
          </a:lstStyle>
          <a:p>
            <a:endParaRPr lang="en-US"/>
          </a:p>
        </p:txBody>
      </p:sp>
      <p:sp>
        <p:nvSpPr>
          <p:cNvPr id="3" name="Date Placeholder 2"/>
          <p:cNvSpPr>
            <a:spLocks noGrp="1"/>
          </p:cNvSpPr>
          <p:nvPr>
            <p:ph type="dt" idx="1"/>
          </p:nvPr>
        </p:nvSpPr>
        <p:spPr>
          <a:xfrm>
            <a:off x="4021294" y="0"/>
            <a:ext cx="3076363" cy="470895"/>
          </a:xfrm>
          <a:prstGeom prst="rect">
            <a:avLst/>
          </a:prstGeom>
        </p:spPr>
        <p:txBody>
          <a:bodyPr vert="horz" lIns="94192" tIns="47096" rIns="94192" bIns="47096" rtlCol="0"/>
          <a:lstStyle>
            <a:lvl1pPr algn="r">
              <a:defRPr sz="1200"/>
            </a:lvl1pPr>
          </a:lstStyle>
          <a:p>
            <a:fld id="{5EED0922-DBB4-4C44-BC57-9F485B85C09E}" type="datetimeFigureOut">
              <a:rPr lang="en-US" smtClean="0"/>
              <a:t>7/8/2022</a:t>
            </a:fld>
            <a:endParaRPr lang="en-US"/>
          </a:p>
        </p:txBody>
      </p:sp>
      <p:sp>
        <p:nvSpPr>
          <p:cNvPr id="4" name="Slide Image Placeholder 3"/>
          <p:cNvSpPr>
            <a:spLocks noGrp="1" noRot="1" noChangeAspect="1"/>
          </p:cNvSpPr>
          <p:nvPr>
            <p:ph type="sldImg" idx="2"/>
          </p:nvPr>
        </p:nvSpPr>
        <p:spPr>
          <a:xfrm>
            <a:off x="735013" y="1173163"/>
            <a:ext cx="5629275" cy="3167062"/>
          </a:xfrm>
          <a:prstGeom prst="rect">
            <a:avLst/>
          </a:prstGeom>
          <a:noFill/>
          <a:ln w="12700">
            <a:solidFill>
              <a:prstClr val="black"/>
            </a:solidFill>
          </a:ln>
        </p:spPr>
        <p:txBody>
          <a:bodyPr vert="horz" lIns="94192" tIns="47096" rIns="94192" bIns="47096" rtlCol="0" anchor="ctr"/>
          <a:lstStyle/>
          <a:p>
            <a:endParaRPr lang="en-US"/>
          </a:p>
        </p:txBody>
      </p:sp>
      <p:sp>
        <p:nvSpPr>
          <p:cNvPr id="5" name="Notes Placeholder 4"/>
          <p:cNvSpPr>
            <a:spLocks noGrp="1"/>
          </p:cNvSpPr>
          <p:nvPr>
            <p:ph type="body" sz="quarter" idx="3"/>
          </p:nvPr>
        </p:nvSpPr>
        <p:spPr>
          <a:xfrm>
            <a:off x="709930" y="4516676"/>
            <a:ext cx="5679440" cy="3695462"/>
          </a:xfrm>
          <a:prstGeom prst="rect">
            <a:avLst/>
          </a:prstGeom>
        </p:spPr>
        <p:txBody>
          <a:bodyPr vert="horz" lIns="94192" tIns="47096" rIns="94192" bIns="470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4407"/>
            <a:ext cx="3076363" cy="470894"/>
          </a:xfrm>
          <a:prstGeom prst="rect">
            <a:avLst/>
          </a:prstGeom>
        </p:spPr>
        <p:txBody>
          <a:bodyPr vert="horz" lIns="94192" tIns="47096" rIns="94192" bIns="47096" rtlCol="0" anchor="b"/>
          <a:lstStyle>
            <a:lvl1pPr algn="l">
              <a:defRPr sz="1200"/>
            </a:lvl1pPr>
          </a:lstStyle>
          <a:p>
            <a:endParaRPr lang="en-US"/>
          </a:p>
        </p:txBody>
      </p:sp>
      <p:sp>
        <p:nvSpPr>
          <p:cNvPr id="7" name="Slide Number Placeholder 6"/>
          <p:cNvSpPr>
            <a:spLocks noGrp="1"/>
          </p:cNvSpPr>
          <p:nvPr>
            <p:ph type="sldNum" sz="quarter" idx="5"/>
          </p:nvPr>
        </p:nvSpPr>
        <p:spPr>
          <a:xfrm>
            <a:off x="4021294" y="8914407"/>
            <a:ext cx="3076363" cy="470894"/>
          </a:xfrm>
          <a:prstGeom prst="rect">
            <a:avLst/>
          </a:prstGeom>
        </p:spPr>
        <p:txBody>
          <a:bodyPr vert="horz" lIns="94192" tIns="47096" rIns="94192" bIns="47096" rtlCol="0" anchor="b"/>
          <a:lstStyle>
            <a:lvl1pPr algn="r">
              <a:defRPr sz="1200"/>
            </a:lvl1pPr>
          </a:lstStyle>
          <a:p>
            <a:fld id="{AA55F861-3C6D-401B-B6F0-5C46AB5284A9}" type="slidenum">
              <a:rPr lang="en-US" smtClean="0"/>
              <a:t>‹#›</a:t>
            </a:fld>
            <a:endParaRPr lang="en-US"/>
          </a:p>
        </p:txBody>
      </p:sp>
    </p:spTree>
    <p:extLst>
      <p:ext uri="{BB962C8B-B14F-4D97-AF65-F5344CB8AC3E}">
        <p14:creationId xmlns:p14="http://schemas.microsoft.com/office/powerpoint/2010/main" val="1303072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A55F861-3C6D-401B-B6F0-5C46AB5284A9}" type="slidenum">
              <a:rPr lang="en-US" smtClean="0"/>
              <a:t>1</a:t>
            </a:fld>
            <a:endParaRPr lang="en-US"/>
          </a:p>
        </p:txBody>
      </p:sp>
    </p:spTree>
    <p:extLst>
      <p:ext uri="{BB962C8B-B14F-4D97-AF65-F5344CB8AC3E}">
        <p14:creationId xmlns:p14="http://schemas.microsoft.com/office/powerpoint/2010/main" val="10261892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These are used in the same way as analogies are.  In fact, they are often used to make analogies!   </a:t>
            </a:r>
          </a:p>
        </p:txBody>
      </p:sp>
      <p:sp>
        <p:nvSpPr>
          <p:cNvPr id="4" name="Slide Number Placeholder 3"/>
          <p:cNvSpPr>
            <a:spLocks noGrp="1"/>
          </p:cNvSpPr>
          <p:nvPr>
            <p:ph type="sldNum" sz="quarter" idx="5"/>
          </p:nvPr>
        </p:nvSpPr>
        <p:spPr/>
        <p:txBody>
          <a:bodyPr/>
          <a:lstStyle/>
          <a:p>
            <a:fld id="{AA55F861-3C6D-401B-B6F0-5C46AB5284A9}" type="slidenum">
              <a:rPr lang="en-US" smtClean="0"/>
              <a:t>14</a:t>
            </a:fld>
            <a:endParaRPr lang="en-US"/>
          </a:p>
        </p:txBody>
      </p:sp>
    </p:spTree>
    <p:extLst>
      <p:ext uri="{BB962C8B-B14F-4D97-AF65-F5344CB8AC3E}">
        <p14:creationId xmlns:p14="http://schemas.microsoft.com/office/powerpoint/2010/main" val="4647108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Have students look at these examples and explain how they make them feel.  Could they make an idea more clear.  Ask the kids to come up with their own examples.  </a:t>
            </a:r>
          </a:p>
        </p:txBody>
      </p:sp>
      <p:sp>
        <p:nvSpPr>
          <p:cNvPr id="4" name="Slide Number Placeholder 3"/>
          <p:cNvSpPr>
            <a:spLocks noGrp="1"/>
          </p:cNvSpPr>
          <p:nvPr>
            <p:ph type="sldNum" sz="quarter" idx="5"/>
          </p:nvPr>
        </p:nvSpPr>
        <p:spPr/>
        <p:txBody>
          <a:bodyPr/>
          <a:lstStyle/>
          <a:p>
            <a:fld id="{AA55F861-3C6D-401B-B6F0-5C46AB5284A9}" type="slidenum">
              <a:rPr lang="en-US" smtClean="0"/>
              <a:t>15</a:t>
            </a:fld>
            <a:endParaRPr lang="en-US"/>
          </a:p>
        </p:txBody>
      </p:sp>
    </p:spTree>
    <p:extLst>
      <p:ext uri="{BB962C8B-B14F-4D97-AF65-F5344CB8AC3E}">
        <p14:creationId xmlns:p14="http://schemas.microsoft.com/office/powerpoint/2010/main" val="1584776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Make sure the kids know which parts of the speech they should be repeating.  Repetition should be saved for the pieces your really want to stick in the judge’s head, and not done willy-nilly.  Repetition should only be used on the most important part of the speech.</a:t>
            </a:r>
          </a:p>
        </p:txBody>
      </p:sp>
      <p:sp>
        <p:nvSpPr>
          <p:cNvPr id="4" name="Slide Number Placeholder 3"/>
          <p:cNvSpPr>
            <a:spLocks noGrp="1"/>
          </p:cNvSpPr>
          <p:nvPr>
            <p:ph type="sldNum" sz="quarter" idx="5"/>
          </p:nvPr>
        </p:nvSpPr>
        <p:spPr/>
        <p:txBody>
          <a:bodyPr/>
          <a:lstStyle/>
          <a:p>
            <a:fld id="{AA55F861-3C6D-401B-B6F0-5C46AB5284A9}" type="slidenum">
              <a:rPr lang="en-US" smtClean="0"/>
              <a:t>17</a:t>
            </a:fld>
            <a:endParaRPr lang="en-US"/>
          </a:p>
        </p:txBody>
      </p:sp>
    </p:spTree>
    <p:extLst>
      <p:ext uri="{BB962C8B-B14F-4D97-AF65-F5344CB8AC3E}">
        <p14:creationId xmlns:p14="http://schemas.microsoft.com/office/powerpoint/2010/main" val="2984892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Explain to the kids that the more they can come up with phrases that are appealing to our senses the easier time the judge will have remembering that part of their speech.  Making the judge have visceral feeling to a speech means they are more likely to think what you are saying is important. </a:t>
            </a:r>
          </a:p>
        </p:txBody>
      </p:sp>
      <p:sp>
        <p:nvSpPr>
          <p:cNvPr id="4" name="Slide Number Placeholder 3"/>
          <p:cNvSpPr>
            <a:spLocks noGrp="1"/>
          </p:cNvSpPr>
          <p:nvPr>
            <p:ph type="sldNum" sz="quarter" idx="5"/>
          </p:nvPr>
        </p:nvSpPr>
        <p:spPr/>
        <p:txBody>
          <a:bodyPr/>
          <a:lstStyle/>
          <a:p>
            <a:fld id="{AA55F861-3C6D-401B-B6F0-5C46AB5284A9}" type="slidenum">
              <a:rPr lang="en-US" smtClean="0"/>
              <a:t>19</a:t>
            </a:fld>
            <a:endParaRPr lang="en-US"/>
          </a:p>
        </p:txBody>
      </p:sp>
    </p:spTree>
    <p:extLst>
      <p:ext uri="{BB962C8B-B14F-4D97-AF65-F5344CB8AC3E}">
        <p14:creationId xmlns:p14="http://schemas.microsoft.com/office/powerpoint/2010/main" val="29383673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Explain to the students that bigger words are not always better.  The judge and your opponent need to be able to understand what you are saying.  They do not have time to look the definition of words up in the middle of a round (and are unlikely to do so anyway).  Be clear and use strong evocative language without sounding like a thesaurus.  Tell the kids that they should be using more formal than informal language throughout the entire round.  </a:t>
            </a:r>
          </a:p>
        </p:txBody>
      </p:sp>
      <p:sp>
        <p:nvSpPr>
          <p:cNvPr id="4" name="Slide Number Placeholder 3"/>
          <p:cNvSpPr>
            <a:spLocks noGrp="1"/>
          </p:cNvSpPr>
          <p:nvPr>
            <p:ph type="sldNum" sz="quarter" idx="5"/>
          </p:nvPr>
        </p:nvSpPr>
        <p:spPr/>
        <p:txBody>
          <a:bodyPr/>
          <a:lstStyle/>
          <a:p>
            <a:fld id="{AA55F861-3C6D-401B-B6F0-5C46AB5284A9}" type="slidenum">
              <a:rPr lang="en-US" smtClean="0"/>
              <a:t>21</a:t>
            </a:fld>
            <a:endParaRPr lang="en-US"/>
          </a:p>
        </p:txBody>
      </p:sp>
    </p:spTree>
    <p:extLst>
      <p:ext uri="{BB962C8B-B14F-4D97-AF65-F5344CB8AC3E}">
        <p14:creationId xmlns:p14="http://schemas.microsoft.com/office/powerpoint/2010/main" val="837748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Tell kids that these devices can be most effectively used to make the critical parts of their speech stand out to the judge.  They can also make the speech more interesting and therefor easier to listen to.  These techniques help the judge remember their speeches!</a:t>
            </a:r>
          </a:p>
        </p:txBody>
      </p:sp>
      <p:sp>
        <p:nvSpPr>
          <p:cNvPr id="4" name="Slide Number Placeholder 3"/>
          <p:cNvSpPr>
            <a:spLocks noGrp="1"/>
          </p:cNvSpPr>
          <p:nvPr>
            <p:ph type="sldNum" sz="quarter" idx="5"/>
          </p:nvPr>
        </p:nvSpPr>
        <p:spPr/>
        <p:txBody>
          <a:bodyPr/>
          <a:lstStyle/>
          <a:p>
            <a:fld id="{AA55F861-3C6D-401B-B6F0-5C46AB5284A9}" type="slidenum">
              <a:rPr lang="en-US" smtClean="0"/>
              <a:t>2</a:t>
            </a:fld>
            <a:endParaRPr lang="en-US"/>
          </a:p>
        </p:txBody>
      </p:sp>
    </p:spTree>
    <p:extLst>
      <p:ext uri="{BB962C8B-B14F-4D97-AF65-F5344CB8AC3E}">
        <p14:creationId xmlns:p14="http://schemas.microsoft.com/office/powerpoint/2010/main" val="322757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Make sure the kids know what taglines are! They are often used as the titles of your contentions.   Give kids a subject and ask them to come up with their own examples.</a:t>
            </a:r>
          </a:p>
        </p:txBody>
      </p:sp>
      <p:sp>
        <p:nvSpPr>
          <p:cNvPr id="4" name="Slide Number Placeholder 3"/>
          <p:cNvSpPr>
            <a:spLocks noGrp="1"/>
          </p:cNvSpPr>
          <p:nvPr>
            <p:ph type="sldNum" sz="quarter" idx="5"/>
          </p:nvPr>
        </p:nvSpPr>
        <p:spPr/>
        <p:txBody>
          <a:bodyPr/>
          <a:lstStyle/>
          <a:p>
            <a:fld id="{AA55F861-3C6D-401B-B6F0-5C46AB5284A9}" type="slidenum">
              <a:rPr lang="en-US" smtClean="0"/>
              <a:t>3</a:t>
            </a:fld>
            <a:endParaRPr lang="en-US"/>
          </a:p>
        </p:txBody>
      </p:sp>
    </p:spTree>
    <p:extLst>
      <p:ext uri="{BB962C8B-B14F-4D97-AF65-F5344CB8AC3E}">
        <p14:creationId xmlns:p14="http://schemas.microsoft.com/office/powerpoint/2010/main" val="74838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A55F861-3C6D-401B-B6F0-5C46AB5284A9}" type="slidenum">
              <a:rPr lang="en-US" smtClean="0"/>
              <a:t>4</a:t>
            </a:fld>
            <a:endParaRPr lang="en-US"/>
          </a:p>
        </p:txBody>
      </p:sp>
    </p:spTree>
    <p:extLst>
      <p:ext uri="{BB962C8B-B14F-4D97-AF65-F5344CB8AC3E}">
        <p14:creationId xmlns:p14="http://schemas.microsoft.com/office/powerpoint/2010/main" val="1026747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Tell the kids that they may want to try to use words that sound positive when talking about their own side of a case and words associated with more negative feeling when describing their opponent’s side of the case. </a:t>
            </a:r>
          </a:p>
        </p:txBody>
      </p:sp>
      <p:sp>
        <p:nvSpPr>
          <p:cNvPr id="4" name="Slide Number Placeholder 3"/>
          <p:cNvSpPr>
            <a:spLocks noGrp="1"/>
          </p:cNvSpPr>
          <p:nvPr>
            <p:ph type="sldNum" sz="quarter" idx="5"/>
          </p:nvPr>
        </p:nvSpPr>
        <p:spPr/>
        <p:txBody>
          <a:bodyPr/>
          <a:lstStyle/>
          <a:p>
            <a:fld id="{AA55F861-3C6D-401B-B6F0-5C46AB5284A9}" type="slidenum">
              <a:rPr lang="en-US" smtClean="0"/>
              <a:t>6</a:t>
            </a:fld>
            <a:endParaRPr lang="en-US"/>
          </a:p>
        </p:txBody>
      </p:sp>
    </p:spTree>
    <p:extLst>
      <p:ext uri="{BB962C8B-B14F-4D97-AF65-F5344CB8AC3E}">
        <p14:creationId xmlns:p14="http://schemas.microsoft.com/office/powerpoint/2010/main" val="593735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Ask the kids what feelings the words give them. Ask whether being exposed is a good thing.  Tell the kids that the following sets of words have the same or very similar denotations or dictionary definitions.  Tell the kids to pay attention to what they think of when they hear the words.</a:t>
            </a:r>
          </a:p>
        </p:txBody>
      </p:sp>
      <p:sp>
        <p:nvSpPr>
          <p:cNvPr id="4" name="Slide Number Placeholder 3"/>
          <p:cNvSpPr>
            <a:spLocks noGrp="1"/>
          </p:cNvSpPr>
          <p:nvPr>
            <p:ph type="sldNum" sz="quarter" idx="5"/>
          </p:nvPr>
        </p:nvSpPr>
        <p:spPr/>
        <p:txBody>
          <a:bodyPr/>
          <a:lstStyle/>
          <a:p>
            <a:fld id="{AA55F861-3C6D-401B-B6F0-5C46AB5284A9}" type="slidenum">
              <a:rPr lang="en-US" smtClean="0"/>
              <a:t>7</a:t>
            </a:fld>
            <a:endParaRPr lang="en-US"/>
          </a:p>
        </p:txBody>
      </p:sp>
    </p:spTree>
    <p:extLst>
      <p:ext uri="{BB962C8B-B14F-4D97-AF65-F5344CB8AC3E}">
        <p14:creationId xmlns:p14="http://schemas.microsoft.com/office/powerpoint/2010/main" val="2174790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Get the kids to think of their own examples and explain why they may be useful in a debate case.  Where would they put them.  Tell the kids impacts are usually a good place to look.  For example, a debater may want to soften the effects if a plan that may increase death with a euphemism.</a:t>
            </a:r>
          </a:p>
        </p:txBody>
      </p:sp>
      <p:sp>
        <p:nvSpPr>
          <p:cNvPr id="4" name="Slide Number Placeholder 3"/>
          <p:cNvSpPr>
            <a:spLocks noGrp="1"/>
          </p:cNvSpPr>
          <p:nvPr>
            <p:ph type="sldNum" sz="quarter" idx="5"/>
          </p:nvPr>
        </p:nvSpPr>
        <p:spPr/>
        <p:txBody>
          <a:bodyPr/>
          <a:lstStyle/>
          <a:p>
            <a:fld id="{AA55F861-3C6D-401B-B6F0-5C46AB5284A9}" type="slidenum">
              <a:rPr lang="en-US" smtClean="0"/>
              <a:t>9</a:t>
            </a:fld>
            <a:endParaRPr lang="en-US"/>
          </a:p>
        </p:txBody>
      </p:sp>
    </p:spTree>
    <p:extLst>
      <p:ext uri="{BB962C8B-B14F-4D97-AF65-F5344CB8AC3E}">
        <p14:creationId xmlns:p14="http://schemas.microsoft.com/office/powerpoint/2010/main" val="4083111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If the opponent’s plan will cause increased sickness or death a speaker should consider trying to make the opponent’s plan sound very harsh to the judge.</a:t>
            </a:r>
          </a:p>
        </p:txBody>
      </p:sp>
      <p:sp>
        <p:nvSpPr>
          <p:cNvPr id="4" name="Slide Number Placeholder 3"/>
          <p:cNvSpPr>
            <a:spLocks noGrp="1"/>
          </p:cNvSpPr>
          <p:nvPr>
            <p:ph type="sldNum" sz="quarter" idx="5"/>
          </p:nvPr>
        </p:nvSpPr>
        <p:spPr/>
        <p:txBody>
          <a:bodyPr/>
          <a:lstStyle/>
          <a:p>
            <a:fld id="{AA55F861-3C6D-401B-B6F0-5C46AB5284A9}" type="slidenum">
              <a:rPr lang="en-US" smtClean="0"/>
              <a:t>10</a:t>
            </a:fld>
            <a:endParaRPr lang="en-US"/>
          </a:p>
        </p:txBody>
      </p:sp>
    </p:spTree>
    <p:extLst>
      <p:ext uri="{BB962C8B-B14F-4D97-AF65-F5344CB8AC3E}">
        <p14:creationId xmlns:p14="http://schemas.microsoft.com/office/powerpoint/2010/main" val="21286990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t>Tell the kids that analogies are mostly used to explain a complex idea.  It can also be used rhetorically to show that the thing you are comparing is really good or bad.   </a:t>
            </a:r>
          </a:p>
        </p:txBody>
      </p:sp>
      <p:sp>
        <p:nvSpPr>
          <p:cNvPr id="4" name="Slide Number Placeholder 3"/>
          <p:cNvSpPr>
            <a:spLocks noGrp="1"/>
          </p:cNvSpPr>
          <p:nvPr>
            <p:ph type="sldNum" sz="quarter" idx="5"/>
          </p:nvPr>
        </p:nvSpPr>
        <p:spPr/>
        <p:txBody>
          <a:bodyPr/>
          <a:lstStyle/>
          <a:p>
            <a:fld id="{AA55F861-3C6D-401B-B6F0-5C46AB5284A9}" type="slidenum">
              <a:rPr lang="en-US" smtClean="0"/>
              <a:t>12</a:t>
            </a:fld>
            <a:endParaRPr lang="en-US"/>
          </a:p>
        </p:txBody>
      </p:sp>
    </p:spTree>
    <p:extLst>
      <p:ext uri="{BB962C8B-B14F-4D97-AF65-F5344CB8AC3E}">
        <p14:creationId xmlns:p14="http://schemas.microsoft.com/office/powerpoint/2010/main" val="351249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84DA70-C731-4C70-880D-CCD4705E623C}"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65261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D6E202-B606-4609-B914-27C9371A1F6D}"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1105131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D6E202-B606-4609-B914-27C9371A1F6D}"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2487329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D6E202-B606-4609-B914-27C9371A1F6D}"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8955992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D6E202-B606-4609-B914-27C9371A1F6D}"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5328511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D6E202-B606-4609-B914-27C9371A1F6D}"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5222267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2A279-0833-481D-8C56-F67FD0AC6C50}"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918217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87DA83-5663-4C9C-B9AA-0B40A3DAFF81}"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80267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E1D723-8F53-4F53-90B0-1982A396982E}"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5726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69AF7-7BEB-44E4-9852-375E34362B5B}" type="datetime1">
              <a:rPr lang="en-US" smtClean="0"/>
              <a:t>7/8/2022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70990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AAC38D-0552-4C82-B593-E6124DFADBE2}" type="datetime1">
              <a:rPr lang="en-US" smtClean="0"/>
              <a:t>7/8/2022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5724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DF0F1C-5577-4ACB-BB62-DF8F3C494C7E}" type="datetime1">
              <a:rPr lang="en-US" smtClean="0"/>
              <a:t>7/8/2022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4084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75B394-D9F9-4F0C-B15D-605F45CB9E9F}" type="datetime1">
              <a:rPr lang="en-US" smtClean="0"/>
              <a:t>7/8/2022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18698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67345-2558-425A-8533-9BFDBCE15005}" type="datetime1">
              <a:rPr lang="en-US" smtClean="0"/>
              <a:t>7/8/2022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39727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BEA474-078D-4E9B-9B14-09A87B19DC46}" type="datetime1">
              <a:rPr lang="en-US" smtClean="0"/>
              <a:t>7/8/2022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500038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07D986-8816-4272-A432-0437A28A9828}" type="datetime1">
              <a:rPr lang="en-US" smtClean="0"/>
              <a:t>7/8/2022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94429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2D6E202-B606-4609-B914-27C9371A1F6D}" type="datetime1">
              <a:rPr lang="en-US" smtClean="0"/>
              <a:t>7/8/2022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02644465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12A62-718A-8A22-5137-0703ED8463CB}"/>
              </a:ext>
            </a:extLst>
          </p:cNvPr>
          <p:cNvSpPr>
            <a:spLocks noGrp="1"/>
          </p:cNvSpPr>
          <p:nvPr>
            <p:ph type="ctrTitle"/>
          </p:nvPr>
        </p:nvSpPr>
        <p:spPr>
          <a:xfrm>
            <a:off x="519277" y="1742536"/>
            <a:ext cx="8204091" cy="901986"/>
          </a:xfrm>
        </p:spPr>
        <p:txBody>
          <a:bodyPr>
            <a:normAutofit/>
          </a:bodyPr>
          <a:lstStyle/>
          <a:p>
            <a:r>
              <a:rPr lang="en-US" sz="4800" dirty="0"/>
              <a:t>Literary Devices and Debate</a:t>
            </a:r>
          </a:p>
        </p:txBody>
      </p:sp>
      <p:sp>
        <p:nvSpPr>
          <p:cNvPr id="3" name="Subtitle 2">
            <a:extLst>
              <a:ext uri="{FF2B5EF4-FFF2-40B4-BE49-F238E27FC236}">
                <a16:creationId xmlns:a16="http://schemas.microsoft.com/office/drawing/2014/main" id="{03FFA184-789B-61F9-2B6C-38BCB8DE30FA}"/>
              </a:ext>
            </a:extLst>
          </p:cNvPr>
          <p:cNvSpPr>
            <a:spLocks noGrp="1"/>
          </p:cNvSpPr>
          <p:nvPr>
            <p:ph type="subTitle" idx="1"/>
          </p:nvPr>
        </p:nvSpPr>
        <p:spPr>
          <a:xfrm>
            <a:off x="1004718" y="2947667"/>
            <a:ext cx="7302520" cy="1089495"/>
          </a:xfrm>
        </p:spPr>
        <p:txBody>
          <a:bodyPr>
            <a:normAutofit/>
          </a:bodyPr>
          <a:lstStyle/>
          <a:p>
            <a:pPr algn="l"/>
            <a:r>
              <a:rPr lang="en-US" sz="1600" dirty="0"/>
              <a:t>Climb the Mountain Debate                                                      Summer 2022</a:t>
            </a:r>
          </a:p>
        </p:txBody>
      </p:sp>
      <p:cxnSp>
        <p:nvCxnSpPr>
          <p:cNvPr id="6" name="Straight Connector 8">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10">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8"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695281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F936A-D9FE-275E-8CA9-646E911CF1BC}"/>
              </a:ext>
            </a:extLst>
          </p:cNvPr>
          <p:cNvSpPr>
            <a:spLocks noGrp="1"/>
          </p:cNvSpPr>
          <p:nvPr>
            <p:ph type="title"/>
          </p:nvPr>
        </p:nvSpPr>
        <p:spPr/>
        <p:txBody>
          <a:bodyPr/>
          <a:lstStyle/>
          <a:p>
            <a:r>
              <a:rPr lang="en-US" dirty="0"/>
              <a:t>Dysphemism</a:t>
            </a:r>
          </a:p>
        </p:txBody>
      </p:sp>
      <p:sp>
        <p:nvSpPr>
          <p:cNvPr id="3" name="Content Placeholder 2">
            <a:extLst>
              <a:ext uri="{FF2B5EF4-FFF2-40B4-BE49-F238E27FC236}">
                <a16:creationId xmlns:a16="http://schemas.microsoft.com/office/drawing/2014/main" id="{1C145C1B-03B1-FADF-4EBB-36BF13D09AB1}"/>
              </a:ext>
            </a:extLst>
          </p:cNvPr>
          <p:cNvSpPr>
            <a:spLocks noGrp="1"/>
          </p:cNvSpPr>
          <p:nvPr>
            <p:ph sz="half" idx="1"/>
          </p:nvPr>
        </p:nvSpPr>
        <p:spPr/>
        <p:txBody>
          <a:bodyPr>
            <a:normAutofit/>
          </a:bodyPr>
          <a:lstStyle/>
          <a:p>
            <a:r>
              <a:rPr lang="en-US" sz="2400" dirty="0"/>
              <a:t>The opposite of a euphemism</a:t>
            </a:r>
          </a:p>
          <a:p>
            <a:r>
              <a:rPr lang="en-US" sz="2400" dirty="0"/>
              <a:t>Deliberate harshen of a more agreeable term for effect</a:t>
            </a:r>
          </a:p>
          <a:p>
            <a:r>
              <a:rPr lang="en-US" sz="2400" dirty="0"/>
              <a:t>Used to make your opponent’s side sound like it has more negative impacts</a:t>
            </a:r>
          </a:p>
        </p:txBody>
      </p:sp>
      <p:sp>
        <p:nvSpPr>
          <p:cNvPr id="4" name="Content Placeholder 3">
            <a:extLst>
              <a:ext uri="{FF2B5EF4-FFF2-40B4-BE49-F238E27FC236}">
                <a16:creationId xmlns:a16="http://schemas.microsoft.com/office/drawing/2014/main" id="{2305D64C-402A-7EE1-2AAB-951E78874FCD}"/>
              </a:ext>
            </a:extLst>
          </p:cNvPr>
          <p:cNvSpPr>
            <a:spLocks noGrp="1"/>
          </p:cNvSpPr>
          <p:nvPr>
            <p:ph sz="half" idx="2"/>
          </p:nvPr>
        </p:nvSpPr>
        <p:spPr/>
        <p:txBody>
          <a:bodyPr>
            <a:normAutofit/>
          </a:bodyPr>
          <a:lstStyle/>
          <a:p>
            <a:r>
              <a:rPr lang="en-US" sz="2400" dirty="0"/>
              <a:t>Examples:</a:t>
            </a:r>
          </a:p>
          <a:p>
            <a:pPr lvl="1">
              <a:buFont typeface="Wingdings" panose="05000000000000000000" pitchFamily="2" charset="2"/>
              <a:buChar char="§"/>
            </a:pPr>
            <a:r>
              <a:rPr lang="en-US" sz="2200" dirty="0"/>
              <a:t>Six feet under for death</a:t>
            </a:r>
          </a:p>
          <a:p>
            <a:pPr lvl="1">
              <a:buFont typeface="Wingdings" panose="05000000000000000000" pitchFamily="2" charset="2"/>
              <a:buChar char="§"/>
            </a:pPr>
            <a:r>
              <a:rPr lang="en-US" sz="2200" dirty="0"/>
              <a:t>Geek for smart</a:t>
            </a:r>
          </a:p>
          <a:p>
            <a:pPr lvl="1">
              <a:buFont typeface="Wingdings" panose="05000000000000000000" pitchFamily="2" charset="2"/>
              <a:buChar char="§"/>
            </a:pPr>
            <a:r>
              <a:rPr lang="en-US" sz="2200" dirty="0"/>
              <a:t>Snail mail to describe sending letters via the post office </a:t>
            </a:r>
          </a:p>
        </p:txBody>
      </p:sp>
    </p:spTree>
    <p:extLst>
      <p:ext uri="{BB962C8B-B14F-4D97-AF65-F5344CB8AC3E}">
        <p14:creationId xmlns:p14="http://schemas.microsoft.com/office/powerpoint/2010/main" val="1861281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E93E8-AA57-4C9C-7E8C-E3A56109A013}"/>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8793295F-D8BC-E194-D984-D8C545A2EC42}"/>
              </a:ext>
            </a:extLst>
          </p:cNvPr>
          <p:cNvSpPr>
            <a:spLocks noGrp="1"/>
          </p:cNvSpPr>
          <p:nvPr>
            <p:ph sz="half" idx="1"/>
          </p:nvPr>
        </p:nvSpPr>
        <p:spPr>
          <a:xfrm>
            <a:off x="677334" y="2160589"/>
            <a:ext cx="8111066" cy="3880772"/>
          </a:xfrm>
        </p:spPr>
        <p:txBody>
          <a:bodyPr>
            <a:normAutofit/>
          </a:bodyPr>
          <a:lstStyle/>
          <a:p>
            <a:r>
              <a:rPr lang="en-US" sz="2400" dirty="0"/>
              <a:t>Use a euphemism or dysphemism to talk about impacts on the topic masks should still be required.</a:t>
            </a:r>
          </a:p>
          <a:p>
            <a:endParaRPr lang="en-US" sz="2400" dirty="0"/>
          </a:p>
          <a:p>
            <a:r>
              <a:rPr lang="en-US" sz="2400" dirty="0"/>
              <a:t>Some number of people will pass away.</a:t>
            </a:r>
          </a:p>
          <a:p>
            <a:r>
              <a:rPr lang="en-US" sz="2400" dirty="0"/>
              <a:t>The opponent’s plan will put thousands of people six feet under.</a:t>
            </a:r>
          </a:p>
        </p:txBody>
      </p:sp>
    </p:spTree>
    <p:extLst>
      <p:ext uri="{BB962C8B-B14F-4D97-AF65-F5344CB8AC3E}">
        <p14:creationId xmlns:p14="http://schemas.microsoft.com/office/powerpoint/2010/main" val="1343499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718A2-B6A5-26F7-E1B3-C3B2BF0E19B7}"/>
              </a:ext>
            </a:extLst>
          </p:cNvPr>
          <p:cNvSpPr>
            <a:spLocks noGrp="1"/>
          </p:cNvSpPr>
          <p:nvPr>
            <p:ph type="title"/>
          </p:nvPr>
        </p:nvSpPr>
        <p:spPr/>
        <p:txBody>
          <a:bodyPr/>
          <a:lstStyle/>
          <a:p>
            <a:r>
              <a:rPr lang="en-US" dirty="0"/>
              <a:t>Analogy</a:t>
            </a:r>
          </a:p>
        </p:txBody>
      </p:sp>
      <p:sp>
        <p:nvSpPr>
          <p:cNvPr id="3" name="Content Placeholder 2">
            <a:extLst>
              <a:ext uri="{FF2B5EF4-FFF2-40B4-BE49-F238E27FC236}">
                <a16:creationId xmlns:a16="http://schemas.microsoft.com/office/drawing/2014/main" id="{D9702CCF-1396-9D29-5A68-C22C05C0844B}"/>
              </a:ext>
            </a:extLst>
          </p:cNvPr>
          <p:cNvSpPr>
            <a:spLocks noGrp="1"/>
          </p:cNvSpPr>
          <p:nvPr>
            <p:ph sz="half" idx="1"/>
          </p:nvPr>
        </p:nvSpPr>
        <p:spPr>
          <a:xfrm>
            <a:off x="677334" y="2177841"/>
            <a:ext cx="4184035" cy="3880772"/>
          </a:xfrm>
        </p:spPr>
        <p:txBody>
          <a:bodyPr>
            <a:normAutofit/>
          </a:bodyPr>
          <a:lstStyle/>
          <a:p>
            <a:r>
              <a:rPr lang="en-US" sz="2400" dirty="0"/>
              <a:t>A comparison of two dissimilar things to show that they are alike in some respects</a:t>
            </a:r>
          </a:p>
          <a:p>
            <a:r>
              <a:rPr lang="en-US" sz="2400" dirty="0"/>
              <a:t>Often done to help explain an idea or make a point</a:t>
            </a:r>
          </a:p>
          <a:p>
            <a:r>
              <a:rPr lang="en-US" sz="2400" dirty="0"/>
              <a:t>Often done with similes and metaphors</a:t>
            </a:r>
          </a:p>
        </p:txBody>
      </p:sp>
      <p:sp>
        <p:nvSpPr>
          <p:cNvPr id="4" name="Content Placeholder 3">
            <a:extLst>
              <a:ext uri="{FF2B5EF4-FFF2-40B4-BE49-F238E27FC236}">
                <a16:creationId xmlns:a16="http://schemas.microsoft.com/office/drawing/2014/main" id="{9823712A-9ABF-0657-4AB7-DE220D7835A6}"/>
              </a:ext>
            </a:extLst>
          </p:cNvPr>
          <p:cNvSpPr>
            <a:spLocks noGrp="1"/>
          </p:cNvSpPr>
          <p:nvPr>
            <p:ph sz="half" idx="2"/>
          </p:nvPr>
        </p:nvSpPr>
        <p:spPr>
          <a:xfrm>
            <a:off x="4278701" y="2160589"/>
            <a:ext cx="5909095" cy="4153947"/>
          </a:xfrm>
        </p:spPr>
        <p:txBody>
          <a:bodyPr>
            <a:noAutofit/>
          </a:bodyPr>
          <a:lstStyle/>
          <a:p>
            <a:r>
              <a:rPr lang="en-US" sz="2400" dirty="0"/>
              <a:t>Examples:</a:t>
            </a:r>
          </a:p>
          <a:p>
            <a:pPr lvl="1">
              <a:buFont typeface="Wingdings" panose="05000000000000000000" pitchFamily="2" charset="2"/>
              <a:buChar char="§"/>
            </a:pPr>
            <a:r>
              <a:rPr lang="en-US" sz="2400" dirty="0"/>
              <a:t>That movie was a roller-coaster of emotions</a:t>
            </a:r>
          </a:p>
          <a:p>
            <a:pPr lvl="1">
              <a:buFont typeface="Wingdings" panose="05000000000000000000" pitchFamily="2" charset="2"/>
              <a:buChar char="§"/>
            </a:pPr>
            <a:r>
              <a:rPr lang="en-US" sz="2400" dirty="0"/>
              <a:t>Life is like a box of chocolates; you never know what you will get</a:t>
            </a:r>
          </a:p>
          <a:p>
            <a:pPr lvl="1">
              <a:buFont typeface="Wingdings" panose="05000000000000000000" pitchFamily="2" charset="2"/>
              <a:buChar char="§"/>
            </a:pPr>
            <a:r>
              <a:rPr lang="en-US" sz="2400" dirty="0"/>
              <a:t>The universe is like a safe to which there is a combination, but the combination is locked up in the safe (Peter De Vries- Let Me Count the Ways</a:t>
            </a:r>
          </a:p>
        </p:txBody>
      </p:sp>
    </p:spTree>
    <p:extLst>
      <p:ext uri="{BB962C8B-B14F-4D97-AF65-F5344CB8AC3E}">
        <p14:creationId xmlns:p14="http://schemas.microsoft.com/office/powerpoint/2010/main" val="2781530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FDA5-5EA2-E669-FB2E-F4E983453098}"/>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FDD9DA69-2B32-2E31-A9D3-F569887A83F2}"/>
              </a:ext>
            </a:extLst>
          </p:cNvPr>
          <p:cNvSpPr>
            <a:spLocks noGrp="1"/>
          </p:cNvSpPr>
          <p:nvPr>
            <p:ph sz="half" idx="1"/>
          </p:nvPr>
        </p:nvSpPr>
        <p:spPr>
          <a:xfrm>
            <a:off x="677334" y="2160589"/>
            <a:ext cx="7916333" cy="3880772"/>
          </a:xfrm>
        </p:spPr>
        <p:txBody>
          <a:bodyPr/>
          <a:lstStyle/>
          <a:p>
            <a:r>
              <a:rPr lang="en-US" dirty="0"/>
              <a:t>Use an analogy to explain Covid.</a:t>
            </a:r>
          </a:p>
          <a:p>
            <a:endParaRPr lang="en-US" dirty="0"/>
          </a:p>
          <a:p>
            <a:r>
              <a:rPr lang="en-US" dirty="0"/>
              <a:t>The virus is like a house.  It has the spike protein which is like a chimney.  The envelope is like the walls of the house.  The genetic information is like the plumbing in the house.</a:t>
            </a:r>
          </a:p>
        </p:txBody>
      </p:sp>
    </p:spTree>
    <p:extLst>
      <p:ext uri="{BB962C8B-B14F-4D97-AF65-F5344CB8AC3E}">
        <p14:creationId xmlns:p14="http://schemas.microsoft.com/office/powerpoint/2010/main" val="3085153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5E39E-E885-B0B6-F18F-FDDF84194409}"/>
              </a:ext>
            </a:extLst>
          </p:cNvPr>
          <p:cNvSpPr>
            <a:spLocks noGrp="1"/>
          </p:cNvSpPr>
          <p:nvPr>
            <p:ph type="title"/>
          </p:nvPr>
        </p:nvSpPr>
        <p:spPr/>
        <p:txBody>
          <a:bodyPr/>
          <a:lstStyle/>
          <a:p>
            <a:r>
              <a:rPr lang="en-US" dirty="0"/>
              <a:t>Simile and Metaphor</a:t>
            </a:r>
          </a:p>
        </p:txBody>
      </p:sp>
      <p:sp>
        <p:nvSpPr>
          <p:cNvPr id="3" name="Content Placeholder 2">
            <a:extLst>
              <a:ext uri="{FF2B5EF4-FFF2-40B4-BE49-F238E27FC236}">
                <a16:creationId xmlns:a16="http://schemas.microsoft.com/office/drawing/2014/main" id="{35F0E3D6-B5DD-A7E0-29E8-02BCE5286518}"/>
              </a:ext>
            </a:extLst>
          </p:cNvPr>
          <p:cNvSpPr>
            <a:spLocks noGrp="1"/>
          </p:cNvSpPr>
          <p:nvPr>
            <p:ph idx="1"/>
          </p:nvPr>
        </p:nvSpPr>
        <p:spPr/>
        <p:txBody>
          <a:bodyPr>
            <a:normAutofit/>
          </a:bodyPr>
          <a:lstStyle/>
          <a:p>
            <a:r>
              <a:rPr lang="en-US" sz="2400" dirty="0"/>
              <a:t>Simile- Comparing two different things using like or as</a:t>
            </a:r>
          </a:p>
          <a:p>
            <a:r>
              <a:rPr lang="en-US" sz="2400" dirty="0"/>
              <a:t>Metaphor- Comparing two different ideas or things without using like or as</a:t>
            </a:r>
          </a:p>
          <a:p>
            <a:r>
              <a:rPr lang="en-US" sz="2400" dirty="0"/>
              <a:t>Both can be used to make comparisons that simplify an idea</a:t>
            </a:r>
          </a:p>
        </p:txBody>
      </p:sp>
    </p:spTree>
    <p:extLst>
      <p:ext uri="{BB962C8B-B14F-4D97-AF65-F5344CB8AC3E}">
        <p14:creationId xmlns:p14="http://schemas.microsoft.com/office/powerpoint/2010/main" val="3555451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EEEF7B-9478-26D0-41EC-E33C14913FAD}"/>
              </a:ext>
            </a:extLst>
          </p:cNvPr>
          <p:cNvSpPr>
            <a:spLocks noGrp="1"/>
          </p:cNvSpPr>
          <p:nvPr>
            <p:ph type="title"/>
          </p:nvPr>
        </p:nvSpPr>
        <p:spPr/>
        <p:txBody>
          <a:bodyPr/>
          <a:lstStyle/>
          <a:p>
            <a:r>
              <a:rPr lang="en-US" dirty="0"/>
              <a:t>Simile and Metaphor Examples</a:t>
            </a:r>
          </a:p>
        </p:txBody>
      </p:sp>
      <p:sp>
        <p:nvSpPr>
          <p:cNvPr id="5" name="Content Placeholder 4">
            <a:extLst>
              <a:ext uri="{FF2B5EF4-FFF2-40B4-BE49-F238E27FC236}">
                <a16:creationId xmlns:a16="http://schemas.microsoft.com/office/drawing/2014/main" id="{278F55E9-BC48-734A-1086-73677F4AFAF2}"/>
              </a:ext>
            </a:extLst>
          </p:cNvPr>
          <p:cNvSpPr>
            <a:spLocks noGrp="1"/>
          </p:cNvSpPr>
          <p:nvPr>
            <p:ph sz="half" idx="1"/>
          </p:nvPr>
        </p:nvSpPr>
        <p:spPr/>
        <p:txBody>
          <a:bodyPr>
            <a:normAutofit/>
          </a:bodyPr>
          <a:lstStyle/>
          <a:p>
            <a:r>
              <a:rPr lang="en-US" sz="2000" dirty="0"/>
              <a:t>Simile</a:t>
            </a:r>
          </a:p>
          <a:p>
            <a:pPr lvl="1">
              <a:buFont typeface="Wingdings" panose="05000000000000000000" pitchFamily="2" charset="2"/>
              <a:buChar char="§"/>
            </a:pPr>
            <a:r>
              <a:rPr lang="en-US" sz="2000" dirty="0"/>
              <a:t>It festers like a sore</a:t>
            </a:r>
          </a:p>
          <a:p>
            <a:pPr lvl="1">
              <a:buFont typeface="Wingdings" panose="05000000000000000000" pitchFamily="2" charset="2"/>
              <a:buChar char="§"/>
            </a:pPr>
            <a:r>
              <a:rPr lang="en-US" sz="2000" dirty="0"/>
              <a:t>The sidewalk was as hot as the sun.</a:t>
            </a:r>
          </a:p>
          <a:p>
            <a:pPr lvl="1">
              <a:buFont typeface="Wingdings" panose="05000000000000000000" pitchFamily="2" charset="2"/>
              <a:buChar char="§"/>
            </a:pPr>
            <a:r>
              <a:rPr lang="en-US" sz="2000" dirty="0"/>
              <a:t>Love is like a battlefield </a:t>
            </a:r>
          </a:p>
          <a:p>
            <a:pPr lvl="1">
              <a:buFont typeface="Wingdings" panose="05000000000000000000" pitchFamily="2" charset="2"/>
              <a:buChar char="§"/>
            </a:pPr>
            <a:r>
              <a:rPr lang="en-US" sz="2000" dirty="0"/>
              <a:t>Reading your kids fairytales is like giving them a guidebook to life with all the wrong lessons</a:t>
            </a:r>
          </a:p>
        </p:txBody>
      </p:sp>
      <p:sp>
        <p:nvSpPr>
          <p:cNvPr id="6" name="Content Placeholder 5">
            <a:extLst>
              <a:ext uri="{FF2B5EF4-FFF2-40B4-BE49-F238E27FC236}">
                <a16:creationId xmlns:a16="http://schemas.microsoft.com/office/drawing/2014/main" id="{CAC0DDFC-E5C5-8037-798F-47FE5F469DAD}"/>
              </a:ext>
            </a:extLst>
          </p:cNvPr>
          <p:cNvSpPr>
            <a:spLocks noGrp="1"/>
          </p:cNvSpPr>
          <p:nvPr>
            <p:ph sz="half" idx="2"/>
          </p:nvPr>
        </p:nvSpPr>
        <p:spPr/>
        <p:txBody>
          <a:bodyPr>
            <a:normAutofit/>
          </a:bodyPr>
          <a:lstStyle/>
          <a:p>
            <a:r>
              <a:rPr lang="en-US" sz="2000" dirty="0"/>
              <a:t>Metaphor</a:t>
            </a:r>
          </a:p>
          <a:p>
            <a:pPr lvl="1">
              <a:buFont typeface="Wingdings" panose="05000000000000000000" pitchFamily="2" charset="2"/>
              <a:buChar char="§"/>
            </a:pPr>
            <a:r>
              <a:rPr lang="en-US" sz="2000" dirty="0"/>
              <a:t>Time is a thief</a:t>
            </a:r>
          </a:p>
          <a:p>
            <a:pPr lvl="1">
              <a:buFont typeface="Wingdings" panose="05000000000000000000" pitchFamily="2" charset="2"/>
              <a:buChar char="§"/>
            </a:pPr>
            <a:r>
              <a:rPr lang="en-US" sz="2000" dirty="0"/>
              <a:t>His words cut deeper than a knife </a:t>
            </a:r>
          </a:p>
          <a:p>
            <a:pPr lvl="1">
              <a:buFont typeface="Wingdings" panose="05000000000000000000" pitchFamily="2" charset="2"/>
              <a:buChar char="§"/>
            </a:pPr>
            <a:r>
              <a:rPr lang="en-US" sz="2000" dirty="0"/>
              <a:t>He is a night owl</a:t>
            </a:r>
          </a:p>
        </p:txBody>
      </p:sp>
    </p:spTree>
    <p:extLst>
      <p:ext uri="{BB962C8B-B14F-4D97-AF65-F5344CB8AC3E}">
        <p14:creationId xmlns:p14="http://schemas.microsoft.com/office/powerpoint/2010/main" val="2167925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3A71-08F4-3726-F8C7-2BC17D473EF8}"/>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982EA439-08E3-F092-81B3-A60421899D09}"/>
              </a:ext>
            </a:extLst>
          </p:cNvPr>
          <p:cNvSpPr>
            <a:spLocks noGrp="1"/>
          </p:cNvSpPr>
          <p:nvPr>
            <p:ph sz="half" idx="1"/>
          </p:nvPr>
        </p:nvSpPr>
        <p:spPr>
          <a:xfrm>
            <a:off x="677334" y="2160589"/>
            <a:ext cx="7763933" cy="3880772"/>
          </a:xfrm>
        </p:spPr>
        <p:txBody>
          <a:bodyPr>
            <a:normAutofit/>
          </a:bodyPr>
          <a:lstStyle/>
          <a:p>
            <a:r>
              <a:rPr lang="en-US" sz="2400" dirty="0"/>
              <a:t>Use simile or metaphor to explain the topic electric cars should be required.</a:t>
            </a:r>
          </a:p>
          <a:p>
            <a:endParaRPr lang="en-US" sz="2400" dirty="0"/>
          </a:p>
          <a:p>
            <a:r>
              <a:rPr lang="en-US" sz="2400" dirty="0"/>
              <a:t>Electric cars are like putting wallpaper on a crumbling house.  Electricity still uses fossil fuels, so the result is a more expensive, prettier structure with all the same flaws as before.</a:t>
            </a:r>
          </a:p>
        </p:txBody>
      </p:sp>
    </p:spTree>
    <p:extLst>
      <p:ext uri="{BB962C8B-B14F-4D97-AF65-F5344CB8AC3E}">
        <p14:creationId xmlns:p14="http://schemas.microsoft.com/office/powerpoint/2010/main" val="2041024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4CAB2-AAF0-8A5E-53F9-FC9A7ABE5B79}"/>
              </a:ext>
            </a:extLst>
          </p:cNvPr>
          <p:cNvSpPr>
            <a:spLocks noGrp="1"/>
          </p:cNvSpPr>
          <p:nvPr>
            <p:ph type="title"/>
          </p:nvPr>
        </p:nvSpPr>
        <p:spPr/>
        <p:txBody>
          <a:bodyPr/>
          <a:lstStyle/>
          <a:p>
            <a:r>
              <a:rPr lang="en-US" dirty="0"/>
              <a:t>Repetition </a:t>
            </a:r>
          </a:p>
        </p:txBody>
      </p:sp>
      <p:sp>
        <p:nvSpPr>
          <p:cNvPr id="3" name="Content Placeholder 2">
            <a:extLst>
              <a:ext uri="{FF2B5EF4-FFF2-40B4-BE49-F238E27FC236}">
                <a16:creationId xmlns:a16="http://schemas.microsoft.com/office/drawing/2014/main" id="{CB983FFA-6B75-FD3C-6865-8B8725F8F252}"/>
              </a:ext>
            </a:extLst>
          </p:cNvPr>
          <p:cNvSpPr>
            <a:spLocks noGrp="1"/>
          </p:cNvSpPr>
          <p:nvPr>
            <p:ph idx="1"/>
          </p:nvPr>
        </p:nvSpPr>
        <p:spPr/>
        <p:txBody>
          <a:bodyPr>
            <a:normAutofit/>
          </a:bodyPr>
          <a:lstStyle/>
          <a:p>
            <a:r>
              <a:rPr lang="en-US" sz="2400" dirty="0"/>
              <a:t>Using a phrase or small part of the speech more than once</a:t>
            </a:r>
          </a:p>
          <a:p>
            <a:r>
              <a:rPr lang="en-US" sz="2400" dirty="0"/>
              <a:t>Done to highlight that piece and add focus and emphasis </a:t>
            </a:r>
          </a:p>
          <a:p>
            <a:r>
              <a:rPr lang="en-US" sz="2400" dirty="0"/>
              <a:t>Useful for taglines, which should be repeated many times throughout the debate</a:t>
            </a:r>
          </a:p>
        </p:txBody>
      </p:sp>
    </p:spTree>
    <p:extLst>
      <p:ext uri="{BB962C8B-B14F-4D97-AF65-F5344CB8AC3E}">
        <p14:creationId xmlns:p14="http://schemas.microsoft.com/office/powerpoint/2010/main" val="2157065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51219-F5D7-D4BA-CAEB-44FD8B9A77E9}"/>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8EAE8357-DEC4-6D6C-5E7F-8E7E34E0C5CE}"/>
              </a:ext>
            </a:extLst>
          </p:cNvPr>
          <p:cNvSpPr>
            <a:spLocks noGrp="1"/>
          </p:cNvSpPr>
          <p:nvPr>
            <p:ph idx="1"/>
          </p:nvPr>
        </p:nvSpPr>
        <p:spPr/>
        <p:txBody>
          <a:bodyPr>
            <a:normAutofit/>
          </a:bodyPr>
          <a:lstStyle/>
          <a:p>
            <a:r>
              <a:rPr lang="en-US" sz="2400" dirty="0"/>
              <a:t>Try coming up with a short speech that repeats the important parts.</a:t>
            </a:r>
          </a:p>
          <a:p>
            <a:endParaRPr lang="en-US" sz="2400" dirty="0"/>
          </a:p>
          <a:p>
            <a:r>
              <a:rPr lang="en-US" sz="2400" dirty="0"/>
              <a:t>Topic: Football should be banned.</a:t>
            </a:r>
          </a:p>
        </p:txBody>
      </p:sp>
    </p:spTree>
    <p:extLst>
      <p:ext uri="{BB962C8B-B14F-4D97-AF65-F5344CB8AC3E}">
        <p14:creationId xmlns:p14="http://schemas.microsoft.com/office/powerpoint/2010/main" val="1801580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2A246-5E31-6DF2-3EA6-77C8CB6D6F3F}"/>
              </a:ext>
            </a:extLst>
          </p:cNvPr>
          <p:cNvSpPr>
            <a:spLocks noGrp="1"/>
          </p:cNvSpPr>
          <p:nvPr>
            <p:ph type="title"/>
          </p:nvPr>
        </p:nvSpPr>
        <p:spPr/>
        <p:txBody>
          <a:bodyPr/>
          <a:lstStyle/>
          <a:p>
            <a:r>
              <a:rPr lang="en-US" dirty="0"/>
              <a:t>Imagery</a:t>
            </a:r>
          </a:p>
        </p:txBody>
      </p:sp>
      <p:sp>
        <p:nvSpPr>
          <p:cNvPr id="4" name="Content Placeholder 3">
            <a:extLst>
              <a:ext uri="{FF2B5EF4-FFF2-40B4-BE49-F238E27FC236}">
                <a16:creationId xmlns:a16="http://schemas.microsoft.com/office/drawing/2014/main" id="{172BBF6F-DF14-6274-58EA-B32AC372A418}"/>
              </a:ext>
            </a:extLst>
          </p:cNvPr>
          <p:cNvSpPr>
            <a:spLocks noGrp="1"/>
          </p:cNvSpPr>
          <p:nvPr>
            <p:ph sz="half" idx="1"/>
          </p:nvPr>
        </p:nvSpPr>
        <p:spPr/>
        <p:txBody>
          <a:bodyPr>
            <a:normAutofit/>
          </a:bodyPr>
          <a:lstStyle/>
          <a:p>
            <a:r>
              <a:rPr lang="en-US" sz="2400" dirty="0"/>
              <a:t>Language that appeals to our five senses (touch, taste, sight, smell, sound)</a:t>
            </a:r>
          </a:p>
          <a:p>
            <a:r>
              <a:rPr lang="en-US" sz="2400" dirty="0"/>
              <a:t>Done to leave a more vivid picture in the audience’s minds</a:t>
            </a:r>
          </a:p>
        </p:txBody>
      </p:sp>
      <p:sp>
        <p:nvSpPr>
          <p:cNvPr id="5" name="Content Placeholder 4">
            <a:extLst>
              <a:ext uri="{FF2B5EF4-FFF2-40B4-BE49-F238E27FC236}">
                <a16:creationId xmlns:a16="http://schemas.microsoft.com/office/drawing/2014/main" id="{4E5E6C1A-C324-D434-D5E0-1DBDC9D6076E}"/>
              </a:ext>
            </a:extLst>
          </p:cNvPr>
          <p:cNvSpPr>
            <a:spLocks noGrp="1"/>
          </p:cNvSpPr>
          <p:nvPr>
            <p:ph sz="half" idx="2"/>
          </p:nvPr>
        </p:nvSpPr>
        <p:spPr/>
        <p:txBody>
          <a:bodyPr>
            <a:normAutofit/>
          </a:bodyPr>
          <a:lstStyle/>
          <a:p>
            <a:r>
              <a:rPr lang="en-US" sz="2400" dirty="0"/>
              <a:t>Examples:</a:t>
            </a:r>
          </a:p>
          <a:p>
            <a:pPr lvl="1">
              <a:buFont typeface="Wingdings" panose="05000000000000000000" pitchFamily="2" charset="2"/>
              <a:buChar char="§"/>
            </a:pPr>
            <a:r>
              <a:rPr lang="en-US" sz="2400" dirty="0"/>
              <a:t>Her lips tasted sweet as sugar</a:t>
            </a:r>
          </a:p>
          <a:p>
            <a:pPr lvl="1">
              <a:buFont typeface="Wingdings" panose="05000000000000000000" pitchFamily="2" charset="2"/>
              <a:buChar char="§"/>
            </a:pPr>
            <a:r>
              <a:rPr lang="en-US" sz="2400" dirty="0"/>
              <a:t>His head was pounding like a drum</a:t>
            </a:r>
          </a:p>
          <a:p>
            <a:pPr lvl="1">
              <a:buFont typeface="Wingdings" panose="05000000000000000000" pitchFamily="2" charset="2"/>
              <a:buChar char="§"/>
            </a:pPr>
            <a:r>
              <a:rPr lang="en-US" sz="2400" dirty="0"/>
              <a:t>The siren faded to a whisper</a:t>
            </a:r>
          </a:p>
        </p:txBody>
      </p:sp>
    </p:spTree>
    <p:extLst>
      <p:ext uri="{BB962C8B-B14F-4D97-AF65-F5344CB8AC3E}">
        <p14:creationId xmlns:p14="http://schemas.microsoft.com/office/powerpoint/2010/main" val="3253196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C735A-FD0F-F847-8339-71F972EC20A9}"/>
              </a:ext>
            </a:extLst>
          </p:cNvPr>
          <p:cNvSpPr>
            <a:spLocks noGrp="1"/>
          </p:cNvSpPr>
          <p:nvPr>
            <p:ph type="title"/>
          </p:nvPr>
        </p:nvSpPr>
        <p:spPr/>
        <p:txBody>
          <a:bodyPr/>
          <a:lstStyle/>
          <a:p>
            <a:r>
              <a:rPr lang="en-US" dirty="0"/>
              <a:t>What are Literary Devices?</a:t>
            </a:r>
          </a:p>
        </p:txBody>
      </p:sp>
      <p:sp>
        <p:nvSpPr>
          <p:cNvPr id="3" name="Content Placeholder 2">
            <a:extLst>
              <a:ext uri="{FF2B5EF4-FFF2-40B4-BE49-F238E27FC236}">
                <a16:creationId xmlns:a16="http://schemas.microsoft.com/office/drawing/2014/main" id="{10780872-CE76-DB56-FC1C-91932BD30D11}"/>
              </a:ext>
            </a:extLst>
          </p:cNvPr>
          <p:cNvSpPr>
            <a:spLocks noGrp="1"/>
          </p:cNvSpPr>
          <p:nvPr>
            <p:ph idx="1"/>
          </p:nvPr>
        </p:nvSpPr>
        <p:spPr/>
        <p:txBody>
          <a:bodyPr>
            <a:normAutofit/>
          </a:bodyPr>
          <a:lstStyle/>
          <a:p>
            <a:r>
              <a:rPr lang="en-US" sz="3200" dirty="0"/>
              <a:t>Literary devices are techniques used create effects to make the audience relate to the speech</a:t>
            </a:r>
          </a:p>
          <a:p>
            <a:r>
              <a:rPr lang="en-US" sz="3200" dirty="0"/>
              <a:t>Adds emphasis and clarity</a:t>
            </a:r>
          </a:p>
          <a:p>
            <a:r>
              <a:rPr lang="en-US" sz="3200" dirty="0"/>
              <a:t>Highlight the important parts of the speech</a:t>
            </a:r>
          </a:p>
        </p:txBody>
      </p:sp>
    </p:spTree>
    <p:extLst>
      <p:ext uri="{BB962C8B-B14F-4D97-AF65-F5344CB8AC3E}">
        <p14:creationId xmlns:p14="http://schemas.microsoft.com/office/powerpoint/2010/main" val="612651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5C61D-78DE-6718-E81F-85262349A8C8}"/>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D656A52B-EE68-021E-645E-5F5CDA6E4104}"/>
              </a:ext>
            </a:extLst>
          </p:cNvPr>
          <p:cNvSpPr>
            <a:spLocks noGrp="1"/>
          </p:cNvSpPr>
          <p:nvPr>
            <p:ph idx="1"/>
          </p:nvPr>
        </p:nvSpPr>
        <p:spPr/>
        <p:txBody>
          <a:bodyPr>
            <a:normAutofit/>
          </a:bodyPr>
          <a:lstStyle/>
          <a:p>
            <a:r>
              <a:rPr lang="en-US" sz="2400" dirty="0"/>
              <a:t>Think of a news topic and use imagery to describe it.</a:t>
            </a:r>
          </a:p>
          <a:p>
            <a:endParaRPr lang="en-US" sz="2400" dirty="0"/>
          </a:p>
          <a:p>
            <a:r>
              <a:rPr lang="en-US" sz="2400" dirty="0"/>
              <a:t>On the Flint water crisis:  The water from the tap looked like a mud puddle due to corroded pipes.  </a:t>
            </a:r>
          </a:p>
          <a:p>
            <a:endParaRPr lang="en-US" sz="2400" dirty="0"/>
          </a:p>
        </p:txBody>
      </p:sp>
    </p:spTree>
    <p:extLst>
      <p:ext uri="{BB962C8B-B14F-4D97-AF65-F5344CB8AC3E}">
        <p14:creationId xmlns:p14="http://schemas.microsoft.com/office/powerpoint/2010/main" val="3182587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2135F-61B5-A812-AD18-5EF6DE394F7E}"/>
              </a:ext>
            </a:extLst>
          </p:cNvPr>
          <p:cNvSpPr>
            <a:spLocks noGrp="1"/>
          </p:cNvSpPr>
          <p:nvPr>
            <p:ph type="title"/>
          </p:nvPr>
        </p:nvSpPr>
        <p:spPr/>
        <p:txBody>
          <a:bodyPr/>
          <a:lstStyle/>
          <a:p>
            <a:r>
              <a:rPr lang="en-US" dirty="0"/>
              <a:t>Diction </a:t>
            </a:r>
          </a:p>
        </p:txBody>
      </p:sp>
      <p:sp>
        <p:nvSpPr>
          <p:cNvPr id="3" name="Content Placeholder 2">
            <a:extLst>
              <a:ext uri="{FF2B5EF4-FFF2-40B4-BE49-F238E27FC236}">
                <a16:creationId xmlns:a16="http://schemas.microsoft.com/office/drawing/2014/main" id="{BBB651CE-759E-5F05-F213-3DD60E34B37A}"/>
              </a:ext>
            </a:extLst>
          </p:cNvPr>
          <p:cNvSpPr>
            <a:spLocks noGrp="1"/>
          </p:cNvSpPr>
          <p:nvPr>
            <p:ph idx="1"/>
          </p:nvPr>
        </p:nvSpPr>
        <p:spPr/>
        <p:txBody>
          <a:bodyPr>
            <a:normAutofit/>
          </a:bodyPr>
          <a:lstStyle/>
          <a:p>
            <a:r>
              <a:rPr lang="en-US" sz="2400" dirty="0"/>
              <a:t>Choosing the appropriate words for the occasion!</a:t>
            </a:r>
          </a:p>
          <a:p>
            <a:r>
              <a:rPr lang="en-US" sz="2400" dirty="0"/>
              <a:t>Choose words strategically and with thought to the connotations of the words you use</a:t>
            </a:r>
          </a:p>
          <a:p>
            <a:r>
              <a:rPr lang="en-US" sz="2400" dirty="0"/>
              <a:t>Euphemisms and imagery can leave the judge with the feelings you want them to feel</a:t>
            </a:r>
          </a:p>
          <a:p>
            <a:r>
              <a:rPr lang="en-US" sz="2400" dirty="0"/>
              <a:t>Pay attention to formal versus informal language</a:t>
            </a:r>
          </a:p>
          <a:p>
            <a:r>
              <a:rPr lang="en-US" sz="2400" dirty="0"/>
              <a:t>How should the judge be addressed compared to a close friend?</a:t>
            </a:r>
          </a:p>
        </p:txBody>
      </p:sp>
    </p:spTree>
    <p:extLst>
      <p:ext uri="{BB962C8B-B14F-4D97-AF65-F5344CB8AC3E}">
        <p14:creationId xmlns:p14="http://schemas.microsoft.com/office/powerpoint/2010/main" val="8195051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F748C-A14F-E44B-2B4E-9A0D526DF801}"/>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0E298B6E-6DA7-8D2D-50D3-A07E85125BAC}"/>
              </a:ext>
            </a:extLst>
          </p:cNvPr>
          <p:cNvSpPr>
            <a:spLocks noGrp="1"/>
          </p:cNvSpPr>
          <p:nvPr>
            <p:ph idx="1"/>
          </p:nvPr>
        </p:nvSpPr>
        <p:spPr/>
        <p:txBody>
          <a:bodyPr>
            <a:normAutofit/>
          </a:bodyPr>
          <a:lstStyle/>
          <a:p>
            <a:r>
              <a:rPr lang="en-US" sz="2400" dirty="0"/>
              <a:t>Think about some ways that you should talk to a judge in a round.</a:t>
            </a:r>
          </a:p>
          <a:p>
            <a:endParaRPr lang="en-US" sz="2400" dirty="0"/>
          </a:p>
          <a:p>
            <a:r>
              <a:rPr lang="en-US" sz="2400" dirty="0"/>
              <a:t>No:  School starting later is a wild idea.</a:t>
            </a:r>
          </a:p>
          <a:p>
            <a:endParaRPr lang="en-US" sz="2400" dirty="0"/>
          </a:p>
          <a:p>
            <a:r>
              <a:rPr lang="en-US" sz="2400" dirty="0"/>
              <a:t>Yes:  It is unwise to start school later due to these reasons.</a:t>
            </a:r>
          </a:p>
        </p:txBody>
      </p:sp>
    </p:spTree>
    <p:extLst>
      <p:ext uri="{BB962C8B-B14F-4D97-AF65-F5344CB8AC3E}">
        <p14:creationId xmlns:p14="http://schemas.microsoft.com/office/powerpoint/2010/main" val="464581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E734F-4DB3-FCB1-9893-2C547A9CC8E6}"/>
              </a:ext>
            </a:extLst>
          </p:cNvPr>
          <p:cNvSpPr>
            <a:spLocks noGrp="1"/>
          </p:cNvSpPr>
          <p:nvPr>
            <p:ph type="title"/>
          </p:nvPr>
        </p:nvSpPr>
        <p:spPr/>
        <p:txBody>
          <a:bodyPr/>
          <a:lstStyle/>
          <a:p>
            <a:r>
              <a:rPr lang="en-US" dirty="0"/>
              <a:t>Alliteration</a:t>
            </a:r>
          </a:p>
        </p:txBody>
      </p:sp>
      <p:sp>
        <p:nvSpPr>
          <p:cNvPr id="4" name="Content Placeholder 3">
            <a:extLst>
              <a:ext uri="{FF2B5EF4-FFF2-40B4-BE49-F238E27FC236}">
                <a16:creationId xmlns:a16="http://schemas.microsoft.com/office/drawing/2014/main" id="{CBC06C77-B986-1612-87BF-52EA288DCFEB}"/>
              </a:ext>
            </a:extLst>
          </p:cNvPr>
          <p:cNvSpPr>
            <a:spLocks noGrp="1"/>
          </p:cNvSpPr>
          <p:nvPr>
            <p:ph sz="half" idx="1"/>
          </p:nvPr>
        </p:nvSpPr>
        <p:spPr>
          <a:xfrm>
            <a:off x="791633" y="2048446"/>
            <a:ext cx="4184035" cy="3880772"/>
          </a:xfrm>
        </p:spPr>
        <p:txBody>
          <a:bodyPr>
            <a:normAutofit/>
          </a:bodyPr>
          <a:lstStyle/>
          <a:p>
            <a:r>
              <a:rPr lang="en-US" sz="2800" dirty="0"/>
              <a:t>The repetition of consonant sounds in a sentence or phrase</a:t>
            </a:r>
          </a:p>
          <a:p>
            <a:r>
              <a:rPr lang="en-US" sz="2800" dirty="0"/>
              <a:t>Great for taglines!</a:t>
            </a:r>
          </a:p>
          <a:p>
            <a:pPr marL="0" indent="0">
              <a:buNone/>
            </a:pPr>
            <a:endParaRPr lang="en-US" sz="2400" dirty="0"/>
          </a:p>
        </p:txBody>
      </p:sp>
      <p:sp>
        <p:nvSpPr>
          <p:cNvPr id="9" name="Content Placeholder 8">
            <a:extLst>
              <a:ext uri="{FF2B5EF4-FFF2-40B4-BE49-F238E27FC236}">
                <a16:creationId xmlns:a16="http://schemas.microsoft.com/office/drawing/2014/main" id="{34F71B03-9D92-C39D-59B9-1786DE45EC4F}"/>
              </a:ext>
            </a:extLst>
          </p:cNvPr>
          <p:cNvSpPr>
            <a:spLocks noGrp="1"/>
          </p:cNvSpPr>
          <p:nvPr>
            <p:ph sz="half" idx="2"/>
          </p:nvPr>
        </p:nvSpPr>
        <p:spPr/>
        <p:txBody>
          <a:bodyPr>
            <a:normAutofit/>
          </a:bodyPr>
          <a:lstStyle/>
          <a:p>
            <a:r>
              <a:rPr lang="en-US" sz="2800" dirty="0"/>
              <a:t>Examples:</a:t>
            </a:r>
          </a:p>
          <a:p>
            <a:pPr lvl="1">
              <a:buFont typeface="Wingdings" panose="05000000000000000000" pitchFamily="2" charset="2"/>
              <a:buChar char="§"/>
            </a:pPr>
            <a:r>
              <a:rPr lang="en-US" sz="2800" dirty="0"/>
              <a:t>Calm, cool, collected</a:t>
            </a:r>
          </a:p>
          <a:p>
            <a:pPr lvl="1">
              <a:buFont typeface="Wingdings" panose="05000000000000000000" pitchFamily="2" charset="2"/>
              <a:buChar char="§"/>
            </a:pPr>
            <a:r>
              <a:rPr lang="en-US" sz="2800" dirty="0"/>
              <a:t>Build Back Better</a:t>
            </a:r>
          </a:p>
          <a:p>
            <a:pPr marL="457200" lvl="1" indent="0">
              <a:buNone/>
            </a:pPr>
            <a:r>
              <a:rPr lang="en-US" sz="2400" dirty="0"/>
              <a:t>	</a:t>
            </a:r>
          </a:p>
        </p:txBody>
      </p:sp>
    </p:spTree>
    <p:extLst>
      <p:ext uri="{BB962C8B-B14F-4D97-AF65-F5344CB8AC3E}">
        <p14:creationId xmlns:p14="http://schemas.microsoft.com/office/powerpoint/2010/main" val="1116249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3C95F-B145-27F7-A6E7-AD0C82E28913}"/>
              </a:ext>
            </a:extLst>
          </p:cNvPr>
          <p:cNvSpPr>
            <a:spLocks noGrp="1"/>
          </p:cNvSpPr>
          <p:nvPr>
            <p:ph type="title"/>
          </p:nvPr>
        </p:nvSpPr>
        <p:spPr/>
        <p:txBody>
          <a:bodyPr/>
          <a:lstStyle/>
          <a:p>
            <a:r>
              <a:rPr lang="en-US" dirty="0"/>
              <a:t>Assonance</a:t>
            </a:r>
          </a:p>
        </p:txBody>
      </p:sp>
      <p:sp>
        <p:nvSpPr>
          <p:cNvPr id="4" name="Content Placeholder 3">
            <a:extLst>
              <a:ext uri="{FF2B5EF4-FFF2-40B4-BE49-F238E27FC236}">
                <a16:creationId xmlns:a16="http://schemas.microsoft.com/office/drawing/2014/main" id="{75DF42FB-60F6-236B-1B09-261560683C32}"/>
              </a:ext>
            </a:extLst>
          </p:cNvPr>
          <p:cNvSpPr>
            <a:spLocks noGrp="1"/>
          </p:cNvSpPr>
          <p:nvPr>
            <p:ph sz="half" idx="1"/>
          </p:nvPr>
        </p:nvSpPr>
        <p:spPr/>
        <p:txBody>
          <a:bodyPr>
            <a:normAutofit/>
          </a:bodyPr>
          <a:lstStyle/>
          <a:p>
            <a:r>
              <a:rPr lang="en-US" sz="2400" dirty="0"/>
              <a:t>The repetition of two or more similar vowel sounds in words close to each other</a:t>
            </a:r>
          </a:p>
          <a:p>
            <a:r>
              <a:rPr lang="en-US" sz="2400" dirty="0"/>
              <a:t>Words may not be perfect rhymes, but sill allows for emphasis</a:t>
            </a:r>
          </a:p>
          <a:p>
            <a:pPr marL="0" indent="0">
              <a:buNone/>
            </a:pPr>
            <a:endParaRPr lang="en-US" sz="2400" dirty="0"/>
          </a:p>
        </p:txBody>
      </p:sp>
      <p:sp>
        <p:nvSpPr>
          <p:cNvPr id="7" name="Content Placeholder 6">
            <a:extLst>
              <a:ext uri="{FF2B5EF4-FFF2-40B4-BE49-F238E27FC236}">
                <a16:creationId xmlns:a16="http://schemas.microsoft.com/office/drawing/2014/main" id="{EC066FCE-ADC9-B6E4-1CB3-7A151931EFBE}"/>
              </a:ext>
            </a:extLst>
          </p:cNvPr>
          <p:cNvSpPr>
            <a:spLocks noGrp="1"/>
          </p:cNvSpPr>
          <p:nvPr>
            <p:ph sz="half" idx="2"/>
          </p:nvPr>
        </p:nvSpPr>
        <p:spPr/>
        <p:txBody>
          <a:bodyPr>
            <a:normAutofit/>
          </a:bodyPr>
          <a:lstStyle/>
          <a:p>
            <a:r>
              <a:rPr lang="en-US" sz="2600" dirty="0"/>
              <a:t>Examples</a:t>
            </a:r>
          </a:p>
          <a:p>
            <a:pPr lvl="1">
              <a:buFont typeface="Wingdings" panose="05000000000000000000" pitchFamily="2" charset="2"/>
              <a:buChar char="§"/>
            </a:pPr>
            <a:r>
              <a:rPr lang="en-US" sz="2600" dirty="0"/>
              <a:t>Electric energy</a:t>
            </a:r>
          </a:p>
          <a:p>
            <a:pPr lvl="1">
              <a:buFont typeface="Wingdings" panose="05000000000000000000" pitchFamily="2" charset="2"/>
              <a:buChar char="§"/>
            </a:pPr>
            <a:r>
              <a:rPr lang="en-US" sz="2600" dirty="0"/>
              <a:t>Stranger Danger</a:t>
            </a:r>
          </a:p>
          <a:p>
            <a:pPr lvl="1">
              <a:buFont typeface="Wingdings" panose="05000000000000000000" pitchFamily="2" charset="2"/>
              <a:buChar char="§"/>
            </a:pPr>
            <a:r>
              <a:rPr lang="en-US" sz="2600" dirty="0"/>
              <a:t>Surf and Turf</a:t>
            </a:r>
          </a:p>
          <a:p>
            <a:pPr lvl="1">
              <a:buFont typeface="Wingdings" panose="05000000000000000000" pitchFamily="2" charset="2"/>
              <a:buChar char="§"/>
            </a:pPr>
            <a:r>
              <a:rPr lang="en-US" sz="2600" dirty="0"/>
              <a:t>Her green eyes beamed </a:t>
            </a:r>
          </a:p>
          <a:p>
            <a:pPr marL="457200" lvl="1" indent="0">
              <a:buNone/>
            </a:pPr>
            <a:endParaRPr lang="en-US" sz="2600" dirty="0"/>
          </a:p>
          <a:p>
            <a:endParaRPr lang="en-US" dirty="0"/>
          </a:p>
        </p:txBody>
      </p:sp>
    </p:spTree>
    <p:extLst>
      <p:ext uri="{BB962C8B-B14F-4D97-AF65-F5344CB8AC3E}">
        <p14:creationId xmlns:p14="http://schemas.microsoft.com/office/powerpoint/2010/main" val="732821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85A1D-E3FE-6230-2C93-DD95B1EBD05F}"/>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8C6B693A-8AA4-A34F-6197-A10D2F919288}"/>
              </a:ext>
            </a:extLst>
          </p:cNvPr>
          <p:cNvSpPr>
            <a:spLocks noGrp="1"/>
          </p:cNvSpPr>
          <p:nvPr>
            <p:ph idx="1"/>
          </p:nvPr>
        </p:nvSpPr>
        <p:spPr/>
        <p:txBody>
          <a:bodyPr>
            <a:normAutofit/>
          </a:bodyPr>
          <a:lstStyle/>
          <a:p>
            <a:r>
              <a:rPr lang="en-US" sz="2400" dirty="0"/>
              <a:t>Topic:  Electric cars should be required.</a:t>
            </a:r>
          </a:p>
          <a:p>
            <a:endParaRPr lang="en-US" sz="2400" dirty="0"/>
          </a:p>
          <a:p>
            <a:r>
              <a:rPr lang="en-US" sz="2400" dirty="0"/>
              <a:t>Using alliteration or assonance for example taglines for either side of the topic.</a:t>
            </a:r>
          </a:p>
          <a:p>
            <a:endParaRPr lang="en-US" sz="2400" dirty="0"/>
          </a:p>
          <a:p>
            <a:r>
              <a:rPr lang="en-US" sz="2400" dirty="0"/>
              <a:t>Clean Climate</a:t>
            </a:r>
          </a:p>
          <a:p>
            <a:r>
              <a:rPr lang="en-US" sz="2400" dirty="0"/>
              <a:t>Pressuring People </a:t>
            </a:r>
          </a:p>
          <a:p>
            <a:r>
              <a:rPr lang="en-US" sz="2400" dirty="0"/>
              <a:t>Crazy Costs</a:t>
            </a:r>
          </a:p>
        </p:txBody>
      </p:sp>
    </p:spTree>
    <p:extLst>
      <p:ext uri="{BB962C8B-B14F-4D97-AF65-F5344CB8AC3E}">
        <p14:creationId xmlns:p14="http://schemas.microsoft.com/office/powerpoint/2010/main" val="4157046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36263-691B-7472-31DC-4DA6230DC096}"/>
              </a:ext>
            </a:extLst>
          </p:cNvPr>
          <p:cNvSpPr>
            <a:spLocks noGrp="1"/>
          </p:cNvSpPr>
          <p:nvPr>
            <p:ph type="title"/>
          </p:nvPr>
        </p:nvSpPr>
        <p:spPr/>
        <p:txBody>
          <a:bodyPr/>
          <a:lstStyle/>
          <a:p>
            <a:r>
              <a:rPr lang="en-US" dirty="0"/>
              <a:t>Connotation versus Denotation of Words</a:t>
            </a:r>
          </a:p>
        </p:txBody>
      </p:sp>
      <p:sp>
        <p:nvSpPr>
          <p:cNvPr id="3" name="Content Placeholder 2">
            <a:extLst>
              <a:ext uri="{FF2B5EF4-FFF2-40B4-BE49-F238E27FC236}">
                <a16:creationId xmlns:a16="http://schemas.microsoft.com/office/drawing/2014/main" id="{4DAB0FC8-B33D-49E0-3322-7DAA87F31800}"/>
              </a:ext>
            </a:extLst>
          </p:cNvPr>
          <p:cNvSpPr>
            <a:spLocks noGrp="1"/>
          </p:cNvSpPr>
          <p:nvPr>
            <p:ph idx="1"/>
          </p:nvPr>
        </p:nvSpPr>
        <p:spPr/>
        <p:txBody>
          <a:bodyPr>
            <a:normAutofit/>
          </a:bodyPr>
          <a:lstStyle/>
          <a:p>
            <a:r>
              <a:rPr lang="en-US" sz="2400" dirty="0"/>
              <a:t>Denotation- The actual dictionary definition of what a word means</a:t>
            </a:r>
          </a:p>
          <a:p>
            <a:r>
              <a:rPr lang="en-US" sz="2400" dirty="0"/>
              <a:t>Connotation- The feelings, positive or negative that a word gives the listener</a:t>
            </a:r>
          </a:p>
          <a:p>
            <a:r>
              <a:rPr lang="en-US" sz="2400" dirty="0"/>
              <a:t>Different words may leave your audience with certain feelings.  Be aware in your speeches of the impressions your words may leave</a:t>
            </a:r>
          </a:p>
        </p:txBody>
      </p:sp>
    </p:spTree>
    <p:extLst>
      <p:ext uri="{BB962C8B-B14F-4D97-AF65-F5344CB8AC3E}">
        <p14:creationId xmlns:p14="http://schemas.microsoft.com/office/powerpoint/2010/main" val="4198360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FDF73-B077-190D-CA36-5C0C4C18BE5E}"/>
              </a:ext>
            </a:extLst>
          </p:cNvPr>
          <p:cNvSpPr>
            <a:spLocks noGrp="1"/>
          </p:cNvSpPr>
          <p:nvPr>
            <p:ph type="title"/>
          </p:nvPr>
        </p:nvSpPr>
        <p:spPr/>
        <p:txBody>
          <a:bodyPr/>
          <a:lstStyle/>
          <a:p>
            <a:r>
              <a:rPr lang="en-US" dirty="0"/>
              <a:t>Connotation and Denotation Examples</a:t>
            </a:r>
          </a:p>
        </p:txBody>
      </p:sp>
      <p:sp>
        <p:nvSpPr>
          <p:cNvPr id="3" name="Content Placeholder 2">
            <a:extLst>
              <a:ext uri="{FF2B5EF4-FFF2-40B4-BE49-F238E27FC236}">
                <a16:creationId xmlns:a16="http://schemas.microsoft.com/office/drawing/2014/main" id="{94F46A87-CC3D-E213-62C5-EF57436618AB}"/>
              </a:ext>
            </a:extLst>
          </p:cNvPr>
          <p:cNvSpPr>
            <a:spLocks noGrp="1"/>
          </p:cNvSpPr>
          <p:nvPr>
            <p:ph idx="1"/>
          </p:nvPr>
        </p:nvSpPr>
        <p:spPr/>
        <p:txBody>
          <a:bodyPr>
            <a:normAutofit/>
          </a:bodyPr>
          <a:lstStyle/>
          <a:p>
            <a:r>
              <a:rPr lang="en-US" sz="2400" dirty="0"/>
              <a:t>Exposed, Reveled</a:t>
            </a:r>
          </a:p>
          <a:p>
            <a:r>
              <a:rPr lang="en-US" sz="2400" dirty="0"/>
              <a:t>Courageous, confident, conceited</a:t>
            </a:r>
          </a:p>
          <a:p>
            <a:r>
              <a:rPr lang="en-US" sz="2400" dirty="0"/>
              <a:t>Unique, different, peculiar</a:t>
            </a:r>
          </a:p>
        </p:txBody>
      </p:sp>
    </p:spTree>
    <p:extLst>
      <p:ext uri="{BB962C8B-B14F-4D97-AF65-F5344CB8AC3E}">
        <p14:creationId xmlns:p14="http://schemas.microsoft.com/office/powerpoint/2010/main" val="840538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8CAA4-8F79-D793-90AC-5AC41FA54FF8}"/>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E3916E7C-B904-7CDC-5252-87BF85DCB403}"/>
              </a:ext>
            </a:extLst>
          </p:cNvPr>
          <p:cNvSpPr>
            <a:spLocks noGrp="1"/>
          </p:cNvSpPr>
          <p:nvPr>
            <p:ph idx="1"/>
          </p:nvPr>
        </p:nvSpPr>
        <p:spPr/>
        <p:txBody>
          <a:bodyPr>
            <a:normAutofit/>
          </a:bodyPr>
          <a:lstStyle/>
          <a:p>
            <a:r>
              <a:rPr lang="en-US" sz="2400" dirty="0"/>
              <a:t>Try to come up with an example where a word’s connotation adds to the feeling of the sentence.</a:t>
            </a:r>
          </a:p>
          <a:p>
            <a:endParaRPr lang="en-US" sz="2400" dirty="0"/>
          </a:p>
          <a:p>
            <a:r>
              <a:rPr lang="en-US" sz="2400" dirty="0"/>
              <a:t>The car was old.</a:t>
            </a:r>
          </a:p>
          <a:p>
            <a:r>
              <a:rPr lang="en-US" sz="2400" dirty="0"/>
              <a:t>The car was decrepit. </a:t>
            </a:r>
          </a:p>
        </p:txBody>
      </p:sp>
    </p:spTree>
    <p:extLst>
      <p:ext uri="{BB962C8B-B14F-4D97-AF65-F5344CB8AC3E}">
        <p14:creationId xmlns:p14="http://schemas.microsoft.com/office/powerpoint/2010/main" val="2813419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5603F-F4B5-0D65-E0DE-931691E5BDCA}"/>
              </a:ext>
            </a:extLst>
          </p:cNvPr>
          <p:cNvSpPr>
            <a:spLocks noGrp="1"/>
          </p:cNvSpPr>
          <p:nvPr>
            <p:ph type="title"/>
          </p:nvPr>
        </p:nvSpPr>
        <p:spPr/>
        <p:txBody>
          <a:bodyPr/>
          <a:lstStyle/>
          <a:p>
            <a:r>
              <a:rPr lang="en-US" dirty="0"/>
              <a:t>Euphemism</a:t>
            </a:r>
          </a:p>
        </p:txBody>
      </p:sp>
      <p:sp>
        <p:nvSpPr>
          <p:cNvPr id="3" name="Content Placeholder 2">
            <a:extLst>
              <a:ext uri="{FF2B5EF4-FFF2-40B4-BE49-F238E27FC236}">
                <a16:creationId xmlns:a16="http://schemas.microsoft.com/office/drawing/2014/main" id="{2D302D33-10CE-AFDA-AEF6-83D92DBCBB7E}"/>
              </a:ext>
            </a:extLst>
          </p:cNvPr>
          <p:cNvSpPr>
            <a:spLocks noGrp="1"/>
          </p:cNvSpPr>
          <p:nvPr>
            <p:ph sz="half" idx="1"/>
          </p:nvPr>
        </p:nvSpPr>
        <p:spPr/>
        <p:txBody>
          <a:bodyPr>
            <a:normAutofit/>
          </a:bodyPr>
          <a:lstStyle/>
          <a:p>
            <a:r>
              <a:rPr lang="en-US" sz="2400" dirty="0"/>
              <a:t>Disguising disagreeable or painful ideas with words that do not express the idea literally</a:t>
            </a:r>
          </a:p>
          <a:p>
            <a:r>
              <a:rPr lang="en-US" sz="2400" dirty="0"/>
              <a:t>Softens the effect of the idea</a:t>
            </a:r>
          </a:p>
          <a:p>
            <a:r>
              <a:rPr lang="en-US" sz="2400" dirty="0"/>
              <a:t>Use to lessen the impact of the less favorable effects of our case</a:t>
            </a:r>
          </a:p>
        </p:txBody>
      </p:sp>
      <p:sp>
        <p:nvSpPr>
          <p:cNvPr id="4" name="Content Placeholder 3">
            <a:extLst>
              <a:ext uri="{FF2B5EF4-FFF2-40B4-BE49-F238E27FC236}">
                <a16:creationId xmlns:a16="http://schemas.microsoft.com/office/drawing/2014/main" id="{C375AE28-BF45-B8BA-3FE9-75DF09E59A63}"/>
              </a:ext>
            </a:extLst>
          </p:cNvPr>
          <p:cNvSpPr>
            <a:spLocks noGrp="1"/>
          </p:cNvSpPr>
          <p:nvPr>
            <p:ph sz="half" idx="2"/>
          </p:nvPr>
        </p:nvSpPr>
        <p:spPr/>
        <p:txBody>
          <a:bodyPr>
            <a:normAutofit/>
          </a:bodyPr>
          <a:lstStyle/>
          <a:p>
            <a:r>
              <a:rPr lang="en-US" sz="2400" dirty="0"/>
              <a:t>Examples:</a:t>
            </a:r>
          </a:p>
          <a:p>
            <a:pPr lvl="1">
              <a:buFont typeface="Wingdings" panose="05000000000000000000" pitchFamily="2" charset="2"/>
              <a:buChar char="§"/>
            </a:pPr>
            <a:r>
              <a:rPr lang="en-US" sz="2400" dirty="0"/>
              <a:t>Pass away versus die</a:t>
            </a:r>
          </a:p>
          <a:p>
            <a:pPr lvl="1">
              <a:buFont typeface="Wingdings" panose="05000000000000000000" pitchFamily="2" charset="2"/>
              <a:buChar char="§"/>
            </a:pPr>
            <a:r>
              <a:rPr lang="en-US" sz="2400" dirty="0"/>
              <a:t>Let go instead of fired</a:t>
            </a:r>
          </a:p>
          <a:p>
            <a:pPr lvl="1">
              <a:buFont typeface="Wingdings" panose="05000000000000000000" pitchFamily="2" charset="2"/>
              <a:buChar char="§"/>
            </a:pPr>
            <a:r>
              <a:rPr lang="en-US" sz="2400" dirty="0"/>
              <a:t>Certified pre-owned over used car</a:t>
            </a:r>
          </a:p>
        </p:txBody>
      </p:sp>
    </p:spTree>
    <p:extLst>
      <p:ext uri="{BB962C8B-B14F-4D97-AF65-F5344CB8AC3E}">
        <p14:creationId xmlns:p14="http://schemas.microsoft.com/office/powerpoint/2010/main" val="185963620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412</TotalTime>
  <Words>1482</Words>
  <Application>Microsoft Office PowerPoint</Application>
  <PresentationFormat>Widescreen</PresentationFormat>
  <Paragraphs>150</Paragraphs>
  <Slides>22</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Trebuchet MS</vt:lpstr>
      <vt:lpstr>Wingdings</vt:lpstr>
      <vt:lpstr>Wingdings 3</vt:lpstr>
      <vt:lpstr>Facet</vt:lpstr>
      <vt:lpstr>Literary Devices and Debate</vt:lpstr>
      <vt:lpstr>What are Literary Devices?</vt:lpstr>
      <vt:lpstr>Alliteration</vt:lpstr>
      <vt:lpstr>Assonance</vt:lpstr>
      <vt:lpstr>Now You Do It!</vt:lpstr>
      <vt:lpstr>Connotation versus Denotation of Words</vt:lpstr>
      <vt:lpstr>Connotation and Denotation Examples</vt:lpstr>
      <vt:lpstr>Now You Do It!</vt:lpstr>
      <vt:lpstr>Euphemism</vt:lpstr>
      <vt:lpstr>Dysphemism</vt:lpstr>
      <vt:lpstr>Now You Do It!</vt:lpstr>
      <vt:lpstr>Analogy</vt:lpstr>
      <vt:lpstr>Now You Do It!</vt:lpstr>
      <vt:lpstr>Simile and Metaphor</vt:lpstr>
      <vt:lpstr>Simile and Metaphor Examples</vt:lpstr>
      <vt:lpstr>Now You Do It!</vt:lpstr>
      <vt:lpstr>Repetition </vt:lpstr>
      <vt:lpstr>Now You Do It!</vt:lpstr>
      <vt:lpstr>Imagery</vt:lpstr>
      <vt:lpstr>Now You Do It!</vt:lpstr>
      <vt:lpstr>Diction </vt:lpstr>
      <vt:lpstr>Now You Do 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Literary Devices and Debate</dc:title>
  <dc:creator>Julie Badgley</dc:creator>
  <cp:lastModifiedBy>Jim Climb the Mountain</cp:lastModifiedBy>
  <cp:revision>27</cp:revision>
  <cp:lastPrinted>2022-06-12T02:58:20Z</cp:lastPrinted>
  <dcterms:created xsi:type="dcterms:W3CDTF">2022-06-11T22:12:54Z</dcterms:created>
  <dcterms:modified xsi:type="dcterms:W3CDTF">2022-07-08T19:26:09Z</dcterms:modified>
</cp:coreProperties>
</file>