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60" r:id="rId2"/>
    <p:sldId id="351" r:id="rId3"/>
    <p:sldId id="363" r:id="rId4"/>
    <p:sldId id="350" r:id="rId5"/>
    <p:sldId id="365" r:id="rId6"/>
    <p:sldId id="307" r:id="rId7"/>
    <p:sldId id="301" r:id="rId8"/>
    <p:sldId id="298" r:id="rId9"/>
    <p:sldId id="302" r:id="rId10"/>
    <p:sldId id="303" r:id="rId11"/>
    <p:sldId id="304" r:id="rId12"/>
    <p:sldId id="355" r:id="rId13"/>
    <p:sldId id="364" r:id="rId14"/>
    <p:sldId id="366" r:id="rId15"/>
    <p:sldId id="367" r:id="rId16"/>
    <p:sldId id="392" r:id="rId17"/>
    <p:sldId id="342" r:id="rId18"/>
    <p:sldId id="391" r:id="rId19"/>
    <p:sldId id="353" r:id="rId20"/>
    <p:sldId id="354" r:id="rId21"/>
    <p:sldId id="388" r:id="rId22"/>
    <p:sldId id="356" r:id="rId23"/>
    <p:sldId id="357" r:id="rId24"/>
    <p:sldId id="358" r:id="rId25"/>
    <p:sldId id="359" r:id="rId26"/>
    <p:sldId id="389" r:id="rId27"/>
    <p:sldId id="361" r:id="rId28"/>
    <p:sldId id="362" r:id="rId29"/>
    <p:sldId id="390" r:id="rId30"/>
    <p:sldId id="393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687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88" y="6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4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30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57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2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4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31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808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584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8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01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3381-2194-4062-AAD9-F170AA55D06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BF5B3-6797-48E0-97A5-3923418683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561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6D9B3381-2194-4062-AAD9-F170AA55D06C}" type="datetimeFigureOut">
              <a:rPr lang="en-US" smtClean="0"/>
              <a:pPr/>
              <a:t>8/15/2022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Tahoma" panose="020B0604030504040204" pitchFamily="34" charset="0"/>
              </a:defRPr>
            </a:lvl1pPr>
          </a:lstStyle>
          <a:p>
            <a:fld id="{FC1BF5B3-6797-48E0-97A5-3923418683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49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Tahoma" panose="020B0604030504040204" pitchFamily="34" charset="0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Tahoma" panose="020B0604030504040204" pitchFamily="34" charset="0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WE ARE DEBATING TODAY!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1114697" y="2207213"/>
            <a:ext cx="107181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u="sng" dirty="0"/>
              <a:t>It is a “Follow the Flow” Debate</a:t>
            </a:r>
          </a:p>
          <a:p>
            <a:endParaRPr lang="en-US" sz="4400" b="1" i="1" u="sng" dirty="0"/>
          </a:p>
          <a:p>
            <a:r>
              <a:rPr lang="en-US" sz="4400" b="1" i="1" u="sng" dirty="0"/>
              <a:t>With Contentions </a:t>
            </a:r>
          </a:p>
          <a:p>
            <a:r>
              <a:rPr lang="en-US" sz="4400" b="1" i="1" u="sng" dirty="0"/>
              <a:t>AND</a:t>
            </a:r>
          </a:p>
          <a:p>
            <a:r>
              <a:rPr lang="en-US" sz="4400" b="1" i="1" u="sng" dirty="0"/>
              <a:t>POIs.</a:t>
            </a: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32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RESPONDING TO A POI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Respond as soon as possible</a:t>
            </a:r>
          </a:p>
          <a:p>
            <a:r>
              <a:rPr lang="en-US" sz="3200" dirty="0"/>
              <a:t>Use arguments in your speech to respond</a:t>
            </a:r>
          </a:p>
          <a:p>
            <a:r>
              <a:rPr lang="en-US" sz="3200" dirty="0"/>
              <a:t>Respond quickly—then talk about good arguments for your side</a:t>
            </a:r>
          </a:p>
          <a:p>
            <a:r>
              <a:rPr lang="en-US" sz="3200" dirty="0"/>
              <a:t>AND get back to the next contention/argument you need to address in your speech—as soon as possible.</a:t>
            </a:r>
          </a:p>
        </p:txBody>
      </p:sp>
    </p:spTree>
    <p:extLst>
      <p:ext uri="{BB962C8B-B14F-4D97-AF65-F5344CB8AC3E}">
        <p14:creationId xmlns:p14="http://schemas.microsoft.com/office/powerpoint/2010/main" val="869713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Do it again!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Use the Tips</a:t>
            </a:r>
          </a:p>
          <a:p>
            <a:r>
              <a:rPr lang="en-US" sz="3600" dirty="0"/>
              <a:t>In your teams . . . </a:t>
            </a:r>
          </a:p>
          <a:p>
            <a:r>
              <a:rPr lang="en-US" sz="3600" dirty="0"/>
              <a:t>Present an argument</a:t>
            </a:r>
          </a:p>
          <a:p>
            <a:r>
              <a:rPr lang="en-US" sz="3600" dirty="0"/>
              <a:t>Do a POI</a:t>
            </a:r>
          </a:p>
          <a:p>
            <a:r>
              <a:rPr lang="en-US" sz="3600" dirty="0"/>
              <a:t>Respond to the POI</a:t>
            </a:r>
          </a:p>
          <a:p>
            <a:r>
              <a:rPr lang="en-US" sz="3600" dirty="0"/>
              <a:t>Go to the next person.</a:t>
            </a:r>
          </a:p>
        </p:txBody>
      </p:sp>
    </p:spTree>
    <p:extLst>
      <p:ext uri="{BB962C8B-B14F-4D97-AF65-F5344CB8AC3E}">
        <p14:creationId xmlns:p14="http://schemas.microsoft.com/office/powerpoint/2010/main" val="2407112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61594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THE DEBATE WILL WORK LIKE THIS . . .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minutes Prep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minute maximum speeches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1st PROP: Present Two Contentions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1st OPP: Present One Contention, Respond to the Prop Contentions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2nd PROP: Respond to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Contention, Defend Prop Contentions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2nd OPP: Defend </a:t>
            </a:r>
            <a:r>
              <a:rPr lang="en-US" sz="28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Contention, Reattack the Prop Contentions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3rd OPP: We won our Contention; we defeated their Contentions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3rd PROP: We won our Contentions; we defeated their Contention.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GET YOUR SCRIPTS!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57176"/>
            <a:ext cx="114745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USE THE SCRIPTS TO DO YOUR SPEECHES RIGHT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THE ONE MAKING THE ARGUMENTS!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SCRIPT TELLS YOU WHAT YOU NEED TO ADDRESS . . . </a:t>
            </a:r>
          </a:p>
        </p:txBody>
      </p:sp>
    </p:spTree>
    <p:extLst>
      <p:ext uri="{BB962C8B-B14F-4D97-AF65-F5344CB8AC3E}">
        <p14:creationId xmlns:p14="http://schemas.microsoft.com/office/powerpoint/2010/main" val="25798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DURING PREP, I WILL COME INTO YOUR PREP ROOM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57176"/>
            <a:ext cx="11474533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altLang="en-US" sz="2800" b="1" dirty="0">
                <a:latin typeface="Verdana" panose="020B0604030504040204" pitchFamily="34" charset="0"/>
              </a:rPr>
              <a:t>SHOW ME . . . 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8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SPEAKERS: YOUR SCRIPT INTRO AND FLOWS OF YOUR CONTENTIONS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8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SPEAKERS: YOUR SCRIPT INTRO AND YOUR “RESPONSE PREP SHEETS”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8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SPEAKERS: YOUR THINKING ABOUT YOUR SPEECH AND THAT YOU ARE HELPING PARTNERS INCLUDING BY NOT INTERRUPTING THEM. </a:t>
            </a:r>
          </a:p>
        </p:txBody>
      </p:sp>
    </p:spTree>
    <p:extLst>
      <p:ext uri="{BB962C8B-B14F-4D97-AF65-F5344CB8AC3E}">
        <p14:creationId xmlns:p14="http://schemas.microsoft.com/office/powerpoint/2010/main" val="54682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B0445-374E-4CBB-815A-90F1D930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PREP RULES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244D1-74F7-4E36-8339-D6291F91F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You can and should look at your prepared materials</a:t>
            </a:r>
          </a:p>
          <a:p>
            <a:pPr lvl="1"/>
            <a:r>
              <a:rPr lang="en-US" sz="2600" b="1" dirty="0"/>
              <a:t>But you cannot look at these prepared materials during the debate itself</a:t>
            </a:r>
          </a:p>
          <a:p>
            <a:r>
              <a:rPr lang="en-US" sz="2800" b="1" dirty="0"/>
              <a:t>You can and should work with your teammates</a:t>
            </a:r>
          </a:p>
          <a:p>
            <a:r>
              <a:rPr lang="en-US" sz="2800" b="1" dirty="0"/>
              <a:t>You do NOT work with . . . </a:t>
            </a:r>
          </a:p>
          <a:p>
            <a:pPr lvl="1"/>
            <a:r>
              <a:rPr lang="en-US" sz="2800" b="1" dirty="0"/>
              <a:t>The Internet/Google Search</a:t>
            </a:r>
          </a:p>
          <a:p>
            <a:pPr lvl="1"/>
            <a:r>
              <a:rPr lang="en-US" sz="2800" b="1" dirty="0"/>
              <a:t>Your Parents nor Friends nor Coaches.</a:t>
            </a:r>
          </a:p>
        </p:txBody>
      </p:sp>
    </p:spTree>
    <p:extLst>
      <p:ext uri="{BB962C8B-B14F-4D97-AF65-F5344CB8AC3E}">
        <p14:creationId xmlns:p14="http://schemas.microsoft.com/office/powerpoint/2010/main" val="2526589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B0445-374E-4CBB-815A-90F1D930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Begin your 15 minutes prep!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244D1-74F7-4E36-8339-D6291F91F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Prop: Prep in this Breakout Room</a:t>
            </a:r>
          </a:p>
          <a:p>
            <a:r>
              <a:rPr lang="en-US" sz="3200" b="1" dirty="0" err="1"/>
              <a:t>Opp</a:t>
            </a:r>
            <a:r>
              <a:rPr lang="en-US" sz="3200" b="1" dirty="0"/>
              <a:t>: Prep in Breakout Room +20.</a:t>
            </a:r>
          </a:p>
        </p:txBody>
      </p:sp>
    </p:spTree>
    <p:extLst>
      <p:ext uri="{BB962C8B-B14F-4D97-AF65-F5344CB8AC3E}">
        <p14:creationId xmlns:p14="http://schemas.microsoft.com/office/powerpoint/2010/main" val="2214223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0186191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DURING THE DEBATE . . . 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BEFORE EACH SPEECH STARTS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 WILL ASK YOU TO SHOW ME . . 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 You are using the right flowsheet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The next speaker is following the 90% Rule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DURING YOUR SPEECH . . </a:t>
            </a:r>
            <a:r>
              <a:rPr 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</a:t>
            </a: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the Scripts.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07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0186191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LET’S FOLLOW THE FLOW!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358346" y="1914686"/>
            <a:ext cx="11483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76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PROP PRESENT YOUR CASE ARGUMENT</a:t>
            </a:r>
          </a:p>
          <a:p>
            <a:r>
              <a:rPr lang="en-US" sz="4000" b="1" dirty="0"/>
              <a:t>1 OPP—FLOW YOUR RESPONSES: 90%!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673395" y="1850065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1656476" y="1821711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44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YOUR TOPIC . . . 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1018903" y="2207213"/>
            <a:ext cx="10813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WRITE IT DOWN! </a:t>
            </a:r>
          </a:p>
        </p:txBody>
      </p:sp>
    </p:spTree>
    <p:extLst>
      <p:ext uri="{BB962C8B-B14F-4D97-AF65-F5344CB8AC3E}">
        <p14:creationId xmlns:p14="http://schemas.microsoft.com/office/powerpoint/2010/main" val="55454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1 OPP PRESENT YOUR CASE ARGUMENT</a:t>
            </a:r>
          </a:p>
          <a:p>
            <a:r>
              <a:rPr lang="en-US" sz="4400" b="1" dirty="0"/>
              <a:t>2 PROP—FLOW YOUR RESPONSES: 90%!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7116725" y="1821711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7982983" y="1817122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72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1 OPP RESPOND TO PROP CASE ARGUMENT</a:t>
            </a:r>
          </a:p>
          <a:p>
            <a:r>
              <a:rPr lang="en-US" sz="3600" b="1" dirty="0"/>
              <a:t>2 PROP—FLOW YOUR REBUILD RESPONSES: 90%!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651591" y="1817122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2751765" y="1826709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13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/>
              <a:t>2 PROP RESPOND TO OPP CASE ARGUMENT</a:t>
            </a:r>
          </a:p>
          <a:p>
            <a:r>
              <a:rPr lang="en-US" sz="3600" b="1" dirty="0"/>
              <a:t>2 OPP—FLOW YOUR REBUILD RESPONSES: 90%!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8016949" y="1826709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9003709" y="1774760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89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74921" y="464883"/>
            <a:ext cx="10788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2 PROP REBUILD PARTNER’S CASE ARGUMENT</a:t>
            </a:r>
          </a:p>
          <a:p>
            <a:r>
              <a:rPr lang="en-US" sz="3600" b="1" dirty="0"/>
              <a:t>2 OPP—FLOW YOUR REBUILD RESPONSES: 90%!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2700670" y="1855062"/>
            <a:ext cx="396949" cy="8506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3729960" y="1855062"/>
            <a:ext cx="396949" cy="850605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2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198720" y="230966"/>
            <a:ext cx="116955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 OPP REBUILD PARTNER’S CASE ARGUMENT</a:t>
            </a:r>
          </a:p>
          <a:p>
            <a:r>
              <a:rPr lang="en-US" sz="2800" b="1" dirty="0"/>
              <a:t>3 OPP—FLOW WHY YOUR PARTNERS WIN THIS ARGUMENT: 90%!</a:t>
            </a:r>
          </a:p>
          <a:p>
            <a:r>
              <a:rPr lang="en-US" sz="2800" b="1" dirty="0"/>
              <a:t>3 PROP—FLOW WHY YOUR PARTNERS DEFEATED THIS ARGUMENT: 90%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9227910" y="1928585"/>
            <a:ext cx="396949" cy="710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10161373" y="1928585"/>
            <a:ext cx="396949" cy="71095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6DF26DA9-ED05-4B94-ACD5-797D13C6F823}"/>
              </a:ext>
            </a:extLst>
          </p:cNvPr>
          <p:cNvSpPr/>
          <p:nvPr/>
        </p:nvSpPr>
        <p:spPr>
          <a:xfrm>
            <a:off x="11105660" y="1928585"/>
            <a:ext cx="396949" cy="71095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791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25301" y="230966"/>
            <a:ext cx="1147607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2 OPP REBUILD PARTNER’S RESPONSES TO PROP CASE</a:t>
            </a:r>
          </a:p>
          <a:p>
            <a:r>
              <a:rPr lang="en-US" sz="2800" b="1" dirty="0"/>
              <a:t>3 OPP—FLOW WHY YOUR PARTNERS DEFEATED THIS ARGUMENT: 90%!</a:t>
            </a:r>
          </a:p>
          <a:p>
            <a:r>
              <a:rPr lang="en-US" sz="2800" b="1" dirty="0"/>
              <a:t>3 PROP—FLOW WHY YOUR PARTNERS WIN THIS ARGUMENT: 90%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3776952" y="2041999"/>
            <a:ext cx="396949" cy="710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4872168" y="1928585"/>
            <a:ext cx="396949" cy="71095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6DF26DA9-ED05-4B94-ACD5-797D13C6F823}"/>
              </a:ext>
            </a:extLst>
          </p:cNvPr>
          <p:cNvSpPr/>
          <p:nvPr/>
        </p:nvSpPr>
        <p:spPr>
          <a:xfrm>
            <a:off x="5897602" y="1952229"/>
            <a:ext cx="396949" cy="71095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76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311887" y="230966"/>
            <a:ext cx="11433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 OPP WHY YOUR PARTNERS WON THE OPP CASE ARGUMENT</a:t>
            </a:r>
          </a:p>
          <a:p>
            <a:r>
              <a:rPr lang="en-US" sz="2800" b="1" dirty="0"/>
              <a:t>3 PROP—FLOW WHY YOUR PARTNERS DEFEATED THIS ARG. 90%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0071427" y="1862459"/>
            <a:ext cx="396949" cy="710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11035699" y="1862458"/>
            <a:ext cx="396949" cy="71095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311887" y="230966"/>
            <a:ext cx="114335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 OPP WHY YOUR PARTNERS DEFEATED THE PROP CASE ARGUMENT</a:t>
            </a:r>
          </a:p>
          <a:p>
            <a:r>
              <a:rPr lang="en-US" sz="2800" b="1" dirty="0"/>
              <a:t>3 PROP—FLOW WHY YOUR PARTNERS DEFEATED THIS ARG. 90%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4542497" y="1862458"/>
            <a:ext cx="396949" cy="710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53C2338-1F45-420D-A3A3-BB694FF848E5}"/>
              </a:ext>
            </a:extLst>
          </p:cNvPr>
          <p:cNvSpPr/>
          <p:nvPr/>
        </p:nvSpPr>
        <p:spPr>
          <a:xfrm>
            <a:off x="5383633" y="1862458"/>
            <a:ext cx="396949" cy="710957"/>
          </a:xfrm>
          <a:prstGeom prst="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311887" y="230966"/>
            <a:ext cx="1143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 PROP WHY YOUR PARTNERS DEFEATED THE OPP CASE ARGUMENT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11070888" y="1926253"/>
            <a:ext cx="396949" cy="710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086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311887" y="230966"/>
            <a:ext cx="11433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3 PROP WHY YOUR PARTNERS WON YOUR PROP CASE ARGUMENT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  <p:sp>
        <p:nvSpPr>
          <p:cNvPr id="2" name="Arrow: Down 1">
            <a:extLst>
              <a:ext uri="{FF2B5EF4-FFF2-40B4-BE49-F238E27FC236}">
                <a16:creationId xmlns:a16="http://schemas.microsoft.com/office/drawing/2014/main" id="{E7DDBD4A-4C98-484E-862F-4C26A6F42FE5}"/>
              </a:ext>
            </a:extLst>
          </p:cNvPr>
          <p:cNvSpPr/>
          <p:nvPr/>
        </p:nvSpPr>
        <p:spPr>
          <a:xfrm>
            <a:off x="5430718" y="1862459"/>
            <a:ext cx="396949" cy="710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77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LET’S DO OUR OWN </a:t>
            </a:r>
            <a:br>
              <a:rPr lang="en-US" altLang="en-US" b="1" cap="none" dirty="0">
                <a:latin typeface="Verdana" panose="020B0604030504040204" pitchFamily="34" charset="0"/>
              </a:rPr>
            </a:br>
            <a:r>
              <a:rPr lang="en-US" altLang="en-US" b="1" cap="none" dirty="0">
                <a:latin typeface="Verdana" panose="020B0604030504040204" pitchFamily="34" charset="0"/>
              </a:rPr>
              <a:t>FOLLOW THE FLOW DEBATE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516609" y="2277552"/>
            <a:ext cx="1078150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are in teams!</a:t>
            </a: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8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 SUPPORTIVE OF EACH OTHER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WHO’S PROP AND WHO’S OPP?</a:t>
            </a:r>
          </a:p>
        </p:txBody>
      </p:sp>
    </p:spTree>
    <p:extLst>
      <p:ext uri="{BB962C8B-B14F-4D97-AF65-F5344CB8AC3E}">
        <p14:creationId xmlns:p14="http://schemas.microsoft.com/office/powerpoint/2010/main" val="4078893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B0445-374E-4CBB-815A-90F1D930B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did that go?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C244D1-74F7-4E36-8339-D6291F91F2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/>
              <a:t>Judges—reminder to email your ballot (wins/points) right away THEN TALK WITH THE KIDS . . . </a:t>
            </a:r>
          </a:p>
          <a:p>
            <a:endParaRPr lang="en-US" sz="2800" b="1" dirty="0"/>
          </a:p>
          <a:p>
            <a:r>
              <a:rPr lang="en-US" sz="2800" b="1" dirty="0"/>
              <a:t>What worked well/was most fun?</a:t>
            </a:r>
          </a:p>
          <a:p>
            <a:r>
              <a:rPr lang="en-US" sz="2800" b="1" dirty="0"/>
              <a:t>What was the hardest to do?</a:t>
            </a:r>
          </a:p>
          <a:p>
            <a:r>
              <a:rPr lang="en-US" sz="2800" b="1" dirty="0"/>
              <a:t>Here’s feedback and you redo that part of your speech for 1 to 2 minutes</a:t>
            </a:r>
          </a:p>
          <a:p>
            <a:endParaRPr lang="en-US" sz="2800" b="1" dirty="0"/>
          </a:p>
          <a:p>
            <a:r>
              <a:rPr lang="en-US" sz="2800" b="1" dirty="0"/>
              <a:t>Judges—AFTER YOU DO THE ABOVE . . </a:t>
            </a:r>
            <a:r>
              <a:rPr lang="en-US" sz="2800" b="1"/>
              <a:t>. reminder </a:t>
            </a:r>
            <a:r>
              <a:rPr lang="en-US" sz="2800" b="1" dirty="0"/>
              <a:t>to fill out the online comments form.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1741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06EB7-CE31-48DC-A64D-B26FC2D2C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346" y="284176"/>
            <a:ext cx="11284410" cy="1508760"/>
          </a:xfrm>
        </p:spPr>
        <p:txBody>
          <a:bodyPr>
            <a:norm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altLang="en-US" b="1" cap="none" dirty="0">
                <a:latin typeface="Verdana" panose="020B0604030504040204" pitchFamily="34" charset="0"/>
              </a:rPr>
              <a:t>TEAMS—CHOOSE SPEAKER POSITIONS</a:t>
            </a:r>
            <a:endParaRPr lang="en-US" altLang="en-US" cap="none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A770F-185C-41B0-BC20-5AC164F9E985}"/>
              </a:ext>
            </a:extLst>
          </p:cNvPr>
          <p:cNvSpPr txBox="1"/>
          <p:nvPr/>
        </p:nvSpPr>
        <p:spPr>
          <a:xfrm>
            <a:off x="219635" y="1957176"/>
            <a:ext cx="1182892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Prop: MAKE YOUR CASE (Contentions)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Prop: REBUILD CASE, RESPOND TO OPP CASE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Prop:  EXPLAIN WHY YOUR PARTNERS’S ARGUMENTS WIN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MAKE YOUR CASE (Contentions), RESPOND TO PROP CASE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nd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REBUILD CASE, REBUILD RESPONSES TO PROP CASE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US" sz="2600" b="1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rd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6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</a:t>
            </a:r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 EXPLAIN WHY YOUR PARTNERS’ ARGUMENTS WIN</a:t>
            </a:r>
          </a:p>
        </p:txBody>
      </p:sp>
    </p:spTree>
    <p:extLst>
      <p:ext uri="{BB962C8B-B14F-4D97-AF65-F5344CB8AC3E}">
        <p14:creationId xmlns:p14="http://schemas.microsoft.com/office/powerpoint/2010/main" val="3689877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3213BAAE-1B01-425D-A338-A1A676BEBE75}"/>
              </a:ext>
            </a:extLst>
          </p:cNvPr>
          <p:cNvSpPr txBox="1"/>
          <p:nvPr/>
        </p:nvSpPr>
        <p:spPr>
          <a:xfrm>
            <a:off x="460744" y="464883"/>
            <a:ext cx="108022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EVERYONE: Prepare your own Flowsheets </a:t>
            </a:r>
          </a:p>
          <a:p>
            <a:r>
              <a:rPr lang="en-US" sz="4400" b="1" dirty="0"/>
              <a:t>Then, Show your Two flowsheets to me.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7DDE2228-DBF9-49D6-8265-8E53BC17D4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1283" y="2573416"/>
            <a:ext cx="5062719" cy="369967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7D48EF7-EAD0-48F6-AD70-38E8EABCF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720" y="2573416"/>
            <a:ext cx="6026049" cy="367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4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REMEMBER TO flow right!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548" y="2107474"/>
            <a:ext cx="4676099" cy="4206240"/>
          </a:xfrm>
        </p:spPr>
        <p:txBody>
          <a:bodyPr>
            <a:normAutofit/>
          </a:bodyPr>
          <a:lstStyle/>
          <a:p>
            <a:r>
              <a:rPr lang="en-US" sz="2800" b="1" dirty="0"/>
              <a:t>Example Flowed Argument </a:t>
            </a:r>
          </a:p>
          <a:p>
            <a:pPr lvl="1"/>
            <a:r>
              <a:rPr lang="en-US" sz="2800" b="1" i="1" dirty="0"/>
              <a:t>Z </a:t>
            </a:r>
            <a:r>
              <a:rPr lang="en-US" sz="2800" b="1" i="1" dirty="0" err="1"/>
              <a:t>hrt</a:t>
            </a:r>
            <a:r>
              <a:rPr lang="en-US" sz="2800" b="1" i="1" dirty="0"/>
              <a:t> </a:t>
            </a:r>
            <a:r>
              <a:rPr lang="en-US" sz="2800" b="1" i="1" dirty="0" err="1"/>
              <a:t>anmls</a:t>
            </a:r>
            <a:endParaRPr lang="en-US" sz="2800" b="1" i="1" dirty="0"/>
          </a:p>
          <a:p>
            <a:pPr lvl="1"/>
            <a:r>
              <a:rPr lang="en-US" sz="2800" b="1" i="1" dirty="0" err="1"/>
              <a:t>Jeffre</a:t>
            </a:r>
            <a:r>
              <a:rPr lang="en-US" sz="2800" b="1" i="1" dirty="0"/>
              <a:t> ‘18</a:t>
            </a:r>
          </a:p>
          <a:p>
            <a:pPr lvl="1"/>
            <a:r>
              <a:rPr lang="en-US" sz="2800" b="1" i="1" dirty="0"/>
              <a:t>Z </a:t>
            </a:r>
            <a:r>
              <a:rPr lang="en-US" sz="2800" b="1" i="1" dirty="0" err="1"/>
              <a:t>gv</a:t>
            </a:r>
            <a:r>
              <a:rPr lang="en-US" sz="2800" b="1" i="1" dirty="0"/>
              <a:t> bad diet</a:t>
            </a:r>
          </a:p>
          <a:p>
            <a:pPr lvl="1"/>
            <a:r>
              <a:rPr lang="en-US" sz="2800" b="1" i="1" dirty="0"/>
              <a:t>Z too </a:t>
            </a:r>
            <a:r>
              <a:rPr lang="en-US" sz="2800" b="1" i="1" dirty="0" err="1"/>
              <a:t>smll</a:t>
            </a:r>
            <a:r>
              <a:rPr lang="en-US" sz="2800" b="1" i="1" dirty="0"/>
              <a:t> </a:t>
            </a:r>
            <a:r>
              <a:rPr lang="en-US" sz="2800" b="1" i="1" dirty="0" err="1"/>
              <a:t>spc</a:t>
            </a:r>
            <a:endParaRPr lang="en-US" sz="3200" b="1" i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5AC637-6140-4FFF-AA6E-67324EE128F8}"/>
              </a:ext>
            </a:extLst>
          </p:cNvPr>
          <p:cNvSpPr txBox="1"/>
          <p:nvPr/>
        </p:nvSpPr>
        <p:spPr>
          <a:xfrm>
            <a:off x="773443" y="2107474"/>
            <a:ext cx="649578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Use abbreviations </a:t>
            </a:r>
            <a:br>
              <a:rPr lang="en-US" sz="3200" b="1" dirty="0"/>
            </a:br>
            <a:r>
              <a:rPr lang="en-US" sz="3200" b="1" dirty="0"/>
              <a:t>   </a:t>
            </a:r>
            <a:r>
              <a:rPr lang="en-US" sz="2800" b="1" i="1" dirty="0"/>
              <a:t>Hurt becomes </a:t>
            </a:r>
            <a:r>
              <a:rPr lang="en-US" sz="2800" b="1" i="1" dirty="0" err="1"/>
              <a:t>Hrt</a:t>
            </a:r>
            <a:r>
              <a:rPr lang="en-US" sz="2800" b="1" i="1" dirty="0"/>
              <a:t> </a:t>
            </a:r>
            <a:br>
              <a:rPr lang="en-US" sz="2800" b="1" i="1" dirty="0"/>
            </a:br>
            <a:r>
              <a:rPr lang="en-US" sz="2800" b="1" i="1" dirty="0"/>
              <a:t>   Small becomes </a:t>
            </a:r>
            <a:r>
              <a:rPr lang="en-US" sz="2800" b="1" i="1" dirty="0" err="1"/>
              <a:t>Smll</a:t>
            </a:r>
            <a:endParaRPr lang="en-US" sz="3200" b="1" i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Use shorthand </a:t>
            </a:r>
            <a:br>
              <a:rPr lang="en-US" sz="3200" b="1" dirty="0"/>
            </a:br>
            <a:r>
              <a:rPr lang="en-US" sz="3200" b="1" dirty="0"/>
              <a:t>   </a:t>
            </a:r>
            <a:r>
              <a:rPr lang="en-US" sz="2800" b="1" i="1" dirty="0"/>
              <a:t>Online becomes O </a:t>
            </a:r>
            <a:br>
              <a:rPr lang="en-US" sz="2800" b="1" i="1" dirty="0"/>
            </a:br>
            <a:r>
              <a:rPr lang="en-US" sz="2800" b="1" i="1" dirty="0"/>
              <a:t>   Breaks becomes B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When you are next to speak—Remember the 90% Rule!</a:t>
            </a:r>
          </a:p>
        </p:txBody>
      </p:sp>
    </p:spTree>
    <p:extLst>
      <p:ext uri="{BB962C8B-B14F-4D97-AF65-F5344CB8AC3E}">
        <p14:creationId xmlns:p14="http://schemas.microsoft.com/office/powerpoint/2010/main" val="912425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10462212" cy="1508760"/>
          </a:xfrm>
        </p:spPr>
        <p:txBody>
          <a:bodyPr/>
          <a:lstStyle/>
          <a:p>
            <a:r>
              <a:rPr lang="en-US" b="1" dirty="0"/>
              <a:t>POINTS OF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939698" cy="420624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/>
              <a:t>During each speech, you can and should . . . </a:t>
            </a:r>
          </a:p>
          <a:p>
            <a:r>
              <a:rPr lang="en-US" sz="3600" dirty="0"/>
              <a:t>Ask questions</a:t>
            </a:r>
          </a:p>
          <a:p>
            <a:r>
              <a:rPr lang="en-US" sz="3600" dirty="0"/>
              <a:t>Make points</a:t>
            </a:r>
          </a:p>
          <a:p>
            <a:r>
              <a:rPr lang="en-US" sz="3600" dirty="0"/>
              <a:t>When recognized by an opponent giving a speech</a:t>
            </a:r>
          </a:p>
          <a:p>
            <a:r>
              <a:rPr lang="en-US" sz="3600" dirty="0"/>
              <a:t>For today, 30 seconds after the speech starts and before 30 seconds ends.</a:t>
            </a:r>
          </a:p>
          <a:p>
            <a:r>
              <a:rPr lang="en-US" sz="3600" dirty="0"/>
              <a:t>Note—you can’t do a POI for 30 seconds after a speaker takes one.</a:t>
            </a:r>
          </a:p>
        </p:txBody>
      </p:sp>
    </p:spTree>
    <p:extLst>
      <p:ext uri="{BB962C8B-B14F-4D97-AF65-F5344CB8AC3E}">
        <p14:creationId xmlns:p14="http://schemas.microsoft.com/office/powerpoint/2010/main" val="148181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F87CD-4280-497C-BA9D-BC0E33CD4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YOU DO IT!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77E64C-3CE7-4C98-9903-8B2C4E24C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091" y="2083525"/>
            <a:ext cx="11134950" cy="4206240"/>
          </a:xfrm>
        </p:spPr>
        <p:txBody>
          <a:bodyPr>
            <a:normAutofit/>
          </a:bodyPr>
          <a:lstStyle/>
          <a:p>
            <a:r>
              <a:rPr lang="en-US" sz="3600" dirty="0"/>
              <a:t>In your teams . . . </a:t>
            </a:r>
          </a:p>
          <a:p>
            <a:r>
              <a:rPr lang="en-US" sz="3600" dirty="0"/>
              <a:t>One person presents an argument (not a contention)</a:t>
            </a:r>
          </a:p>
          <a:p>
            <a:r>
              <a:rPr lang="en-US" sz="3600" dirty="0"/>
              <a:t>One of the other two people does a POI</a:t>
            </a:r>
          </a:p>
          <a:p>
            <a:r>
              <a:rPr lang="en-US" sz="3600" dirty="0"/>
              <a:t>The presenter answers the POI.</a:t>
            </a:r>
          </a:p>
          <a:p>
            <a:r>
              <a:rPr lang="en-US" sz="3600" dirty="0"/>
              <a:t>Then go to the next person’s argument with a new POI and answer.</a:t>
            </a:r>
          </a:p>
        </p:txBody>
      </p:sp>
    </p:spTree>
    <p:extLst>
      <p:ext uri="{BB962C8B-B14F-4D97-AF65-F5344CB8AC3E}">
        <p14:creationId xmlns:p14="http://schemas.microsoft.com/office/powerpoint/2010/main" val="420050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AF8A-086D-4C81-8B91-9F60A7B8E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TIPS FOR DOING A POI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E369-FE2C-4DD6-988A-DB98E8E7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Ask about weaknesses/missing things in their argument</a:t>
            </a:r>
          </a:p>
          <a:p>
            <a:r>
              <a:rPr lang="en-US" sz="3200" dirty="0"/>
              <a:t>Avoid asking questions that let your opponent give long, good answers</a:t>
            </a:r>
          </a:p>
          <a:p>
            <a:r>
              <a:rPr lang="en-US" sz="3200" dirty="0"/>
              <a:t>Best way to ask “Where in your speech did you prove __________?”</a:t>
            </a:r>
          </a:p>
          <a:p>
            <a:r>
              <a:rPr lang="en-US" sz="3200" dirty="0"/>
              <a:t>Make sure, strong points against what they are saying</a:t>
            </a:r>
          </a:p>
          <a:p>
            <a:r>
              <a:rPr lang="en-US" sz="3200" dirty="0"/>
              <a:t>“The cost of your proposal is over $30 trillion. That will bankrupt our government ending all social services and protection for our country.”</a:t>
            </a:r>
          </a:p>
        </p:txBody>
      </p:sp>
    </p:spTree>
    <p:extLst>
      <p:ext uri="{BB962C8B-B14F-4D97-AF65-F5344CB8AC3E}">
        <p14:creationId xmlns:p14="http://schemas.microsoft.com/office/powerpoint/2010/main" val="282347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Banded</Template>
  <TotalTime>1991</TotalTime>
  <Words>1050</Words>
  <Application>Microsoft Office PowerPoint</Application>
  <PresentationFormat>Widescreen</PresentationFormat>
  <Paragraphs>135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Corbel</vt:lpstr>
      <vt:lpstr>Tahoma</vt:lpstr>
      <vt:lpstr>Verdana</vt:lpstr>
      <vt:lpstr>Wingdings</vt:lpstr>
      <vt:lpstr>Banded</vt:lpstr>
      <vt:lpstr>WE ARE DEBATING TODAY!</vt:lpstr>
      <vt:lpstr>YOUR TOPIC . . . </vt:lpstr>
      <vt:lpstr>LET’S DO OUR OWN  FOLLOW THE FLOW DEBATE</vt:lpstr>
      <vt:lpstr>TEAMS—CHOOSE SPEAKER POSITIONS</vt:lpstr>
      <vt:lpstr>PowerPoint Presentation</vt:lpstr>
      <vt:lpstr>REMEMBER TO flow right!</vt:lpstr>
      <vt:lpstr>POINTS OF INFORMATION</vt:lpstr>
      <vt:lpstr>YOU DO IT!</vt:lpstr>
      <vt:lpstr>TIPS FOR DOING A POI</vt:lpstr>
      <vt:lpstr>TIPS FOR RESPONDING TO A POI</vt:lpstr>
      <vt:lpstr>Do it again!</vt:lpstr>
      <vt:lpstr>THE DEBATE WILL WORK LIKE THIS . . .</vt:lpstr>
      <vt:lpstr>GET YOUR SCRIPTS!</vt:lpstr>
      <vt:lpstr>DURING PREP, I WILL COME INTO YOUR PREP ROOM</vt:lpstr>
      <vt:lpstr>PREP RULES </vt:lpstr>
      <vt:lpstr>Begin your 15 minutes prep! </vt:lpstr>
      <vt:lpstr>DURING THE DEBATE . . . </vt:lpstr>
      <vt:lpstr>LET’S FOLLOW THE FLOW!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did that go?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Let’s debate!</dc:title>
  <dc:creator>Jim Climb the Mountain</dc:creator>
  <cp:lastModifiedBy>Jim Climb the Mountain</cp:lastModifiedBy>
  <cp:revision>324</cp:revision>
  <dcterms:created xsi:type="dcterms:W3CDTF">2019-10-15T19:44:54Z</dcterms:created>
  <dcterms:modified xsi:type="dcterms:W3CDTF">2022-08-16T05:36:17Z</dcterms:modified>
</cp:coreProperties>
</file>