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60" r:id="rId2"/>
    <p:sldId id="351" r:id="rId3"/>
    <p:sldId id="284" r:id="rId4"/>
    <p:sldId id="297" r:id="rId5"/>
    <p:sldId id="368" r:id="rId6"/>
    <p:sldId id="381" r:id="rId7"/>
    <p:sldId id="382" r:id="rId8"/>
    <p:sldId id="383" r:id="rId9"/>
    <p:sldId id="384" r:id="rId10"/>
    <p:sldId id="385" r:id="rId11"/>
    <p:sldId id="386" r:id="rId12"/>
    <p:sldId id="363" r:id="rId13"/>
    <p:sldId id="350" r:id="rId14"/>
    <p:sldId id="365" r:id="rId15"/>
    <p:sldId id="307" r:id="rId16"/>
    <p:sldId id="355" r:id="rId17"/>
    <p:sldId id="364" r:id="rId18"/>
    <p:sldId id="366" r:id="rId19"/>
    <p:sldId id="367" r:id="rId20"/>
    <p:sldId id="342" r:id="rId21"/>
    <p:sldId id="391" r:id="rId22"/>
    <p:sldId id="353" r:id="rId23"/>
    <p:sldId id="354" r:id="rId24"/>
    <p:sldId id="388" r:id="rId25"/>
    <p:sldId id="356" r:id="rId26"/>
    <p:sldId id="357" r:id="rId27"/>
    <p:sldId id="358" r:id="rId28"/>
    <p:sldId id="359" r:id="rId29"/>
    <p:sldId id="389" r:id="rId30"/>
    <p:sldId id="361" r:id="rId31"/>
    <p:sldId id="362" r:id="rId32"/>
    <p:sldId id="390" r:id="rId33"/>
    <p:sldId id="393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687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88" y="6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4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3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6D9B3381-2194-4062-AAD9-F170AA55D06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7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3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9B3381-2194-4062-AAD9-F170AA55D06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54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1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0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8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8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1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6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6D9B3381-2194-4062-AAD9-F170AA55D06C}" type="datetimeFigureOut">
              <a:rPr lang="en-US" smtClean="0"/>
              <a:pPr/>
              <a:t>8/15/2022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FC1BF5B3-6797-48E0-97A5-3923418683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9498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284410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WE ARE DEBATING TODAY!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1114697" y="2207213"/>
            <a:ext cx="107181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u="sng" dirty="0"/>
              <a:t>It is a “Follow the Flow” Debate.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73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8" y="284176"/>
            <a:ext cx="10610539" cy="1508760"/>
          </a:xfrm>
        </p:spPr>
        <p:txBody>
          <a:bodyPr/>
          <a:lstStyle/>
          <a:p>
            <a:r>
              <a:rPr lang="en-US" b="1" dirty="0"/>
              <a:t>What do you say in the 3</a:t>
            </a:r>
            <a:r>
              <a:rPr lang="en-US" b="1" baseline="30000" dirty="0"/>
              <a:t>rd</a:t>
            </a:r>
            <a:r>
              <a:rPr lang="en-US" b="1" dirty="0"/>
              <a:t> speech?</a:t>
            </a:r>
            <a:br>
              <a:rPr lang="en-US" b="1" dirty="0"/>
            </a:br>
            <a:r>
              <a:rPr lang="en-US" b="1" dirty="0"/>
              <a:t>YOU ARE PROP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 PROP ARGUES CONDOS MAY COLLAPSE—THERE AREN’T REQUIREMENTS TO FIX THE CONDOS</a:t>
            </a:r>
          </a:p>
          <a:p>
            <a:r>
              <a:rPr lang="en-US" sz="3200" b="1" dirty="0"/>
              <a:t>THE OPP RESPONDS THAT CONDOS MUST HAVE AN INSPECTION EVERY 40 YEARS</a:t>
            </a:r>
          </a:p>
          <a:p>
            <a:r>
              <a:rPr lang="en-US" sz="3200" b="1" dirty="0"/>
              <a:t>YOU ARE NOW THE 3</a:t>
            </a:r>
            <a:r>
              <a:rPr lang="en-US" sz="3200" b="1" baseline="30000" dirty="0"/>
              <a:t>RD</a:t>
            </a:r>
            <a:r>
              <a:rPr lang="en-US" sz="3200" b="1" dirty="0"/>
              <a:t> PROP SPEAKER—WHAT DO YOU SAY?</a:t>
            </a:r>
          </a:p>
        </p:txBody>
      </p:sp>
    </p:spTree>
    <p:extLst>
      <p:ext uri="{BB962C8B-B14F-4D97-AF65-F5344CB8AC3E}">
        <p14:creationId xmlns:p14="http://schemas.microsoft.com/office/powerpoint/2010/main" val="317625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8" y="284176"/>
            <a:ext cx="10544171" cy="1508760"/>
          </a:xfrm>
        </p:spPr>
        <p:txBody>
          <a:bodyPr/>
          <a:lstStyle/>
          <a:p>
            <a:r>
              <a:rPr lang="en-US" b="1" dirty="0"/>
              <a:t>What do you say in the 3</a:t>
            </a:r>
            <a:r>
              <a:rPr lang="en-US" b="1" baseline="30000" dirty="0"/>
              <a:t>rd</a:t>
            </a:r>
            <a:r>
              <a:rPr lang="en-US" b="1" dirty="0"/>
              <a:t> speech?</a:t>
            </a:r>
            <a:br>
              <a:rPr lang="en-US" b="1" dirty="0"/>
            </a:br>
            <a:r>
              <a:rPr lang="en-US" b="1" dirty="0"/>
              <a:t>YOU ARE PROP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 OPP ARGUES TOUGH NEW CONDO CODES WILL COST TOO MUCH</a:t>
            </a:r>
          </a:p>
          <a:p>
            <a:r>
              <a:rPr lang="en-US" sz="3200" b="1" dirty="0"/>
              <a:t>THE PROP RESPONDS THAT CONDO CODES ENSURE SAFETY AND THAT COMES FIRST PLUS BAD CODES MEANS LOWER VALUE FOR THE CONDOS</a:t>
            </a:r>
          </a:p>
          <a:p>
            <a:r>
              <a:rPr lang="en-US" sz="3200" b="1" dirty="0"/>
              <a:t>YOU ARE NOW THE 3</a:t>
            </a:r>
            <a:r>
              <a:rPr lang="en-US" sz="3200" b="1" baseline="30000" dirty="0"/>
              <a:t>RD</a:t>
            </a:r>
            <a:r>
              <a:rPr lang="en-US" sz="3200" b="1" dirty="0"/>
              <a:t> PROP SPEAKER—WHAT DO YOU SAY?</a:t>
            </a:r>
          </a:p>
        </p:txBody>
      </p:sp>
    </p:spTree>
    <p:extLst>
      <p:ext uri="{BB962C8B-B14F-4D97-AF65-F5344CB8AC3E}">
        <p14:creationId xmlns:p14="http://schemas.microsoft.com/office/powerpoint/2010/main" val="132835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284410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LET’S DO OUR OWN </a:t>
            </a:r>
            <a:br>
              <a:rPr lang="en-US" altLang="en-US" b="1" cap="none" dirty="0">
                <a:latin typeface="Verdana" panose="020B0604030504040204" pitchFamily="34" charset="0"/>
              </a:rPr>
            </a:br>
            <a:r>
              <a:rPr lang="en-US" altLang="en-US" b="1" cap="none" dirty="0">
                <a:latin typeface="Verdana" panose="020B0604030504040204" pitchFamily="34" charset="0"/>
              </a:rPr>
              <a:t>FOLLOW THE FLOW DEBATE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516609" y="2277552"/>
            <a:ext cx="1078150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are in teams!</a:t>
            </a: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SUPPORTIVE OF EACH OTHER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WHO’S PROP AND WHO’S OPP?</a:t>
            </a:r>
          </a:p>
        </p:txBody>
      </p:sp>
    </p:spTree>
    <p:extLst>
      <p:ext uri="{BB962C8B-B14F-4D97-AF65-F5344CB8AC3E}">
        <p14:creationId xmlns:p14="http://schemas.microsoft.com/office/powerpoint/2010/main" val="407889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284410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TEAMS—CHOOSE SPEAKER POSITIONS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197224" y="1957176"/>
            <a:ext cx="11882717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26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Prop: MAKE YOUR CASE (Contentions)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6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nd</a:t>
            </a:r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Prop: REBUILD CASE, RESPOND TO OPP CASE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sz="26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rd</a:t>
            </a:r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Prop:  EXPLAIN WHY YOUR PARTNERS’S ARGUMENTS WIN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OPP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26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Opp</a:t>
            </a:r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MAKE YOUR CASE (Contentions), RESPOND TO PROP CASE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6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nd</a:t>
            </a:r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Opp</a:t>
            </a:r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REBUILD CASE, REBUILD RESPONSES TO PROP CASE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sz="26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rd</a:t>
            </a:r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Opp</a:t>
            </a:r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EXPLAIN WHY YOUR PARTNERS’ ARGUMENTS WIN</a:t>
            </a:r>
          </a:p>
        </p:txBody>
      </p:sp>
    </p:spTree>
    <p:extLst>
      <p:ext uri="{BB962C8B-B14F-4D97-AF65-F5344CB8AC3E}">
        <p14:creationId xmlns:p14="http://schemas.microsoft.com/office/powerpoint/2010/main" val="368987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60744" y="464883"/>
            <a:ext cx="108022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EVERYONE: Prepare your own Flowsheets </a:t>
            </a:r>
          </a:p>
          <a:p>
            <a:r>
              <a:rPr lang="en-US" sz="4400" b="1" dirty="0"/>
              <a:t>Then, Show your Two flowsheets to me.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DDE2228-DBF9-49D6-8265-8E53BC17D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1283" y="2573416"/>
            <a:ext cx="5062719" cy="369967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7D48EF7-EAD0-48F6-AD70-38E8EABCF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20" y="2573416"/>
            <a:ext cx="6026049" cy="367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1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REMEMBER TO flow right!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2548" y="2107474"/>
            <a:ext cx="4676099" cy="4206240"/>
          </a:xfrm>
        </p:spPr>
        <p:txBody>
          <a:bodyPr>
            <a:normAutofit/>
          </a:bodyPr>
          <a:lstStyle/>
          <a:p>
            <a:r>
              <a:rPr lang="en-US" sz="2800" b="1" dirty="0"/>
              <a:t>Example Flowed Argument </a:t>
            </a:r>
          </a:p>
          <a:p>
            <a:pPr lvl="1"/>
            <a:r>
              <a:rPr lang="en-US" sz="2800" b="1" i="1" dirty="0"/>
              <a:t>Z </a:t>
            </a:r>
            <a:r>
              <a:rPr lang="en-US" sz="2800" b="1" i="1" dirty="0" err="1"/>
              <a:t>hrt</a:t>
            </a:r>
            <a:r>
              <a:rPr lang="en-US" sz="2800" b="1" i="1" dirty="0"/>
              <a:t> </a:t>
            </a:r>
            <a:r>
              <a:rPr lang="en-US" sz="2800" b="1" i="1" dirty="0" err="1"/>
              <a:t>anmls</a:t>
            </a:r>
            <a:endParaRPr lang="en-US" sz="2800" b="1" i="1" dirty="0"/>
          </a:p>
          <a:p>
            <a:pPr lvl="1"/>
            <a:r>
              <a:rPr lang="en-US" sz="2800" b="1" i="1" dirty="0" err="1"/>
              <a:t>Jeffre</a:t>
            </a:r>
            <a:r>
              <a:rPr lang="en-US" sz="2800" b="1" i="1" dirty="0"/>
              <a:t> ‘18</a:t>
            </a:r>
          </a:p>
          <a:p>
            <a:pPr lvl="1"/>
            <a:r>
              <a:rPr lang="en-US" sz="2800" b="1" i="1" dirty="0"/>
              <a:t>Z </a:t>
            </a:r>
            <a:r>
              <a:rPr lang="en-US" sz="2800" b="1" i="1" dirty="0" err="1"/>
              <a:t>gv</a:t>
            </a:r>
            <a:r>
              <a:rPr lang="en-US" sz="2800" b="1" i="1" dirty="0"/>
              <a:t> bad diet</a:t>
            </a:r>
          </a:p>
          <a:p>
            <a:pPr lvl="1"/>
            <a:r>
              <a:rPr lang="en-US" sz="2800" b="1" i="1" dirty="0"/>
              <a:t>Z too </a:t>
            </a:r>
            <a:r>
              <a:rPr lang="en-US" sz="2800" b="1" i="1" dirty="0" err="1"/>
              <a:t>smll</a:t>
            </a:r>
            <a:r>
              <a:rPr lang="en-US" sz="2800" b="1" i="1" dirty="0"/>
              <a:t> </a:t>
            </a:r>
            <a:r>
              <a:rPr lang="en-US" sz="2800" b="1" i="1" dirty="0" err="1"/>
              <a:t>spc</a:t>
            </a:r>
            <a:endParaRPr lang="en-US" sz="3200" b="1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5AC637-6140-4FFF-AA6E-67324EE128F8}"/>
              </a:ext>
            </a:extLst>
          </p:cNvPr>
          <p:cNvSpPr txBox="1"/>
          <p:nvPr/>
        </p:nvSpPr>
        <p:spPr>
          <a:xfrm>
            <a:off x="773443" y="2107474"/>
            <a:ext cx="649578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Use abbreviations </a:t>
            </a:r>
            <a:br>
              <a:rPr lang="en-US" sz="3200" b="1" dirty="0"/>
            </a:br>
            <a:r>
              <a:rPr lang="en-US" sz="3200" b="1" dirty="0"/>
              <a:t>   </a:t>
            </a:r>
            <a:r>
              <a:rPr lang="en-US" sz="2800" b="1" i="1" dirty="0"/>
              <a:t>Hurt becomes </a:t>
            </a:r>
            <a:r>
              <a:rPr lang="en-US" sz="2800" b="1" i="1" dirty="0" err="1"/>
              <a:t>Hrt</a:t>
            </a:r>
            <a:r>
              <a:rPr lang="en-US" sz="2800" b="1" i="1" dirty="0"/>
              <a:t> </a:t>
            </a:r>
            <a:br>
              <a:rPr lang="en-US" sz="2800" b="1" i="1" dirty="0"/>
            </a:br>
            <a:r>
              <a:rPr lang="en-US" sz="2800" b="1" i="1" dirty="0"/>
              <a:t>   Small becomes </a:t>
            </a:r>
            <a:r>
              <a:rPr lang="en-US" sz="2800" b="1" i="1" dirty="0" err="1"/>
              <a:t>Smll</a:t>
            </a:r>
            <a:endParaRPr lang="en-US" sz="3200" b="1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Use shorthand </a:t>
            </a:r>
            <a:br>
              <a:rPr lang="en-US" sz="3200" b="1" dirty="0"/>
            </a:br>
            <a:r>
              <a:rPr lang="en-US" sz="3200" b="1" dirty="0"/>
              <a:t>   </a:t>
            </a:r>
            <a:r>
              <a:rPr lang="en-US" sz="2800" b="1" i="1" dirty="0"/>
              <a:t>Online becomes O </a:t>
            </a:r>
            <a:br>
              <a:rPr lang="en-US" sz="2800" b="1" i="1" dirty="0"/>
            </a:br>
            <a:r>
              <a:rPr lang="en-US" sz="2800" b="1" i="1" dirty="0"/>
              <a:t>   Breaks becomes 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When you are next to speak—Remember the 90% Rule!</a:t>
            </a:r>
          </a:p>
        </p:txBody>
      </p:sp>
    </p:spTree>
    <p:extLst>
      <p:ext uri="{BB962C8B-B14F-4D97-AF65-F5344CB8AC3E}">
        <p14:creationId xmlns:p14="http://schemas.microsoft.com/office/powerpoint/2010/main" val="91242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615940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THE DEBATE WILL WORK LIKE THIS . . .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358346" y="1914686"/>
            <a:ext cx="1148358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 minutes Prep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 Speech is 3 minutes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1st PROP: Present Two Contentions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1st OPP: Present One Contention, Respond to the Prop Contentions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2nd PROP: Respond to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Opp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Contention, Defend Prop Contentions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2nd OPP: Defend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Opp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Contention, Reattack the Prop Contentions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3rd OPP: We won our Contention; we defeated their Contentions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3rd PROP: We won our Contentions; we defeated their Contention.</a:t>
            </a:r>
          </a:p>
          <a:p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284410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GET YOUR SCRIPTS!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358346" y="1957176"/>
            <a:ext cx="1147453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USE THE SCRIPTS TO DO YOUR SPEECHES RIGHT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ARE THE ONE MAKING THE ARGUMENTS!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SCRIPT TELLS YOU WHAT YOU NEED TO ADDRESS . . . </a:t>
            </a:r>
          </a:p>
        </p:txBody>
      </p:sp>
    </p:spTree>
    <p:extLst>
      <p:ext uri="{BB962C8B-B14F-4D97-AF65-F5344CB8AC3E}">
        <p14:creationId xmlns:p14="http://schemas.microsoft.com/office/powerpoint/2010/main" val="25798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284410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DURING PREP, I WILL COME INTO YOUR PREP ROOM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358346" y="1957176"/>
            <a:ext cx="11474533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800" b="1" dirty="0">
                <a:latin typeface="Verdana" panose="020B0604030504040204" pitchFamily="34" charset="0"/>
              </a:rPr>
              <a:t>SHOW ME . . .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28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SPEAKERS: YOUR SCRIPT INTRO AND FLOWS OF YOUR CONTENTIONS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8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ND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SPEAKERS: YOUR SCRIPT INTRO AND YOUR “RESPONSE PREP SHEETS”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sz="28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RD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SPEAKERS: YOUR THINKING ABOUT YOUR SPEECH AND THAT YOU ARE HELPING PARTNERS INCLUDING BY NOT INTERRUPTING THEM. </a:t>
            </a:r>
          </a:p>
        </p:txBody>
      </p:sp>
    </p:spTree>
    <p:extLst>
      <p:ext uri="{BB962C8B-B14F-4D97-AF65-F5344CB8AC3E}">
        <p14:creationId xmlns:p14="http://schemas.microsoft.com/office/powerpoint/2010/main" val="54682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B0445-374E-4CBB-815A-90F1D930B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Begin your 15 minutes prep!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244D1-74F7-4E36-8339-D6291F91F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Prop—stay in this Zoom breakout room</a:t>
            </a:r>
          </a:p>
          <a:p>
            <a:r>
              <a:rPr lang="en-US" sz="3200" b="1" dirty="0" err="1"/>
              <a:t>Opp</a:t>
            </a:r>
            <a:r>
              <a:rPr lang="en-US" sz="3200" b="1" dirty="0"/>
              <a:t>—go to the breakout room numbered 20 higher than your current breakout room (</a:t>
            </a:r>
            <a:r>
              <a:rPr lang="en-US" sz="3200" b="1" dirty="0" err="1"/>
              <a:t>eg</a:t>
            </a:r>
            <a:r>
              <a:rPr lang="en-US" sz="3200" b="1" dirty="0"/>
              <a:t>  if you are in breakout room 8 now, go breakout room 28).</a:t>
            </a:r>
          </a:p>
        </p:txBody>
      </p:sp>
    </p:spTree>
    <p:extLst>
      <p:ext uri="{BB962C8B-B14F-4D97-AF65-F5344CB8AC3E}">
        <p14:creationId xmlns:p14="http://schemas.microsoft.com/office/powerpoint/2010/main" val="2526589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284410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YOUR TOPIC . . . 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1018903" y="2207213"/>
            <a:ext cx="10813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IT DOWN! </a:t>
            </a:r>
          </a:p>
        </p:txBody>
      </p:sp>
    </p:spTree>
    <p:extLst>
      <p:ext uri="{BB962C8B-B14F-4D97-AF65-F5344CB8AC3E}">
        <p14:creationId xmlns:p14="http://schemas.microsoft.com/office/powerpoint/2010/main" val="55454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0186191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DURING THE DEBATE . . . 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358346" y="1914686"/>
            <a:ext cx="11483587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BEFORE EACH SPEECH STARTS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WILL ASK YOU TO SHOW ME . . 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You are using the right flowsheet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The next speaker is following the 90% Rule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DURING YOUR SPEECH . . </a:t>
            </a:r>
            <a:r>
              <a:rPr lang="en-US" sz="3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the Scripts.</a:t>
            </a:r>
          </a:p>
          <a:p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074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0186191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LET’S FOLLOW THE FLOW!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358346" y="1914686"/>
            <a:ext cx="114835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76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74921" y="464883"/>
            <a:ext cx="107880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 PROP PRESENT YOUR CASE ARGUMENT</a:t>
            </a:r>
          </a:p>
          <a:p>
            <a:r>
              <a:rPr lang="en-US" sz="4000" b="1" dirty="0"/>
              <a:t>1 OPP—FLOW YOUR RESPONSES: 90%!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DDE2228-DBF9-49D6-8265-8E53BC17D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1283" y="2573416"/>
            <a:ext cx="5062719" cy="369967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7D48EF7-EAD0-48F6-AD70-38E8EABCF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20" y="2573416"/>
            <a:ext cx="6026049" cy="3677910"/>
          </a:xfrm>
          <a:prstGeom prst="rect">
            <a:avLst/>
          </a:prstGeom>
        </p:spPr>
      </p:pic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673395" y="1850065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1656476" y="1821711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4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74921" y="464883"/>
            <a:ext cx="107880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1 OPP PRESENT YOUR CASE ARGUMENT</a:t>
            </a:r>
          </a:p>
          <a:p>
            <a:r>
              <a:rPr lang="en-US" sz="4400" b="1" dirty="0"/>
              <a:t>2 PROP—FLOW YOUR RESPONSES: 90%!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DDE2228-DBF9-49D6-8265-8E53BC17D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1283" y="2573416"/>
            <a:ext cx="5062719" cy="369967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7D48EF7-EAD0-48F6-AD70-38E8EABCF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20" y="2573416"/>
            <a:ext cx="6026049" cy="3677910"/>
          </a:xfrm>
          <a:prstGeom prst="rect">
            <a:avLst/>
          </a:prstGeom>
        </p:spPr>
      </p:pic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7116725" y="1821711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7982983" y="1817122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7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74921" y="464883"/>
            <a:ext cx="1078802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 OPP RESPOND TO PROP CASE ARGUMENT</a:t>
            </a:r>
          </a:p>
          <a:p>
            <a:r>
              <a:rPr lang="en-US" sz="3600" b="1" dirty="0"/>
              <a:t>2 PROP—FLOW YOUR REBUILD RESPONSES: 90%!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DDE2228-DBF9-49D6-8265-8E53BC17D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1283" y="2573416"/>
            <a:ext cx="5062719" cy="369967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7D48EF7-EAD0-48F6-AD70-38E8EABCF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20" y="2573416"/>
            <a:ext cx="6026049" cy="3677910"/>
          </a:xfrm>
          <a:prstGeom prst="rect">
            <a:avLst/>
          </a:prstGeom>
        </p:spPr>
      </p:pic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1651591" y="1817122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2751765" y="1826709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81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74921" y="464883"/>
            <a:ext cx="1078802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 PROP RESPOND TO OPP CASE ARGUMENT</a:t>
            </a:r>
          </a:p>
          <a:p>
            <a:r>
              <a:rPr lang="en-US" sz="3600" b="1" dirty="0"/>
              <a:t>2 OPP—FLOW YOUR REBUILD RESPONSES: 90%!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DDE2228-DBF9-49D6-8265-8E53BC17D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1283" y="2573416"/>
            <a:ext cx="5062719" cy="369967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7D48EF7-EAD0-48F6-AD70-38E8EABCF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20" y="2573416"/>
            <a:ext cx="6026049" cy="3677910"/>
          </a:xfrm>
          <a:prstGeom prst="rect">
            <a:avLst/>
          </a:prstGeom>
        </p:spPr>
      </p:pic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8016949" y="1826709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9003709" y="1774760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89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74921" y="464883"/>
            <a:ext cx="10788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2 PROP REBUILD PARTNER’S CASE ARGUMENT</a:t>
            </a:r>
          </a:p>
          <a:p>
            <a:r>
              <a:rPr lang="en-US" sz="3600" b="1" dirty="0"/>
              <a:t>2 OPP—FLOW YOUR REBUILD RESPONSES: 90%!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DDE2228-DBF9-49D6-8265-8E53BC17D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1283" y="2573416"/>
            <a:ext cx="5062719" cy="369967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7D48EF7-EAD0-48F6-AD70-38E8EABCF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20" y="2573416"/>
            <a:ext cx="6026049" cy="3677910"/>
          </a:xfrm>
          <a:prstGeom prst="rect">
            <a:avLst/>
          </a:prstGeom>
        </p:spPr>
      </p:pic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2700670" y="1855062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3729960" y="1855062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32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198720" y="230966"/>
            <a:ext cx="116955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2 OPP REBUILD PARTNER’S CASE ARGUMENT</a:t>
            </a:r>
          </a:p>
          <a:p>
            <a:r>
              <a:rPr lang="en-US" sz="2800" b="1" dirty="0"/>
              <a:t>3 OPP—FLOW WHY YOUR PARTNERS WIN THIS ARGUMENT: 90%!</a:t>
            </a:r>
          </a:p>
          <a:p>
            <a:r>
              <a:rPr lang="en-US" sz="2800" b="1" dirty="0"/>
              <a:t>3 PROP—FLOW WHY YOUR PARTNERS DEFEATED THIS ARGUMENT: 90%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DDE2228-DBF9-49D6-8265-8E53BC17D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1283" y="2573416"/>
            <a:ext cx="5062719" cy="369967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7D48EF7-EAD0-48F6-AD70-38E8EABCF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20" y="2573416"/>
            <a:ext cx="6026049" cy="3677910"/>
          </a:xfrm>
          <a:prstGeom prst="rect">
            <a:avLst/>
          </a:prstGeom>
        </p:spPr>
      </p:pic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9227910" y="1928585"/>
            <a:ext cx="396949" cy="7109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10161373" y="1928585"/>
            <a:ext cx="396949" cy="710957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6DF26DA9-ED05-4B94-ACD5-797D13C6F823}"/>
              </a:ext>
            </a:extLst>
          </p:cNvPr>
          <p:cNvSpPr/>
          <p:nvPr/>
        </p:nvSpPr>
        <p:spPr>
          <a:xfrm>
            <a:off x="11105660" y="1928585"/>
            <a:ext cx="396949" cy="710957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79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25301" y="230966"/>
            <a:ext cx="114760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2 OPP REBUILD PARTNER’S RESPONSES TO PROP CASE</a:t>
            </a:r>
          </a:p>
          <a:p>
            <a:r>
              <a:rPr lang="en-US" sz="2800" b="1" dirty="0"/>
              <a:t>3 OPP—FLOW WHY YOUR PARTNERS DEFEATED THIS ARGUMENT: 90%!</a:t>
            </a:r>
          </a:p>
          <a:p>
            <a:r>
              <a:rPr lang="en-US" sz="2800" b="1" dirty="0"/>
              <a:t>3 PROP—FLOW WHY YOUR PARTNERS WIN THIS ARGUMENT: 90%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DDE2228-DBF9-49D6-8265-8E53BC17D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1283" y="2573416"/>
            <a:ext cx="5062719" cy="369967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7D48EF7-EAD0-48F6-AD70-38E8EABCF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20" y="2573416"/>
            <a:ext cx="6026049" cy="3677910"/>
          </a:xfrm>
          <a:prstGeom prst="rect">
            <a:avLst/>
          </a:prstGeom>
        </p:spPr>
      </p:pic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3776952" y="2041999"/>
            <a:ext cx="396949" cy="7109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4872168" y="1928585"/>
            <a:ext cx="396949" cy="710957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6DF26DA9-ED05-4B94-ACD5-797D13C6F823}"/>
              </a:ext>
            </a:extLst>
          </p:cNvPr>
          <p:cNvSpPr/>
          <p:nvPr/>
        </p:nvSpPr>
        <p:spPr>
          <a:xfrm>
            <a:off x="5897602" y="1952229"/>
            <a:ext cx="396949" cy="710957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7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311887" y="230966"/>
            <a:ext cx="114335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3 OPP WHY YOUR PARTNERS WON THE OPP CASE ARGUMENT</a:t>
            </a:r>
          </a:p>
          <a:p>
            <a:r>
              <a:rPr lang="en-US" sz="2800" b="1" dirty="0"/>
              <a:t>3 PROP—FLOW WHY YOUR PARTNERS DEFEATED THIS ARG. 90%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DDE2228-DBF9-49D6-8265-8E53BC17D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1283" y="2573416"/>
            <a:ext cx="5062719" cy="369967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7D48EF7-EAD0-48F6-AD70-38E8EABCF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20" y="2573416"/>
            <a:ext cx="6026049" cy="3677910"/>
          </a:xfrm>
          <a:prstGeom prst="rect">
            <a:avLst/>
          </a:prstGeom>
        </p:spPr>
      </p:pic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10071427" y="1862459"/>
            <a:ext cx="396949" cy="7109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11035699" y="1862458"/>
            <a:ext cx="396949" cy="710957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9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/>
              <a:t>First speakers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need CONTENTIONS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b="1" dirty="0"/>
              <a:t>An argument, even with AREI, isn’t as convincing as it could be</a:t>
            </a:r>
          </a:p>
          <a:p>
            <a:r>
              <a:rPr lang="en-US" sz="3600" b="1" dirty="0"/>
              <a:t>So, you prepare contentions . . . </a:t>
            </a:r>
          </a:p>
          <a:p>
            <a:r>
              <a:rPr lang="en-US" sz="3600" b="1" dirty="0"/>
              <a:t>Contentions are Main Arguments that are supported by arguments</a:t>
            </a:r>
          </a:p>
          <a:p>
            <a:r>
              <a:rPr lang="en-US" sz="3600" b="1" dirty="0"/>
              <a:t>The First Prop presents contentions in favor of the topic (all 5 minutes of the speech)</a:t>
            </a:r>
          </a:p>
          <a:p>
            <a:r>
              <a:rPr lang="en-US" sz="3600" b="1" dirty="0"/>
              <a:t>The First </a:t>
            </a:r>
            <a:r>
              <a:rPr lang="en-US" sz="3600" b="1" dirty="0" err="1"/>
              <a:t>Opp</a:t>
            </a:r>
            <a:r>
              <a:rPr lang="en-US" sz="3600" b="1" dirty="0"/>
              <a:t> presents contentions against the topic (for 2.5 minutes of the speech).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10240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311887" y="230966"/>
            <a:ext cx="114335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3 OPP WHY YOUR PARTNERS DEFEATED THE PROP CASE ARGUMENT</a:t>
            </a:r>
          </a:p>
          <a:p>
            <a:r>
              <a:rPr lang="en-US" sz="2800" b="1" dirty="0"/>
              <a:t>3 PROP—FLOW WHY YOUR PARTNERS DEFEATED THIS ARG. 90%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DDE2228-DBF9-49D6-8265-8E53BC17D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1283" y="2573416"/>
            <a:ext cx="5062719" cy="369967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7D48EF7-EAD0-48F6-AD70-38E8EABCF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20" y="2573416"/>
            <a:ext cx="6026049" cy="3677910"/>
          </a:xfrm>
          <a:prstGeom prst="rect">
            <a:avLst/>
          </a:prstGeom>
        </p:spPr>
      </p:pic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4542497" y="1862458"/>
            <a:ext cx="396949" cy="7109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5383633" y="1862458"/>
            <a:ext cx="396949" cy="710957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9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311887" y="230966"/>
            <a:ext cx="11433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3 PROP WHY YOUR PARTNERS DEFEATED THE OPP CASE ARGUMENT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DDE2228-DBF9-49D6-8265-8E53BC17D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1283" y="2573416"/>
            <a:ext cx="5062719" cy="369967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7D48EF7-EAD0-48F6-AD70-38E8EABCF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20" y="2573416"/>
            <a:ext cx="6026049" cy="3677910"/>
          </a:xfrm>
          <a:prstGeom prst="rect">
            <a:avLst/>
          </a:prstGeom>
        </p:spPr>
      </p:pic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11070888" y="1926253"/>
            <a:ext cx="396949" cy="7109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8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311887" y="230966"/>
            <a:ext cx="11433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3 PROP WHY YOUR PARTNERS WON YOUR PROP CASE ARGUMENT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DDE2228-DBF9-49D6-8265-8E53BC17D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1283" y="2573416"/>
            <a:ext cx="5062719" cy="369967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7D48EF7-EAD0-48F6-AD70-38E8EABCF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20" y="2573416"/>
            <a:ext cx="6026049" cy="3677910"/>
          </a:xfrm>
          <a:prstGeom prst="rect">
            <a:avLst/>
          </a:prstGeom>
        </p:spPr>
      </p:pic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5430718" y="1862459"/>
            <a:ext cx="396949" cy="7109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7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B0445-374E-4CBB-815A-90F1D930B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How did that go?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244D1-74F7-4E36-8339-D6291F91F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What worked well/was most fun?</a:t>
            </a:r>
          </a:p>
          <a:p>
            <a:r>
              <a:rPr lang="en-US" sz="2800" b="1" dirty="0"/>
              <a:t>What was the hardest to do?</a:t>
            </a:r>
          </a:p>
          <a:p>
            <a:r>
              <a:rPr lang="en-US" sz="2800" b="1" dirty="0"/>
              <a:t>Here’s feedback and you redo that part of your speech for 1 to 2 minutes.</a:t>
            </a:r>
          </a:p>
        </p:txBody>
      </p:sp>
    </p:spTree>
    <p:extLst>
      <p:ext uri="{BB962C8B-B14F-4D97-AF65-F5344CB8AC3E}">
        <p14:creationId xmlns:p14="http://schemas.microsoft.com/office/powerpoint/2010/main" val="381741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proP</a:t>
            </a:r>
            <a:r>
              <a:rPr lang="en-US" b="1" dirty="0"/>
              <a:t> CONTENTIONS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873" y="1920321"/>
            <a:ext cx="4522378" cy="4206240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PROBLEM-Show a problem exists</a:t>
            </a:r>
          </a:p>
          <a:p>
            <a:r>
              <a:rPr lang="en-US" sz="3600" dirty="0"/>
              <a:t>THE TOPIC SOLVES-Show the topic solves</a:t>
            </a:r>
          </a:p>
          <a:p>
            <a:r>
              <a:rPr lang="en-US" sz="3600" dirty="0"/>
              <a:t>IMPACT-Show solving the problem helps people a lot</a:t>
            </a:r>
            <a:endParaRPr lang="en-US" sz="32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7A95D30-226A-4083-A65C-B2866C617E86}"/>
              </a:ext>
            </a:extLst>
          </p:cNvPr>
          <p:cNvSpPr txBox="1">
            <a:spLocks/>
          </p:cNvSpPr>
          <p:nvPr/>
        </p:nvSpPr>
        <p:spPr>
          <a:xfrm>
            <a:off x="5264331" y="2011680"/>
            <a:ext cx="6577149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PROBLEM-20 minute lunch time is too short</a:t>
            </a:r>
          </a:p>
          <a:p>
            <a:r>
              <a:rPr lang="en-US" sz="3200" dirty="0"/>
              <a:t>THE TOPIC SOLVES-40 minute lunch gives enough time</a:t>
            </a:r>
          </a:p>
          <a:p>
            <a:r>
              <a:rPr lang="en-US" sz="3200" dirty="0"/>
              <a:t>IMPACT-Longer lunch reduces stress and upset stomachs from eating too fast.</a:t>
            </a: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C16CBC-0ECF-4DE4-AC06-1C839C9D2364}"/>
              </a:ext>
            </a:extLst>
          </p:cNvPr>
          <p:cNvSpPr txBox="1"/>
          <p:nvPr/>
        </p:nvSpPr>
        <p:spPr>
          <a:xfrm>
            <a:off x="8244780" y="5656298"/>
            <a:ext cx="4695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highlight>
                  <a:srgbClr val="FFFF00"/>
                </a:highlight>
              </a:rPr>
              <a:t>Now you Do it!</a:t>
            </a:r>
          </a:p>
        </p:txBody>
      </p:sp>
    </p:spTree>
    <p:extLst>
      <p:ext uri="{BB962C8B-B14F-4D97-AF65-F5344CB8AC3E}">
        <p14:creationId xmlns:p14="http://schemas.microsoft.com/office/powerpoint/2010/main" val="81107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opp</a:t>
            </a:r>
            <a:r>
              <a:rPr lang="en-US" b="1" dirty="0"/>
              <a:t> CONTENTIONS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4522378" cy="4206240"/>
          </a:xfrm>
        </p:spPr>
        <p:txBody>
          <a:bodyPr>
            <a:normAutofit/>
          </a:bodyPr>
          <a:lstStyle/>
          <a:p>
            <a:r>
              <a:rPr lang="en-US" sz="3600" dirty="0"/>
              <a:t>LINK-THE TOPIC CAUSES OR INCREASES A PROBLEM</a:t>
            </a:r>
          </a:p>
          <a:p>
            <a:r>
              <a:rPr lang="en-US" sz="3600" dirty="0"/>
              <a:t>IMPACT-Show this problem would hurt people a lot.</a:t>
            </a:r>
            <a:endParaRPr lang="en-US" sz="32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7A95D30-226A-4083-A65C-B2866C617E86}"/>
              </a:ext>
            </a:extLst>
          </p:cNvPr>
          <p:cNvSpPr txBox="1">
            <a:spLocks/>
          </p:cNvSpPr>
          <p:nvPr/>
        </p:nvSpPr>
        <p:spPr>
          <a:xfrm>
            <a:off x="6466705" y="2011680"/>
            <a:ext cx="4967414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LINK-Longer lunch means shorter classes</a:t>
            </a:r>
          </a:p>
          <a:p>
            <a:r>
              <a:rPr lang="en-US" sz="3600" dirty="0"/>
              <a:t>IMPACT-Shorter classes mean less learning and more stress before tests.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C16CBC-0ECF-4DE4-AC06-1C839C9D2364}"/>
              </a:ext>
            </a:extLst>
          </p:cNvPr>
          <p:cNvSpPr txBox="1"/>
          <p:nvPr/>
        </p:nvSpPr>
        <p:spPr>
          <a:xfrm>
            <a:off x="7578575" y="5398794"/>
            <a:ext cx="4695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highlight>
                  <a:srgbClr val="FFFF00"/>
                </a:highlight>
              </a:rPr>
              <a:t>Now you Do it!</a:t>
            </a:r>
          </a:p>
        </p:txBody>
      </p:sp>
    </p:spTree>
    <p:extLst>
      <p:ext uri="{BB962C8B-B14F-4D97-AF65-F5344CB8AC3E}">
        <p14:creationId xmlns:p14="http://schemas.microsoft.com/office/powerpoint/2010/main" val="104157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First </a:t>
            </a:r>
            <a:r>
              <a:rPr lang="en-US" sz="4800" b="1" dirty="0" err="1"/>
              <a:t>opp</a:t>
            </a:r>
            <a:r>
              <a:rPr lang="en-US" sz="4800" b="1" dirty="0"/>
              <a:t> and second prop</a:t>
            </a:r>
            <a:br>
              <a:rPr lang="en-US" sz="4800" b="1" dirty="0"/>
            </a:br>
            <a:r>
              <a:rPr lang="en-US" b="1" dirty="0"/>
              <a:t>SPEECHES WHERE YOU RESPOND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Predict what the Prop team’s arguments will be</a:t>
            </a:r>
          </a:p>
          <a:p>
            <a:r>
              <a:rPr lang="en-US" sz="3600" b="1" dirty="0"/>
              <a:t>Predict what the </a:t>
            </a:r>
            <a:r>
              <a:rPr lang="en-US" sz="3600" b="1" dirty="0" err="1"/>
              <a:t>Opp</a:t>
            </a:r>
            <a:r>
              <a:rPr lang="en-US" sz="3600" b="1" dirty="0"/>
              <a:t> team’s arguments will be.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48832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BEST WAYS FOR YOU TO RESPOND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10389313" cy="4206240"/>
          </a:xfrm>
        </p:spPr>
        <p:txBody>
          <a:bodyPr>
            <a:normAutofit/>
          </a:bodyPr>
          <a:lstStyle/>
          <a:p>
            <a:r>
              <a:rPr lang="en-US" sz="3600" b="1" dirty="0"/>
              <a:t>If they say _____cars are good____</a:t>
            </a:r>
          </a:p>
          <a:p>
            <a:r>
              <a:rPr lang="en-US" sz="3600" b="1" dirty="0"/>
              <a:t>You say . . . </a:t>
            </a:r>
          </a:p>
          <a:p>
            <a:pPr lvl="2"/>
            <a:r>
              <a:rPr lang="en-US" sz="3200" b="1" dirty="0"/>
              <a:t>NOT/NO (cars are NOT good)</a:t>
            </a:r>
          </a:p>
          <a:p>
            <a:pPr lvl="2"/>
            <a:r>
              <a:rPr lang="en-US" sz="3200" b="1" dirty="0"/>
              <a:t>THEY DON’T SOLVE (better cars WONT help)</a:t>
            </a:r>
          </a:p>
          <a:p>
            <a:pPr lvl="2"/>
            <a:r>
              <a:rPr lang="en-US" sz="3200" b="1" dirty="0"/>
              <a:t>WE SOLVE BETTER (buses and light rail are better!)</a:t>
            </a:r>
          </a:p>
          <a:p>
            <a:r>
              <a:rPr lang="en-US" sz="3600" b="1" dirty="0"/>
              <a:t>Let’s try it . . . 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05454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Everyone write down 2 responses to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10315571" cy="4206240"/>
          </a:xfrm>
        </p:spPr>
        <p:txBody>
          <a:bodyPr>
            <a:normAutofit/>
          </a:bodyPr>
          <a:lstStyle/>
          <a:p>
            <a:r>
              <a:rPr lang="en-US" sz="3600" b="1" dirty="0"/>
              <a:t>A Prop Contention</a:t>
            </a:r>
          </a:p>
          <a:p>
            <a:pPr lvl="2"/>
            <a:r>
              <a:rPr lang="en-US" sz="2200" b="1" dirty="0"/>
              <a:t>Instructor present or have a student present a prop contention</a:t>
            </a:r>
          </a:p>
          <a:p>
            <a:r>
              <a:rPr lang="en-US" sz="3600" b="1" dirty="0"/>
              <a:t>Tell us your responses</a:t>
            </a:r>
          </a:p>
          <a:p>
            <a:pPr lvl="2"/>
            <a:r>
              <a:rPr lang="en-US" sz="2400" b="1" dirty="0"/>
              <a:t>Instructor give feedback for making stronger responses</a:t>
            </a:r>
          </a:p>
          <a:p>
            <a:endParaRPr lang="en-US" sz="3600" b="1" dirty="0"/>
          </a:p>
          <a:p>
            <a:r>
              <a:rPr lang="en-US" sz="3600" b="1" dirty="0"/>
              <a:t>Now Respond to an </a:t>
            </a:r>
            <a:r>
              <a:rPr lang="en-US" sz="3600" b="1" dirty="0" err="1"/>
              <a:t>Opp</a:t>
            </a:r>
            <a:r>
              <a:rPr lang="en-US" sz="3600" b="1" dirty="0"/>
              <a:t> Contention</a:t>
            </a:r>
          </a:p>
          <a:p>
            <a:pPr lvl="2"/>
            <a:r>
              <a:rPr lang="en-US" sz="2400" b="1" dirty="0"/>
              <a:t>Instructor do the same as above.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59854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/>
              <a:t>3</a:t>
            </a:r>
            <a:r>
              <a:rPr lang="en-US" sz="5400" b="1" baseline="30000" dirty="0"/>
              <a:t>rd</a:t>
            </a:r>
            <a:r>
              <a:rPr lang="en-US" sz="5400" b="1" dirty="0"/>
              <a:t> speeches</a:t>
            </a:r>
            <a:r>
              <a:rPr lang="en-US" b="1" dirty="0"/>
              <a:t>: SHOWING YOUR PARTNERS WON THE DEBATE!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YOUR JOB IS </a:t>
            </a:r>
            <a:r>
              <a:rPr lang="en-US" sz="4400" b="1" u="sng" dirty="0"/>
              <a:t>NOT</a:t>
            </a:r>
            <a:r>
              <a:rPr lang="en-US" sz="3200" b="1" dirty="0"/>
              <a:t> TO MAKE NEW ARGUMENTS</a:t>
            </a:r>
          </a:p>
          <a:p>
            <a:r>
              <a:rPr lang="en-US" sz="3200" b="1" dirty="0"/>
              <a:t>YOUR JOB IS TO SHOW YOUR PARTNERS WON THE MAIN ARGUMENTS IN THE DEBATE</a:t>
            </a:r>
          </a:p>
          <a:p>
            <a:r>
              <a:rPr lang="en-US" sz="3200" b="1" dirty="0"/>
              <a:t>YOU WILL SAY “AS MY PARTNER SHOWED . . .” AND “WE WON THE SECOND CONTENTION WHEN MY PARTNER RESPONDED ____.”</a:t>
            </a:r>
          </a:p>
        </p:txBody>
      </p:sp>
    </p:spTree>
    <p:extLst>
      <p:ext uri="{BB962C8B-B14F-4D97-AF65-F5344CB8AC3E}">
        <p14:creationId xmlns:p14="http://schemas.microsoft.com/office/powerpoint/2010/main" val="155122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1992</TotalTime>
  <Words>1176</Words>
  <Application>Microsoft Office PowerPoint</Application>
  <PresentationFormat>Widescreen</PresentationFormat>
  <Paragraphs>139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Corbel</vt:lpstr>
      <vt:lpstr>Tahoma</vt:lpstr>
      <vt:lpstr>Verdana</vt:lpstr>
      <vt:lpstr>Wingdings</vt:lpstr>
      <vt:lpstr>Banded</vt:lpstr>
      <vt:lpstr>WE ARE DEBATING TODAY!</vt:lpstr>
      <vt:lpstr>YOUR TOPIC . . . </vt:lpstr>
      <vt:lpstr>First speakers  need CONTENTIONS</vt:lpstr>
      <vt:lpstr>proP CONTENTIONS</vt:lpstr>
      <vt:lpstr>opp CONTENTIONS</vt:lpstr>
      <vt:lpstr>First opp and second prop SPEECHES WHERE YOU RESPOND</vt:lpstr>
      <vt:lpstr>BEST WAYS FOR YOU TO RESPOND …</vt:lpstr>
      <vt:lpstr>Everyone write down 2 responses to . . . </vt:lpstr>
      <vt:lpstr>3rd speeches: SHOWING YOUR PARTNERS WON THE DEBATE!</vt:lpstr>
      <vt:lpstr>What do you say in the 3rd speech? YOU ARE PROP . . . </vt:lpstr>
      <vt:lpstr>What do you say in the 3rd speech? YOU ARE PROP . . . </vt:lpstr>
      <vt:lpstr>LET’S DO OUR OWN  FOLLOW THE FLOW DEBATE</vt:lpstr>
      <vt:lpstr>TEAMS—CHOOSE SPEAKER POSITIONS</vt:lpstr>
      <vt:lpstr>PowerPoint Presentation</vt:lpstr>
      <vt:lpstr>REMEMBER TO flow right!</vt:lpstr>
      <vt:lpstr>THE DEBATE WILL WORK LIKE THIS . . .</vt:lpstr>
      <vt:lpstr>GET YOUR SCRIPTS!</vt:lpstr>
      <vt:lpstr>DURING PREP, I WILL COME INTO YOUR PREP ROOM</vt:lpstr>
      <vt:lpstr>Begin your 15 minutes prep! </vt:lpstr>
      <vt:lpstr>DURING THE DEBATE . . . </vt:lpstr>
      <vt:lpstr>LET’S FOLLOW THE FLOW!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did that go?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debate!</dc:title>
  <dc:creator>Jim Climb the Mountain</dc:creator>
  <cp:lastModifiedBy>Jim Climb the Mountain</cp:lastModifiedBy>
  <cp:revision>322</cp:revision>
  <dcterms:created xsi:type="dcterms:W3CDTF">2019-10-15T19:44:54Z</dcterms:created>
  <dcterms:modified xsi:type="dcterms:W3CDTF">2022-08-16T05:35:09Z</dcterms:modified>
</cp:coreProperties>
</file>