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367" r:id="rId3"/>
    <p:sldId id="299" r:id="rId4"/>
    <p:sldId id="312" r:id="rId5"/>
    <p:sldId id="344" r:id="rId6"/>
    <p:sldId id="345" r:id="rId7"/>
    <p:sldId id="346" r:id="rId8"/>
    <p:sldId id="347" r:id="rId9"/>
    <p:sldId id="348" r:id="rId10"/>
    <p:sldId id="334" r:id="rId11"/>
    <p:sldId id="341" r:id="rId12"/>
    <p:sldId id="340" r:id="rId13"/>
    <p:sldId id="335" r:id="rId14"/>
    <p:sldId id="315" r:id="rId15"/>
    <p:sldId id="336" r:id="rId16"/>
    <p:sldId id="317" r:id="rId17"/>
    <p:sldId id="318" r:id="rId18"/>
    <p:sldId id="296" r:id="rId19"/>
    <p:sldId id="350" r:id="rId20"/>
    <p:sldId id="339" r:id="rId21"/>
    <p:sldId id="352" r:id="rId22"/>
    <p:sldId id="366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63" r:id="rId34"/>
    <p:sldId id="364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06" y="5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41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30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D9B3381-2194-4062-AAD9-F170AA55D06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7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32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9B3381-2194-4062-AAD9-F170AA55D06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54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1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08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8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83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1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61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fld id="{6D9B3381-2194-4062-AAD9-F170AA55D06C}" type="datetimeFigureOut">
              <a:rPr lang="en-US" smtClean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fld id="{FC1BF5B3-6797-48E0-97A5-3923418683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498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Tahoma" panose="020B0604030504040204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pixabay.com/en/cute-girl-cartoon-2579862/" TargetMode="External"/><Relationship Id="rId7" Type="http://schemas.openxmlformats.org/officeDocument/2006/relationships/hyperlink" Target="http://akaboogawooga2.blogspot.com/" TargetMode="External"/><Relationship Id="rId12" Type="http://schemas.openxmlformats.org/officeDocument/2006/relationships/hyperlink" Target="http://openclipart.org/detail/190599/smiling-face-of-a-child-2-by-knollbaco-190599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hyperlink" Target="http://mumsgather.blogspot.com/" TargetMode="External"/><Relationship Id="rId10" Type="http://schemas.openxmlformats.org/officeDocument/2006/relationships/hyperlink" Target="https://www.orientacionandujar.es/2015/06/10/coleccion-de-materiales-1o-2o-3o-y-4o-eso-tambien-repasamos-y-recuperamos-en-verano-matematicas-lengua-ingles-quimica-y-muchas-mas/" TargetMode="External"/><Relationship Id="rId4" Type="http://schemas.openxmlformats.org/officeDocument/2006/relationships/image" Target="../media/image3.jpg"/><Relationship Id="rId9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87CD-4280-497C-BA9D-BC0E33CD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CLIMBING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7E64C-3CE7-4C98-9903-8B2C4E24C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b="1" dirty="0"/>
              <a:t>What is A R E I?</a:t>
            </a:r>
          </a:p>
          <a:p>
            <a:endParaRPr lang="en-US" sz="3200" b="1" dirty="0"/>
          </a:p>
          <a:p>
            <a:r>
              <a:rPr lang="en-US" sz="3200" b="1" dirty="0"/>
              <a:t>Assertion, Reason, Evidence, Importance</a:t>
            </a:r>
          </a:p>
          <a:p>
            <a:endParaRPr lang="en-US" sz="3200" b="1" dirty="0"/>
          </a:p>
          <a:p>
            <a:r>
              <a:rPr lang="en-US" sz="3200" b="1" dirty="0"/>
              <a:t>Make your own A R E I now on this topic (different from the zoos topic we </a:t>
            </a:r>
            <a:r>
              <a:rPr lang="en-US" sz="3200" b="1"/>
              <a:t>are doing now) </a:t>
            </a:r>
            <a:r>
              <a:rPr lang="en-US" sz="3200" b="1" dirty="0"/>
              <a:t>. . . </a:t>
            </a:r>
          </a:p>
          <a:p>
            <a:r>
              <a:rPr lang="en-US" sz="3200" b="1" i="1" dirty="0"/>
              <a:t>Middle Schoolers should not use social media</a:t>
            </a:r>
          </a:p>
          <a:p>
            <a:endParaRPr lang="en-US" sz="3200" b="1" dirty="0"/>
          </a:p>
          <a:p>
            <a:r>
              <a:rPr lang="en-US" sz="3200" b="1" dirty="0"/>
              <a:t>Two students share you’re A R E I now.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1449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1447491" y="464883"/>
            <a:ext cx="9815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Now Prepare your own Flowsheets </a:t>
            </a:r>
          </a:p>
          <a:p>
            <a:r>
              <a:rPr lang="en-US" sz="4400" b="1" dirty="0"/>
              <a:t>Then, Show your Two flowsheets to me.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DE2228-DBF9-49D6-8265-8E53BC17D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283" y="2573416"/>
            <a:ext cx="5062719" cy="36996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D48EF7-EAD0-48F6-AD70-38E8EABCF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20" y="2573416"/>
            <a:ext cx="6026049" cy="367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7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8D28-3563-4A26-8AEA-06FEFD712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And now . .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E5B82-D1CE-4ADC-AAB9-7304C68E6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Hang on to your two flowsheets</a:t>
            </a:r>
          </a:p>
          <a:p>
            <a:r>
              <a:rPr lang="en-US" sz="3200" b="1" dirty="0"/>
              <a:t>I’m going to show you how the flowsheets get used in a debate</a:t>
            </a:r>
          </a:p>
          <a:p>
            <a:r>
              <a:rPr lang="en-US" sz="3200" b="1" dirty="0"/>
              <a:t>But don’t write on your own flowsheets while I do this.</a:t>
            </a:r>
          </a:p>
        </p:txBody>
      </p:sp>
    </p:spTree>
    <p:extLst>
      <p:ext uri="{BB962C8B-B14F-4D97-AF65-F5344CB8AC3E}">
        <p14:creationId xmlns:p14="http://schemas.microsoft.com/office/powerpoint/2010/main" val="17210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176CEC-0726-4B3B-853C-46C67B362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19995"/>
          <a:stretch/>
        </p:blipFill>
        <p:spPr>
          <a:xfrm>
            <a:off x="306093" y="2570204"/>
            <a:ext cx="6316631" cy="38430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98E35E-1853-4F2A-BC32-C08FCA5A0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483" y="2561965"/>
            <a:ext cx="5275355" cy="38512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88F593-E000-49EF-B850-E5BB577A152B}"/>
              </a:ext>
            </a:extLst>
          </p:cNvPr>
          <p:cNvSpPr txBox="1"/>
          <p:nvPr/>
        </p:nvSpPr>
        <p:spPr>
          <a:xfrm>
            <a:off x="232713" y="2664583"/>
            <a:ext cx="119932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</a:t>
            </a:r>
            <a:r>
              <a:rPr lang="en-US" b="1" dirty="0">
                <a:solidFill>
                  <a:schemeClr val="bg1"/>
                </a:solidFill>
              </a:rPr>
              <a:t>Prop</a:t>
            </a:r>
            <a:r>
              <a:rPr lang="en-US" sz="1400" b="1" dirty="0">
                <a:solidFill>
                  <a:schemeClr val="bg1"/>
                </a:solidFill>
              </a:rPr>
              <a:t> Case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607771-E449-4EE0-8FFF-348C2073757D}"/>
              </a:ext>
            </a:extLst>
          </p:cNvPr>
          <p:cNvSpPr txBox="1"/>
          <p:nvPr/>
        </p:nvSpPr>
        <p:spPr>
          <a:xfrm>
            <a:off x="1356653" y="2571399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Responses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5E3AD-160D-418B-B126-DD889DEBDC54}"/>
              </a:ext>
            </a:extLst>
          </p:cNvPr>
          <p:cNvSpPr txBox="1"/>
          <p:nvPr/>
        </p:nvSpPr>
        <p:spPr>
          <a:xfrm>
            <a:off x="2463133" y="2577765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Prop Defend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D9CA98-4605-4584-9941-C4A21C9CE851}"/>
              </a:ext>
            </a:extLst>
          </p:cNvPr>
          <p:cNvSpPr txBox="1"/>
          <p:nvPr/>
        </p:nvSpPr>
        <p:spPr>
          <a:xfrm>
            <a:off x="3508607" y="2559047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Reattack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A32237-1013-4AA2-852C-0172A22A8F05}"/>
              </a:ext>
            </a:extLst>
          </p:cNvPr>
          <p:cNvSpPr txBox="1"/>
          <p:nvPr/>
        </p:nvSpPr>
        <p:spPr>
          <a:xfrm>
            <a:off x="4593139" y="2559047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We defeated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2E502D-B188-4DEB-B81B-78D60A8C1497}"/>
              </a:ext>
            </a:extLst>
          </p:cNvPr>
          <p:cNvSpPr txBox="1"/>
          <p:nvPr/>
        </p:nvSpPr>
        <p:spPr>
          <a:xfrm>
            <a:off x="6728374" y="2651206"/>
            <a:ext cx="115429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</a:t>
            </a:r>
            <a:r>
              <a:rPr lang="en-US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Case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869E14-5887-4697-B1DF-25B7E5F0BD3E}"/>
              </a:ext>
            </a:extLst>
          </p:cNvPr>
          <p:cNvSpPr txBox="1"/>
          <p:nvPr/>
        </p:nvSpPr>
        <p:spPr>
          <a:xfrm>
            <a:off x="7819679" y="2559075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Prop Responds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6D1661-7A89-452C-B265-4BEB1AFBDFBD}"/>
              </a:ext>
            </a:extLst>
          </p:cNvPr>
          <p:cNvSpPr txBox="1"/>
          <p:nvPr/>
        </p:nvSpPr>
        <p:spPr>
          <a:xfrm>
            <a:off x="8945827" y="2572772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Defends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7FE211-ECBF-4FBF-BC96-570CC6BC147A}"/>
              </a:ext>
            </a:extLst>
          </p:cNvPr>
          <p:cNvSpPr txBox="1"/>
          <p:nvPr/>
        </p:nvSpPr>
        <p:spPr>
          <a:xfrm>
            <a:off x="10022402" y="2559075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We won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31D302-FE19-4BBC-B14D-F59710FB3EDB}"/>
              </a:ext>
            </a:extLst>
          </p:cNvPr>
          <p:cNvSpPr txBox="1"/>
          <p:nvPr/>
        </p:nvSpPr>
        <p:spPr>
          <a:xfrm>
            <a:off x="11062316" y="2572772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 Prop We defeated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695D64A-B3BE-42C9-8FCF-9E7151701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74" y="164595"/>
            <a:ext cx="1158340" cy="18167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345457-3429-453F-AAD4-B8447320668C}"/>
              </a:ext>
            </a:extLst>
          </p:cNvPr>
          <p:cNvSpPr txBox="1"/>
          <p:nvPr/>
        </p:nvSpPr>
        <p:spPr>
          <a:xfrm>
            <a:off x="1598141" y="823784"/>
            <a:ext cx="1853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 Pro</a:t>
            </a:r>
          </a:p>
          <a:p>
            <a:r>
              <a:rPr lang="en-US" sz="2400" b="1" dirty="0"/>
              <a:t>Presents case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E1357B-6603-4885-941C-B0F5377D0E69}"/>
              </a:ext>
            </a:extLst>
          </p:cNvPr>
          <p:cNvSpPr txBox="1"/>
          <p:nvPr/>
        </p:nvSpPr>
        <p:spPr>
          <a:xfrm>
            <a:off x="316599" y="3415106"/>
            <a:ext cx="1088172" cy="26776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give   animals too little space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don’t feed animals well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3616410" y="930876"/>
            <a:ext cx="6977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Where do you flow the speaker?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A75FA3F-3555-419F-908D-CFACDB2552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788" r="32984"/>
          <a:stretch/>
        </p:blipFill>
        <p:spPr>
          <a:xfrm>
            <a:off x="5564408" y="2583593"/>
            <a:ext cx="1088172" cy="38408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FF38D4B-9BE0-438C-9ABE-82861007C791}"/>
              </a:ext>
            </a:extLst>
          </p:cNvPr>
          <p:cNvSpPr txBox="1"/>
          <p:nvPr/>
        </p:nvSpPr>
        <p:spPr>
          <a:xfrm>
            <a:off x="5581751" y="2559047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 Prop We won</a:t>
            </a:r>
          </a:p>
        </p:txBody>
      </p:sp>
    </p:spTree>
    <p:extLst>
      <p:ext uri="{BB962C8B-B14F-4D97-AF65-F5344CB8AC3E}">
        <p14:creationId xmlns:p14="http://schemas.microsoft.com/office/powerpoint/2010/main" val="19599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176CEC-0726-4B3B-853C-46C67B362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19995"/>
          <a:stretch/>
        </p:blipFill>
        <p:spPr>
          <a:xfrm>
            <a:off x="306093" y="2570204"/>
            <a:ext cx="6316631" cy="38430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98E35E-1853-4F2A-BC32-C08FCA5A0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483" y="2561965"/>
            <a:ext cx="5275355" cy="38512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88F593-E000-49EF-B850-E5BB577A152B}"/>
              </a:ext>
            </a:extLst>
          </p:cNvPr>
          <p:cNvSpPr txBox="1"/>
          <p:nvPr/>
        </p:nvSpPr>
        <p:spPr>
          <a:xfrm>
            <a:off x="232713" y="2664583"/>
            <a:ext cx="119932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</a:t>
            </a:r>
            <a:r>
              <a:rPr lang="en-US" b="1" dirty="0">
                <a:solidFill>
                  <a:schemeClr val="bg1"/>
                </a:solidFill>
              </a:rPr>
              <a:t>Prop</a:t>
            </a:r>
            <a:r>
              <a:rPr lang="en-US" sz="1400" b="1" dirty="0">
                <a:solidFill>
                  <a:schemeClr val="bg1"/>
                </a:solidFill>
              </a:rPr>
              <a:t> Case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607771-E449-4EE0-8FFF-348C2073757D}"/>
              </a:ext>
            </a:extLst>
          </p:cNvPr>
          <p:cNvSpPr txBox="1"/>
          <p:nvPr/>
        </p:nvSpPr>
        <p:spPr>
          <a:xfrm>
            <a:off x="1356653" y="2571399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Responses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5E3AD-160D-418B-B126-DD889DEBDC54}"/>
              </a:ext>
            </a:extLst>
          </p:cNvPr>
          <p:cNvSpPr txBox="1"/>
          <p:nvPr/>
        </p:nvSpPr>
        <p:spPr>
          <a:xfrm>
            <a:off x="2463133" y="2577765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Prop Defend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D9CA98-4605-4584-9941-C4A21C9CE851}"/>
              </a:ext>
            </a:extLst>
          </p:cNvPr>
          <p:cNvSpPr txBox="1"/>
          <p:nvPr/>
        </p:nvSpPr>
        <p:spPr>
          <a:xfrm>
            <a:off x="3508607" y="2559047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Reattack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A32237-1013-4AA2-852C-0172A22A8F05}"/>
              </a:ext>
            </a:extLst>
          </p:cNvPr>
          <p:cNvSpPr txBox="1"/>
          <p:nvPr/>
        </p:nvSpPr>
        <p:spPr>
          <a:xfrm>
            <a:off x="4593139" y="2559047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We defeated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2E502D-B188-4DEB-B81B-78D60A8C1497}"/>
              </a:ext>
            </a:extLst>
          </p:cNvPr>
          <p:cNvSpPr txBox="1"/>
          <p:nvPr/>
        </p:nvSpPr>
        <p:spPr>
          <a:xfrm>
            <a:off x="6728374" y="2651206"/>
            <a:ext cx="115429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</a:t>
            </a:r>
            <a:r>
              <a:rPr lang="en-US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Case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869E14-5887-4697-B1DF-25B7E5F0BD3E}"/>
              </a:ext>
            </a:extLst>
          </p:cNvPr>
          <p:cNvSpPr txBox="1"/>
          <p:nvPr/>
        </p:nvSpPr>
        <p:spPr>
          <a:xfrm>
            <a:off x="7819679" y="2559075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Prop Responds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6D1661-7A89-452C-B265-4BEB1AFBDFBD}"/>
              </a:ext>
            </a:extLst>
          </p:cNvPr>
          <p:cNvSpPr txBox="1"/>
          <p:nvPr/>
        </p:nvSpPr>
        <p:spPr>
          <a:xfrm>
            <a:off x="8945827" y="2572772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Defends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7FE211-ECBF-4FBF-BC96-570CC6BC147A}"/>
              </a:ext>
            </a:extLst>
          </p:cNvPr>
          <p:cNvSpPr txBox="1"/>
          <p:nvPr/>
        </p:nvSpPr>
        <p:spPr>
          <a:xfrm>
            <a:off x="10022402" y="2559075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We won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31D302-FE19-4BBC-B14D-F59710FB3EDB}"/>
              </a:ext>
            </a:extLst>
          </p:cNvPr>
          <p:cNvSpPr txBox="1"/>
          <p:nvPr/>
        </p:nvSpPr>
        <p:spPr>
          <a:xfrm>
            <a:off x="11062316" y="2572772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 Prop We defeated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345457-3429-453F-AAD4-B8447320668C}"/>
              </a:ext>
            </a:extLst>
          </p:cNvPr>
          <p:cNvSpPr txBox="1"/>
          <p:nvPr/>
        </p:nvSpPr>
        <p:spPr>
          <a:xfrm>
            <a:off x="1598141" y="823784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 </a:t>
            </a:r>
            <a:r>
              <a:rPr lang="en-US" sz="2400" b="1" dirty="0" err="1"/>
              <a:t>Opp</a:t>
            </a:r>
            <a:endParaRPr lang="en-US" sz="2400" b="1" dirty="0"/>
          </a:p>
          <a:p>
            <a:r>
              <a:rPr lang="en-US" sz="2400" b="1" dirty="0"/>
              <a:t>Presents case AND Responds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E1357B-6603-4885-941C-B0F5377D0E69}"/>
              </a:ext>
            </a:extLst>
          </p:cNvPr>
          <p:cNvSpPr txBox="1"/>
          <p:nvPr/>
        </p:nvSpPr>
        <p:spPr>
          <a:xfrm>
            <a:off x="316599" y="3415106"/>
            <a:ext cx="1088172" cy="26776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give   animals too little space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don’t feed animals well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4628953" y="962283"/>
            <a:ext cx="6977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Where do you flow the speaker?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A75FA3F-3555-419F-908D-CFACDB2552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788" r="32984"/>
          <a:stretch/>
        </p:blipFill>
        <p:spPr>
          <a:xfrm>
            <a:off x="5564408" y="2583593"/>
            <a:ext cx="1088172" cy="38408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FF38D4B-9BE0-438C-9ABE-82861007C791}"/>
              </a:ext>
            </a:extLst>
          </p:cNvPr>
          <p:cNvSpPr txBox="1"/>
          <p:nvPr/>
        </p:nvSpPr>
        <p:spPr>
          <a:xfrm>
            <a:off x="5581751" y="2559047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 Prop We won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F04CC4A-BA1C-4E4F-8038-F4F6F7E03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87" y="50327"/>
            <a:ext cx="1499746" cy="198746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713EA7A-FD3A-4CBC-9FEC-2737A7E3D2CC}"/>
              </a:ext>
            </a:extLst>
          </p:cNvPr>
          <p:cNvSpPr txBox="1"/>
          <p:nvPr/>
        </p:nvSpPr>
        <p:spPr>
          <a:xfrm>
            <a:off x="6722284" y="3201739"/>
            <a:ext cx="1147886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protect  and repair hurt animals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help endangered animals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75E2BF-D098-442B-86CD-BC0CC0B14CB0}"/>
              </a:ext>
            </a:extLst>
          </p:cNvPr>
          <p:cNvSpPr txBox="1"/>
          <p:nvPr/>
        </p:nvSpPr>
        <p:spPr>
          <a:xfrm>
            <a:off x="1374961" y="3224226"/>
            <a:ext cx="1088172" cy="31085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now provide natural, large habitats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provide excellent care and food</a:t>
            </a:r>
          </a:p>
        </p:txBody>
      </p:sp>
    </p:spTree>
    <p:extLst>
      <p:ext uri="{BB962C8B-B14F-4D97-AF65-F5344CB8AC3E}">
        <p14:creationId xmlns:p14="http://schemas.microsoft.com/office/powerpoint/2010/main" val="240165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176CEC-0726-4B3B-853C-46C67B362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19995"/>
          <a:stretch/>
        </p:blipFill>
        <p:spPr>
          <a:xfrm>
            <a:off x="306093" y="2570204"/>
            <a:ext cx="6316631" cy="38430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98E35E-1853-4F2A-BC32-C08FCA5A0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483" y="2561965"/>
            <a:ext cx="5275355" cy="38512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88F593-E000-49EF-B850-E5BB577A152B}"/>
              </a:ext>
            </a:extLst>
          </p:cNvPr>
          <p:cNvSpPr txBox="1"/>
          <p:nvPr/>
        </p:nvSpPr>
        <p:spPr>
          <a:xfrm>
            <a:off x="232713" y="2664583"/>
            <a:ext cx="119932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</a:t>
            </a:r>
            <a:r>
              <a:rPr lang="en-US" b="1" dirty="0">
                <a:solidFill>
                  <a:schemeClr val="bg1"/>
                </a:solidFill>
              </a:rPr>
              <a:t>Prop</a:t>
            </a:r>
            <a:r>
              <a:rPr lang="en-US" sz="1400" b="1" dirty="0">
                <a:solidFill>
                  <a:schemeClr val="bg1"/>
                </a:solidFill>
              </a:rPr>
              <a:t> Case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607771-E449-4EE0-8FFF-348C2073757D}"/>
              </a:ext>
            </a:extLst>
          </p:cNvPr>
          <p:cNvSpPr txBox="1"/>
          <p:nvPr/>
        </p:nvSpPr>
        <p:spPr>
          <a:xfrm>
            <a:off x="1356653" y="2571399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Responses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5E3AD-160D-418B-B126-DD889DEBDC54}"/>
              </a:ext>
            </a:extLst>
          </p:cNvPr>
          <p:cNvSpPr txBox="1"/>
          <p:nvPr/>
        </p:nvSpPr>
        <p:spPr>
          <a:xfrm>
            <a:off x="2463133" y="2577765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Prop Defend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D9CA98-4605-4584-9941-C4A21C9CE851}"/>
              </a:ext>
            </a:extLst>
          </p:cNvPr>
          <p:cNvSpPr txBox="1"/>
          <p:nvPr/>
        </p:nvSpPr>
        <p:spPr>
          <a:xfrm>
            <a:off x="3508607" y="2559047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Reattack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A32237-1013-4AA2-852C-0172A22A8F05}"/>
              </a:ext>
            </a:extLst>
          </p:cNvPr>
          <p:cNvSpPr txBox="1"/>
          <p:nvPr/>
        </p:nvSpPr>
        <p:spPr>
          <a:xfrm>
            <a:off x="4593139" y="2559047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We defeated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2E502D-B188-4DEB-B81B-78D60A8C1497}"/>
              </a:ext>
            </a:extLst>
          </p:cNvPr>
          <p:cNvSpPr txBox="1"/>
          <p:nvPr/>
        </p:nvSpPr>
        <p:spPr>
          <a:xfrm>
            <a:off x="6728374" y="2651206"/>
            <a:ext cx="115429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</a:t>
            </a:r>
            <a:r>
              <a:rPr lang="en-US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Case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869E14-5887-4697-B1DF-25B7E5F0BD3E}"/>
              </a:ext>
            </a:extLst>
          </p:cNvPr>
          <p:cNvSpPr txBox="1"/>
          <p:nvPr/>
        </p:nvSpPr>
        <p:spPr>
          <a:xfrm>
            <a:off x="7819679" y="2559075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Prop Responds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6D1661-7A89-452C-B265-4BEB1AFBDFBD}"/>
              </a:ext>
            </a:extLst>
          </p:cNvPr>
          <p:cNvSpPr txBox="1"/>
          <p:nvPr/>
        </p:nvSpPr>
        <p:spPr>
          <a:xfrm>
            <a:off x="8945827" y="2572772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Defends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7FE211-ECBF-4FBF-BC96-570CC6BC147A}"/>
              </a:ext>
            </a:extLst>
          </p:cNvPr>
          <p:cNvSpPr txBox="1"/>
          <p:nvPr/>
        </p:nvSpPr>
        <p:spPr>
          <a:xfrm>
            <a:off x="10022402" y="2559075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We won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31D302-FE19-4BBC-B14D-F59710FB3EDB}"/>
              </a:ext>
            </a:extLst>
          </p:cNvPr>
          <p:cNvSpPr txBox="1"/>
          <p:nvPr/>
        </p:nvSpPr>
        <p:spPr>
          <a:xfrm>
            <a:off x="11062316" y="2572772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 Prop We defeated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345457-3429-453F-AAD4-B8447320668C}"/>
              </a:ext>
            </a:extLst>
          </p:cNvPr>
          <p:cNvSpPr txBox="1"/>
          <p:nvPr/>
        </p:nvSpPr>
        <p:spPr>
          <a:xfrm>
            <a:off x="1598141" y="823784"/>
            <a:ext cx="2994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 Prop</a:t>
            </a:r>
          </a:p>
          <a:p>
            <a:r>
              <a:rPr lang="en-US" sz="2400" b="1" dirty="0"/>
              <a:t>Respond to </a:t>
            </a:r>
            <a:r>
              <a:rPr lang="en-US" sz="2400" b="1" dirty="0" err="1"/>
              <a:t>Opp</a:t>
            </a:r>
            <a:r>
              <a:rPr lang="en-US" sz="2400" b="1" dirty="0"/>
              <a:t> Case</a:t>
            </a:r>
          </a:p>
          <a:p>
            <a:r>
              <a:rPr lang="en-US" sz="2400" b="1" dirty="0"/>
              <a:t>Defends Prop Case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E1357B-6603-4885-941C-B0F5377D0E69}"/>
              </a:ext>
            </a:extLst>
          </p:cNvPr>
          <p:cNvSpPr txBox="1"/>
          <p:nvPr/>
        </p:nvSpPr>
        <p:spPr>
          <a:xfrm>
            <a:off x="316599" y="3415106"/>
            <a:ext cx="1088172" cy="26776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give   animals too little space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don’t feed animals well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4628953" y="962283"/>
            <a:ext cx="6977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Where do you flow the speaker?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A75FA3F-3555-419F-908D-CFACDB2552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788" r="32984"/>
          <a:stretch/>
        </p:blipFill>
        <p:spPr>
          <a:xfrm>
            <a:off x="5564408" y="2583593"/>
            <a:ext cx="1088172" cy="38408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FF38D4B-9BE0-438C-9ABE-82861007C791}"/>
              </a:ext>
            </a:extLst>
          </p:cNvPr>
          <p:cNvSpPr txBox="1"/>
          <p:nvPr/>
        </p:nvSpPr>
        <p:spPr>
          <a:xfrm>
            <a:off x="5581751" y="2559047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 Prop We won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13EA7A-FD3A-4CBC-9FEC-2737A7E3D2CC}"/>
              </a:ext>
            </a:extLst>
          </p:cNvPr>
          <p:cNvSpPr txBox="1"/>
          <p:nvPr/>
        </p:nvSpPr>
        <p:spPr>
          <a:xfrm>
            <a:off x="6722284" y="3201739"/>
            <a:ext cx="1147886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protect  and repair hurt animals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help endangered animals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75E2BF-D098-442B-86CD-BC0CC0B14CB0}"/>
              </a:ext>
            </a:extLst>
          </p:cNvPr>
          <p:cNvSpPr txBox="1"/>
          <p:nvPr/>
        </p:nvSpPr>
        <p:spPr>
          <a:xfrm>
            <a:off x="1374961" y="3224226"/>
            <a:ext cx="1088172" cy="31085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now provide natural, large habitats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provide excellent care and food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2B9793C-F7F3-4703-AC5C-98D8B4496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480" y="391382"/>
            <a:ext cx="1725318" cy="172531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4AEE7EE-1A3E-440A-96C2-3CA2A7F82E07}"/>
              </a:ext>
            </a:extLst>
          </p:cNvPr>
          <p:cNvSpPr txBox="1"/>
          <p:nvPr/>
        </p:nvSpPr>
        <p:spPr>
          <a:xfrm>
            <a:off x="7819679" y="3185233"/>
            <a:ext cx="1147886" cy="28931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help very few animals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Nature Reserves are better for </a:t>
            </a:r>
            <a:r>
              <a:rPr lang="en-US" sz="1400" b="1" dirty="0" err="1">
                <a:solidFill>
                  <a:schemeClr val="bg1"/>
                </a:solidFill>
              </a:rPr>
              <a:t>endangeredanimals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42A419-F871-4105-B956-CC44FD956F6C}"/>
              </a:ext>
            </a:extLst>
          </p:cNvPr>
          <p:cNvSpPr txBox="1"/>
          <p:nvPr/>
        </p:nvSpPr>
        <p:spPr>
          <a:xfrm>
            <a:off x="2444825" y="3235383"/>
            <a:ext cx="1088172" cy="31085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new habitats are still too small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 food and care is uneven—animals don’t eat well</a:t>
            </a:r>
          </a:p>
        </p:txBody>
      </p:sp>
    </p:spTree>
    <p:extLst>
      <p:ext uri="{BB962C8B-B14F-4D97-AF65-F5344CB8AC3E}">
        <p14:creationId xmlns:p14="http://schemas.microsoft.com/office/powerpoint/2010/main" val="123954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176CEC-0726-4B3B-853C-46C67B362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19995"/>
          <a:stretch/>
        </p:blipFill>
        <p:spPr>
          <a:xfrm>
            <a:off x="306093" y="2570204"/>
            <a:ext cx="6316631" cy="38430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98E35E-1853-4F2A-BC32-C08FCA5A0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483" y="2561965"/>
            <a:ext cx="5275355" cy="38512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88F593-E000-49EF-B850-E5BB577A152B}"/>
              </a:ext>
            </a:extLst>
          </p:cNvPr>
          <p:cNvSpPr txBox="1"/>
          <p:nvPr/>
        </p:nvSpPr>
        <p:spPr>
          <a:xfrm>
            <a:off x="232713" y="2664583"/>
            <a:ext cx="119932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</a:t>
            </a:r>
            <a:r>
              <a:rPr lang="en-US" b="1" dirty="0">
                <a:solidFill>
                  <a:schemeClr val="bg1"/>
                </a:solidFill>
              </a:rPr>
              <a:t>Prop</a:t>
            </a:r>
            <a:r>
              <a:rPr lang="en-US" sz="1400" b="1" dirty="0">
                <a:solidFill>
                  <a:schemeClr val="bg1"/>
                </a:solidFill>
              </a:rPr>
              <a:t> Case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607771-E449-4EE0-8FFF-348C2073757D}"/>
              </a:ext>
            </a:extLst>
          </p:cNvPr>
          <p:cNvSpPr txBox="1"/>
          <p:nvPr/>
        </p:nvSpPr>
        <p:spPr>
          <a:xfrm>
            <a:off x="1356653" y="2571399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Responses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5E3AD-160D-418B-B126-DD889DEBDC54}"/>
              </a:ext>
            </a:extLst>
          </p:cNvPr>
          <p:cNvSpPr txBox="1"/>
          <p:nvPr/>
        </p:nvSpPr>
        <p:spPr>
          <a:xfrm>
            <a:off x="2463133" y="2577765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Prop Defend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D9CA98-4605-4584-9941-C4A21C9CE851}"/>
              </a:ext>
            </a:extLst>
          </p:cNvPr>
          <p:cNvSpPr txBox="1"/>
          <p:nvPr/>
        </p:nvSpPr>
        <p:spPr>
          <a:xfrm>
            <a:off x="3508607" y="2559047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Reattack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A32237-1013-4AA2-852C-0172A22A8F05}"/>
              </a:ext>
            </a:extLst>
          </p:cNvPr>
          <p:cNvSpPr txBox="1"/>
          <p:nvPr/>
        </p:nvSpPr>
        <p:spPr>
          <a:xfrm>
            <a:off x="4593139" y="2559047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We defeated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2E502D-B188-4DEB-B81B-78D60A8C1497}"/>
              </a:ext>
            </a:extLst>
          </p:cNvPr>
          <p:cNvSpPr txBox="1"/>
          <p:nvPr/>
        </p:nvSpPr>
        <p:spPr>
          <a:xfrm>
            <a:off x="6728374" y="2651206"/>
            <a:ext cx="115429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</a:t>
            </a:r>
            <a:r>
              <a:rPr lang="en-US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Case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869E14-5887-4697-B1DF-25B7E5F0BD3E}"/>
              </a:ext>
            </a:extLst>
          </p:cNvPr>
          <p:cNvSpPr txBox="1"/>
          <p:nvPr/>
        </p:nvSpPr>
        <p:spPr>
          <a:xfrm>
            <a:off x="7819679" y="2559075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Prop Responds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6D1661-7A89-452C-B265-4BEB1AFBDFBD}"/>
              </a:ext>
            </a:extLst>
          </p:cNvPr>
          <p:cNvSpPr txBox="1"/>
          <p:nvPr/>
        </p:nvSpPr>
        <p:spPr>
          <a:xfrm>
            <a:off x="8945827" y="2572772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Defends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7FE211-ECBF-4FBF-BC96-570CC6BC147A}"/>
              </a:ext>
            </a:extLst>
          </p:cNvPr>
          <p:cNvSpPr txBox="1"/>
          <p:nvPr/>
        </p:nvSpPr>
        <p:spPr>
          <a:xfrm>
            <a:off x="10022402" y="2559075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We won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31D302-FE19-4BBC-B14D-F59710FB3EDB}"/>
              </a:ext>
            </a:extLst>
          </p:cNvPr>
          <p:cNvSpPr txBox="1"/>
          <p:nvPr/>
        </p:nvSpPr>
        <p:spPr>
          <a:xfrm>
            <a:off x="11062316" y="2572772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 Prop We defeated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345457-3429-453F-AAD4-B8447320668C}"/>
              </a:ext>
            </a:extLst>
          </p:cNvPr>
          <p:cNvSpPr txBox="1"/>
          <p:nvPr/>
        </p:nvSpPr>
        <p:spPr>
          <a:xfrm>
            <a:off x="1598141" y="823784"/>
            <a:ext cx="2994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 </a:t>
            </a:r>
            <a:r>
              <a:rPr lang="en-US" sz="2400" b="1" dirty="0" err="1"/>
              <a:t>Opp</a:t>
            </a:r>
            <a:endParaRPr lang="en-US" sz="2400" b="1" dirty="0"/>
          </a:p>
          <a:p>
            <a:r>
              <a:rPr lang="en-US" sz="2400" b="1" dirty="0"/>
              <a:t>Defends </a:t>
            </a:r>
            <a:r>
              <a:rPr lang="en-US" sz="2400" b="1" dirty="0" err="1"/>
              <a:t>Opp</a:t>
            </a:r>
            <a:r>
              <a:rPr lang="en-US" sz="2400" b="1" dirty="0"/>
              <a:t> Case</a:t>
            </a:r>
          </a:p>
          <a:p>
            <a:r>
              <a:rPr lang="en-US" sz="2400" b="1" dirty="0"/>
              <a:t>Reattacks Prop Case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E1357B-6603-4885-941C-B0F5377D0E69}"/>
              </a:ext>
            </a:extLst>
          </p:cNvPr>
          <p:cNvSpPr txBox="1"/>
          <p:nvPr/>
        </p:nvSpPr>
        <p:spPr>
          <a:xfrm>
            <a:off x="316599" y="3415106"/>
            <a:ext cx="1088172" cy="26776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give   animals too little space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don’t feed animals well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4628953" y="962283"/>
            <a:ext cx="6977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Where do you flow the speaker?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A75FA3F-3555-419F-908D-CFACDB2552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788" r="32984"/>
          <a:stretch/>
        </p:blipFill>
        <p:spPr>
          <a:xfrm>
            <a:off x="5564408" y="2583593"/>
            <a:ext cx="1088172" cy="38408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FF38D4B-9BE0-438C-9ABE-82861007C791}"/>
              </a:ext>
            </a:extLst>
          </p:cNvPr>
          <p:cNvSpPr txBox="1"/>
          <p:nvPr/>
        </p:nvSpPr>
        <p:spPr>
          <a:xfrm>
            <a:off x="5581751" y="2559047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 Prop We won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13EA7A-FD3A-4CBC-9FEC-2737A7E3D2CC}"/>
              </a:ext>
            </a:extLst>
          </p:cNvPr>
          <p:cNvSpPr txBox="1"/>
          <p:nvPr/>
        </p:nvSpPr>
        <p:spPr>
          <a:xfrm>
            <a:off x="6722284" y="3201739"/>
            <a:ext cx="1147886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protect  and repair hurt animals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help endangered animals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75E2BF-D098-442B-86CD-BC0CC0B14CB0}"/>
              </a:ext>
            </a:extLst>
          </p:cNvPr>
          <p:cNvSpPr txBox="1"/>
          <p:nvPr/>
        </p:nvSpPr>
        <p:spPr>
          <a:xfrm>
            <a:off x="1374961" y="3224226"/>
            <a:ext cx="1088172" cy="31085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now provide natural, large habitats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provide excellent care and food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AEE7EE-1A3E-440A-96C2-3CA2A7F82E07}"/>
              </a:ext>
            </a:extLst>
          </p:cNvPr>
          <p:cNvSpPr txBox="1"/>
          <p:nvPr/>
        </p:nvSpPr>
        <p:spPr>
          <a:xfrm>
            <a:off x="7819679" y="3185233"/>
            <a:ext cx="1147886" cy="28931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help very few animals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Nature Reserves are better for </a:t>
            </a:r>
            <a:r>
              <a:rPr lang="en-US" sz="1400" b="1" dirty="0" err="1">
                <a:solidFill>
                  <a:schemeClr val="bg1"/>
                </a:solidFill>
              </a:rPr>
              <a:t>endangeredanimals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42A419-F871-4105-B956-CC44FD956F6C}"/>
              </a:ext>
            </a:extLst>
          </p:cNvPr>
          <p:cNvSpPr txBox="1"/>
          <p:nvPr/>
        </p:nvSpPr>
        <p:spPr>
          <a:xfrm>
            <a:off x="2444825" y="3235383"/>
            <a:ext cx="1088172" cy="31085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new habitats are still too small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 food and care is uneven—animals don’t eat well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16BD65A-9109-4818-AE7E-786C389DF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39" y="122959"/>
            <a:ext cx="1639966" cy="202404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FDE719A-09CF-48CD-8714-B6F521104386}"/>
              </a:ext>
            </a:extLst>
          </p:cNvPr>
          <p:cNvSpPr txBox="1"/>
          <p:nvPr/>
        </p:nvSpPr>
        <p:spPr>
          <a:xfrm>
            <a:off x="8945827" y="3199662"/>
            <a:ext cx="1147886" cy="28931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help thousands of animals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and nature reserves can both help endangered animals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9A5771-4554-48EF-AF18-33CCFE05E114}"/>
              </a:ext>
            </a:extLst>
          </p:cNvPr>
          <p:cNvSpPr txBox="1"/>
          <p:nvPr/>
        </p:nvSpPr>
        <p:spPr>
          <a:xfrm>
            <a:off x="3513329" y="3291849"/>
            <a:ext cx="1088172" cy="28931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habitats are more than good for animals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 food keep animals in good care for years</a:t>
            </a:r>
          </a:p>
        </p:txBody>
      </p:sp>
    </p:spTree>
    <p:extLst>
      <p:ext uri="{BB962C8B-B14F-4D97-AF65-F5344CB8AC3E}">
        <p14:creationId xmlns:p14="http://schemas.microsoft.com/office/powerpoint/2010/main" val="185712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176CEC-0726-4B3B-853C-46C67B362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19995"/>
          <a:stretch/>
        </p:blipFill>
        <p:spPr>
          <a:xfrm>
            <a:off x="306093" y="2570204"/>
            <a:ext cx="6316631" cy="38430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98E35E-1853-4F2A-BC32-C08FCA5A0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483" y="2561965"/>
            <a:ext cx="5275355" cy="38512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88F593-E000-49EF-B850-E5BB577A152B}"/>
              </a:ext>
            </a:extLst>
          </p:cNvPr>
          <p:cNvSpPr txBox="1"/>
          <p:nvPr/>
        </p:nvSpPr>
        <p:spPr>
          <a:xfrm>
            <a:off x="232713" y="2664583"/>
            <a:ext cx="119932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</a:t>
            </a:r>
            <a:r>
              <a:rPr lang="en-US" b="1" dirty="0">
                <a:solidFill>
                  <a:schemeClr val="bg1"/>
                </a:solidFill>
              </a:rPr>
              <a:t>Prop</a:t>
            </a:r>
            <a:r>
              <a:rPr lang="en-US" sz="1400" b="1" dirty="0">
                <a:solidFill>
                  <a:schemeClr val="bg1"/>
                </a:solidFill>
              </a:rPr>
              <a:t> Case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607771-E449-4EE0-8FFF-348C2073757D}"/>
              </a:ext>
            </a:extLst>
          </p:cNvPr>
          <p:cNvSpPr txBox="1"/>
          <p:nvPr/>
        </p:nvSpPr>
        <p:spPr>
          <a:xfrm>
            <a:off x="1356653" y="2571399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Responses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5E3AD-160D-418B-B126-DD889DEBDC54}"/>
              </a:ext>
            </a:extLst>
          </p:cNvPr>
          <p:cNvSpPr txBox="1"/>
          <p:nvPr/>
        </p:nvSpPr>
        <p:spPr>
          <a:xfrm>
            <a:off x="2463133" y="2577765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Prop Defend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D9CA98-4605-4584-9941-C4A21C9CE851}"/>
              </a:ext>
            </a:extLst>
          </p:cNvPr>
          <p:cNvSpPr txBox="1"/>
          <p:nvPr/>
        </p:nvSpPr>
        <p:spPr>
          <a:xfrm>
            <a:off x="3508607" y="2559047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Reattack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A32237-1013-4AA2-852C-0172A22A8F05}"/>
              </a:ext>
            </a:extLst>
          </p:cNvPr>
          <p:cNvSpPr txBox="1"/>
          <p:nvPr/>
        </p:nvSpPr>
        <p:spPr>
          <a:xfrm>
            <a:off x="4593139" y="2559047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We defeated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2E502D-B188-4DEB-B81B-78D60A8C1497}"/>
              </a:ext>
            </a:extLst>
          </p:cNvPr>
          <p:cNvSpPr txBox="1"/>
          <p:nvPr/>
        </p:nvSpPr>
        <p:spPr>
          <a:xfrm>
            <a:off x="6728374" y="2651206"/>
            <a:ext cx="115429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</a:t>
            </a:r>
            <a:r>
              <a:rPr lang="en-US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Case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869E14-5887-4697-B1DF-25B7E5F0BD3E}"/>
              </a:ext>
            </a:extLst>
          </p:cNvPr>
          <p:cNvSpPr txBox="1"/>
          <p:nvPr/>
        </p:nvSpPr>
        <p:spPr>
          <a:xfrm>
            <a:off x="7819679" y="2559075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Prop Responds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6D1661-7A89-452C-B265-4BEB1AFBDFBD}"/>
              </a:ext>
            </a:extLst>
          </p:cNvPr>
          <p:cNvSpPr txBox="1"/>
          <p:nvPr/>
        </p:nvSpPr>
        <p:spPr>
          <a:xfrm>
            <a:off x="8945827" y="2572772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Defends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7FE211-ECBF-4FBF-BC96-570CC6BC147A}"/>
              </a:ext>
            </a:extLst>
          </p:cNvPr>
          <p:cNvSpPr txBox="1"/>
          <p:nvPr/>
        </p:nvSpPr>
        <p:spPr>
          <a:xfrm>
            <a:off x="10022402" y="2559075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We won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31D302-FE19-4BBC-B14D-F59710FB3EDB}"/>
              </a:ext>
            </a:extLst>
          </p:cNvPr>
          <p:cNvSpPr txBox="1"/>
          <p:nvPr/>
        </p:nvSpPr>
        <p:spPr>
          <a:xfrm>
            <a:off x="11062316" y="2572772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 Prop We defeated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345457-3429-453F-AAD4-B8447320668C}"/>
              </a:ext>
            </a:extLst>
          </p:cNvPr>
          <p:cNvSpPr txBox="1"/>
          <p:nvPr/>
        </p:nvSpPr>
        <p:spPr>
          <a:xfrm>
            <a:off x="1598140" y="823784"/>
            <a:ext cx="327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 </a:t>
            </a:r>
            <a:r>
              <a:rPr lang="en-US" sz="2400" b="1" dirty="0" err="1"/>
              <a:t>Opp</a:t>
            </a:r>
            <a:endParaRPr lang="en-US" sz="2400" b="1" dirty="0"/>
          </a:p>
          <a:p>
            <a:r>
              <a:rPr lang="en-US" sz="2400" b="1" dirty="0"/>
              <a:t>We won </a:t>
            </a:r>
            <a:r>
              <a:rPr lang="en-US" sz="2400" b="1" dirty="0" err="1"/>
              <a:t>Opp</a:t>
            </a:r>
            <a:r>
              <a:rPr lang="en-US" sz="2400" b="1" dirty="0"/>
              <a:t> Case</a:t>
            </a:r>
          </a:p>
          <a:p>
            <a:r>
              <a:rPr lang="en-US" sz="2400" b="1" dirty="0"/>
              <a:t>We defeated Prop Case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E1357B-6603-4885-941C-B0F5377D0E69}"/>
              </a:ext>
            </a:extLst>
          </p:cNvPr>
          <p:cNvSpPr txBox="1"/>
          <p:nvPr/>
        </p:nvSpPr>
        <p:spPr>
          <a:xfrm>
            <a:off x="316599" y="3415106"/>
            <a:ext cx="1088172" cy="26776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give   animals too little space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don’t feed animals well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4628953" y="962283"/>
            <a:ext cx="6977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Where do you flow the speaker?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A75FA3F-3555-419F-908D-CFACDB2552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788" r="32984"/>
          <a:stretch/>
        </p:blipFill>
        <p:spPr>
          <a:xfrm>
            <a:off x="5564408" y="2583593"/>
            <a:ext cx="1088172" cy="38408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FF38D4B-9BE0-438C-9ABE-82861007C791}"/>
              </a:ext>
            </a:extLst>
          </p:cNvPr>
          <p:cNvSpPr txBox="1"/>
          <p:nvPr/>
        </p:nvSpPr>
        <p:spPr>
          <a:xfrm>
            <a:off x="5581751" y="2559047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 Prop We won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13EA7A-FD3A-4CBC-9FEC-2737A7E3D2CC}"/>
              </a:ext>
            </a:extLst>
          </p:cNvPr>
          <p:cNvSpPr txBox="1"/>
          <p:nvPr/>
        </p:nvSpPr>
        <p:spPr>
          <a:xfrm>
            <a:off x="6722284" y="3201739"/>
            <a:ext cx="1147886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protect  and repair hurt animals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help endangered animals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75E2BF-D098-442B-86CD-BC0CC0B14CB0}"/>
              </a:ext>
            </a:extLst>
          </p:cNvPr>
          <p:cNvSpPr txBox="1"/>
          <p:nvPr/>
        </p:nvSpPr>
        <p:spPr>
          <a:xfrm>
            <a:off x="1374961" y="3224226"/>
            <a:ext cx="1088172" cy="31085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now provide natural, large habitats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provide excellent care and food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AEE7EE-1A3E-440A-96C2-3CA2A7F82E07}"/>
              </a:ext>
            </a:extLst>
          </p:cNvPr>
          <p:cNvSpPr txBox="1"/>
          <p:nvPr/>
        </p:nvSpPr>
        <p:spPr>
          <a:xfrm>
            <a:off x="7819679" y="3185233"/>
            <a:ext cx="1147886" cy="28931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help very few animals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Nature Reserves are better for </a:t>
            </a:r>
            <a:r>
              <a:rPr lang="en-US" sz="1400" b="1" dirty="0" err="1">
                <a:solidFill>
                  <a:schemeClr val="bg1"/>
                </a:solidFill>
              </a:rPr>
              <a:t>endangeredanimals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42A419-F871-4105-B956-CC44FD956F6C}"/>
              </a:ext>
            </a:extLst>
          </p:cNvPr>
          <p:cNvSpPr txBox="1"/>
          <p:nvPr/>
        </p:nvSpPr>
        <p:spPr>
          <a:xfrm>
            <a:off x="2444825" y="3235383"/>
            <a:ext cx="1088172" cy="31085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new habitats are still too small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 food and care is uneven—animals don’t eat well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DE719A-09CF-48CD-8714-B6F521104386}"/>
              </a:ext>
            </a:extLst>
          </p:cNvPr>
          <p:cNvSpPr txBox="1"/>
          <p:nvPr/>
        </p:nvSpPr>
        <p:spPr>
          <a:xfrm>
            <a:off x="8945827" y="3199662"/>
            <a:ext cx="1147886" cy="28931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help thousands of animals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and nature reserves can both help endangered animals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9CC778E-A774-4CC5-9FD4-B438EE898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705" y="351820"/>
            <a:ext cx="1365622" cy="18228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10A35D3-D1CF-4D7E-94B2-3EF40D501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1495" y="3254782"/>
            <a:ext cx="1121761" cy="293852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C10EDCD-0E95-4B80-8AEA-226574F7EE94}"/>
              </a:ext>
            </a:extLst>
          </p:cNvPr>
          <p:cNvSpPr txBox="1"/>
          <p:nvPr/>
        </p:nvSpPr>
        <p:spPr>
          <a:xfrm>
            <a:off x="10022402" y="3193500"/>
            <a:ext cx="1088172" cy="31085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do protect and repair—they are good.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help—nature reserves can’t handle all animals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046E3C-AA2A-4B6A-A645-36087C220F84}"/>
              </a:ext>
            </a:extLst>
          </p:cNvPr>
          <p:cNvSpPr txBox="1"/>
          <p:nvPr/>
        </p:nvSpPr>
        <p:spPr>
          <a:xfrm>
            <a:off x="4558455" y="3222825"/>
            <a:ext cx="1088172" cy="28931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 habitats are large and natural good for animals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 animals are well fed with good care</a:t>
            </a:r>
          </a:p>
        </p:txBody>
      </p:sp>
    </p:spTree>
    <p:extLst>
      <p:ext uri="{BB962C8B-B14F-4D97-AF65-F5344CB8AC3E}">
        <p14:creationId xmlns:p14="http://schemas.microsoft.com/office/powerpoint/2010/main" val="190702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176CEC-0726-4B3B-853C-46C67B362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19995"/>
          <a:stretch/>
        </p:blipFill>
        <p:spPr>
          <a:xfrm>
            <a:off x="306093" y="2570204"/>
            <a:ext cx="6316631" cy="38430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98E35E-1853-4F2A-BC32-C08FCA5A0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483" y="2561965"/>
            <a:ext cx="5275355" cy="38512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88F593-E000-49EF-B850-E5BB577A152B}"/>
              </a:ext>
            </a:extLst>
          </p:cNvPr>
          <p:cNvSpPr txBox="1"/>
          <p:nvPr/>
        </p:nvSpPr>
        <p:spPr>
          <a:xfrm>
            <a:off x="232713" y="2664583"/>
            <a:ext cx="119932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</a:t>
            </a:r>
            <a:r>
              <a:rPr lang="en-US" b="1" dirty="0">
                <a:solidFill>
                  <a:schemeClr val="bg1"/>
                </a:solidFill>
              </a:rPr>
              <a:t>Prop</a:t>
            </a:r>
            <a:r>
              <a:rPr lang="en-US" sz="1400" b="1" dirty="0">
                <a:solidFill>
                  <a:schemeClr val="bg1"/>
                </a:solidFill>
              </a:rPr>
              <a:t> Case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607771-E449-4EE0-8FFF-348C2073757D}"/>
              </a:ext>
            </a:extLst>
          </p:cNvPr>
          <p:cNvSpPr txBox="1"/>
          <p:nvPr/>
        </p:nvSpPr>
        <p:spPr>
          <a:xfrm>
            <a:off x="1356653" y="2571399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Responses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5E3AD-160D-418B-B126-DD889DEBDC54}"/>
              </a:ext>
            </a:extLst>
          </p:cNvPr>
          <p:cNvSpPr txBox="1"/>
          <p:nvPr/>
        </p:nvSpPr>
        <p:spPr>
          <a:xfrm>
            <a:off x="2463133" y="2577765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Prop Defend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D9CA98-4605-4584-9941-C4A21C9CE851}"/>
              </a:ext>
            </a:extLst>
          </p:cNvPr>
          <p:cNvSpPr txBox="1"/>
          <p:nvPr/>
        </p:nvSpPr>
        <p:spPr>
          <a:xfrm>
            <a:off x="3508607" y="2559047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Reattack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A32237-1013-4AA2-852C-0172A22A8F05}"/>
              </a:ext>
            </a:extLst>
          </p:cNvPr>
          <p:cNvSpPr txBox="1"/>
          <p:nvPr/>
        </p:nvSpPr>
        <p:spPr>
          <a:xfrm>
            <a:off x="4593139" y="2559047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We defeated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2E502D-B188-4DEB-B81B-78D60A8C1497}"/>
              </a:ext>
            </a:extLst>
          </p:cNvPr>
          <p:cNvSpPr txBox="1"/>
          <p:nvPr/>
        </p:nvSpPr>
        <p:spPr>
          <a:xfrm>
            <a:off x="6728374" y="2651206"/>
            <a:ext cx="115429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</a:t>
            </a:r>
            <a:r>
              <a:rPr lang="en-US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Case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869E14-5887-4697-B1DF-25B7E5F0BD3E}"/>
              </a:ext>
            </a:extLst>
          </p:cNvPr>
          <p:cNvSpPr txBox="1"/>
          <p:nvPr/>
        </p:nvSpPr>
        <p:spPr>
          <a:xfrm>
            <a:off x="7819679" y="2559075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Prop Responds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6D1661-7A89-452C-B265-4BEB1AFBDFBD}"/>
              </a:ext>
            </a:extLst>
          </p:cNvPr>
          <p:cNvSpPr txBox="1"/>
          <p:nvPr/>
        </p:nvSpPr>
        <p:spPr>
          <a:xfrm>
            <a:off x="8945827" y="2572772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Defends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7FE211-ECBF-4FBF-BC96-570CC6BC147A}"/>
              </a:ext>
            </a:extLst>
          </p:cNvPr>
          <p:cNvSpPr txBox="1"/>
          <p:nvPr/>
        </p:nvSpPr>
        <p:spPr>
          <a:xfrm>
            <a:off x="10022402" y="2559075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 </a:t>
            </a:r>
            <a:r>
              <a:rPr lang="en-US" sz="1400" b="1" dirty="0" err="1">
                <a:solidFill>
                  <a:schemeClr val="bg1"/>
                </a:solidFill>
              </a:rPr>
              <a:t>Opp</a:t>
            </a:r>
            <a:r>
              <a:rPr lang="en-US" sz="1400" b="1" dirty="0">
                <a:solidFill>
                  <a:schemeClr val="bg1"/>
                </a:solidFill>
              </a:rPr>
              <a:t> We won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31D302-FE19-4BBC-B14D-F59710FB3EDB}"/>
              </a:ext>
            </a:extLst>
          </p:cNvPr>
          <p:cNvSpPr txBox="1"/>
          <p:nvPr/>
        </p:nvSpPr>
        <p:spPr>
          <a:xfrm>
            <a:off x="11062316" y="2572772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 Prop We defeated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345457-3429-453F-AAD4-B8447320668C}"/>
              </a:ext>
            </a:extLst>
          </p:cNvPr>
          <p:cNvSpPr txBox="1"/>
          <p:nvPr/>
        </p:nvSpPr>
        <p:spPr>
          <a:xfrm>
            <a:off x="1598140" y="823784"/>
            <a:ext cx="327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 Prop</a:t>
            </a:r>
          </a:p>
          <a:p>
            <a:r>
              <a:rPr lang="en-US" sz="2400" b="1" dirty="0"/>
              <a:t>We defeated </a:t>
            </a:r>
            <a:r>
              <a:rPr lang="en-US" sz="2400" b="1" dirty="0" err="1"/>
              <a:t>Opp</a:t>
            </a:r>
            <a:r>
              <a:rPr lang="en-US" sz="2400" b="1" dirty="0"/>
              <a:t> Case</a:t>
            </a:r>
          </a:p>
          <a:p>
            <a:r>
              <a:rPr lang="en-US" sz="2400" b="1" dirty="0"/>
              <a:t>We won Prop Case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E1357B-6603-4885-941C-B0F5377D0E69}"/>
              </a:ext>
            </a:extLst>
          </p:cNvPr>
          <p:cNvSpPr txBox="1"/>
          <p:nvPr/>
        </p:nvSpPr>
        <p:spPr>
          <a:xfrm>
            <a:off x="316599" y="3415106"/>
            <a:ext cx="1088172" cy="26776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give   animals too little space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don’t feed animals well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4628953" y="962283"/>
            <a:ext cx="6977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Where do you flow the speaker?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A75FA3F-3555-419F-908D-CFACDB2552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788" r="32984"/>
          <a:stretch/>
        </p:blipFill>
        <p:spPr>
          <a:xfrm>
            <a:off x="5564408" y="2583593"/>
            <a:ext cx="1088172" cy="38408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FF38D4B-9BE0-438C-9ABE-82861007C791}"/>
              </a:ext>
            </a:extLst>
          </p:cNvPr>
          <p:cNvSpPr txBox="1"/>
          <p:nvPr/>
        </p:nvSpPr>
        <p:spPr>
          <a:xfrm>
            <a:off x="5581751" y="2559047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 Prop We won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13EA7A-FD3A-4CBC-9FEC-2737A7E3D2CC}"/>
              </a:ext>
            </a:extLst>
          </p:cNvPr>
          <p:cNvSpPr txBox="1"/>
          <p:nvPr/>
        </p:nvSpPr>
        <p:spPr>
          <a:xfrm>
            <a:off x="6722284" y="3201739"/>
            <a:ext cx="1147886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protect  and repair hurt animals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help endangered animals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75E2BF-D098-442B-86CD-BC0CC0B14CB0}"/>
              </a:ext>
            </a:extLst>
          </p:cNvPr>
          <p:cNvSpPr txBox="1"/>
          <p:nvPr/>
        </p:nvSpPr>
        <p:spPr>
          <a:xfrm>
            <a:off x="1374961" y="3224226"/>
            <a:ext cx="1088172" cy="31085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now provide natural, large habitats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provide excellent care and food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AEE7EE-1A3E-440A-96C2-3CA2A7F82E07}"/>
              </a:ext>
            </a:extLst>
          </p:cNvPr>
          <p:cNvSpPr txBox="1"/>
          <p:nvPr/>
        </p:nvSpPr>
        <p:spPr>
          <a:xfrm>
            <a:off x="7819679" y="3185233"/>
            <a:ext cx="1147886" cy="28931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help very few animals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Nature Reserves are better for </a:t>
            </a:r>
            <a:r>
              <a:rPr lang="en-US" sz="1400" b="1" dirty="0" err="1">
                <a:solidFill>
                  <a:schemeClr val="bg1"/>
                </a:solidFill>
              </a:rPr>
              <a:t>endangeredanimals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42A419-F871-4105-B956-CC44FD956F6C}"/>
              </a:ext>
            </a:extLst>
          </p:cNvPr>
          <p:cNvSpPr txBox="1"/>
          <p:nvPr/>
        </p:nvSpPr>
        <p:spPr>
          <a:xfrm>
            <a:off x="2444825" y="3235383"/>
            <a:ext cx="1088172" cy="31085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new habitats are still too small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 food and care is uneven—animals don’t eat well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DE719A-09CF-48CD-8714-B6F521104386}"/>
              </a:ext>
            </a:extLst>
          </p:cNvPr>
          <p:cNvSpPr txBox="1"/>
          <p:nvPr/>
        </p:nvSpPr>
        <p:spPr>
          <a:xfrm>
            <a:off x="8945827" y="3199662"/>
            <a:ext cx="1147886" cy="28931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help thousands of animals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and nature reserves can both help endangered animals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10A35D3-D1CF-4D7E-94B2-3EF40D501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1495" y="3254782"/>
            <a:ext cx="1121761" cy="293852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C10EDCD-0E95-4B80-8AEA-226574F7EE94}"/>
              </a:ext>
            </a:extLst>
          </p:cNvPr>
          <p:cNvSpPr txBox="1"/>
          <p:nvPr/>
        </p:nvSpPr>
        <p:spPr>
          <a:xfrm>
            <a:off x="10022402" y="3193500"/>
            <a:ext cx="1088172" cy="31085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do protect and repair—they are good.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help—nature reserves can’t handle all animals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046E3C-AA2A-4B6A-A645-36087C220F84}"/>
              </a:ext>
            </a:extLst>
          </p:cNvPr>
          <p:cNvSpPr txBox="1"/>
          <p:nvPr/>
        </p:nvSpPr>
        <p:spPr>
          <a:xfrm>
            <a:off x="4558455" y="3222825"/>
            <a:ext cx="1088172" cy="28931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 habitats are large and natural good for animals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 animals are well fed with good care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5E8301B-0283-42AE-846C-DF25891B14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713" y="511226"/>
            <a:ext cx="1291287" cy="170019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B358ACD-0AC6-453A-B253-189DCA0DE7D0}"/>
              </a:ext>
            </a:extLst>
          </p:cNvPr>
          <p:cNvSpPr txBox="1"/>
          <p:nvPr/>
        </p:nvSpPr>
        <p:spPr>
          <a:xfrm>
            <a:off x="5586092" y="3239331"/>
            <a:ext cx="1088172" cy="31085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are too small; animals suffer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don’t feed the animals well—uneven food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8E63F09-79E3-4FEF-97C6-E1B3AC033B80}"/>
              </a:ext>
            </a:extLst>
          </p:cNvPr>
          <p:cNvSpPr txBox="1"/>
          <p:nvPr/>
        </p:nvSpPr>
        <p:spPr>
          <a:xfrm>
            <a:off x="11034664" y="3179803"/>
            <a:ext cx="1147886" cy="31085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help is a small percent of all animals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Nature Reserves are better for animals including endangered animals</a:t>
            </a:r>
          </a:p>
        </p:txBody>
      </p:sp>
    </p:spTree>
    <p:extLst>
      <p:ext uri="{BB962C8B-B14F-4D97-AF65-F5344CB8AC3E}">
        <p14:creationId xmlns:p14="http://schemas.microsoft.com/office/powerpoint/2010/main" val="59071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9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06EB7-CE31-48DC-A64D-B26FC2D2C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6" y="284176"/>
            <a:ext cx="11284410" cy="1508760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b="1" cap="none" dirty="0">
                <a:latin typeface="Verdana" panose="020B0604030504040204" pitchFamily="34" charset="0"/>
              </a:rPr>
              <a:t>LET’S DO OUR OWN </a:t>
            </a:r>
            <a:br>
              <a:rPr lang="en-US" altLang="en-US" b="1" cap="none" dirty="0">
                <a:latin typeface="Verdana" panose="020B0604030504040204" pitchFamily="34" charset="0"/>
              </a:rPr>
            </a:br>
            <a:r>
              <a:rPr lang="en-US" altLang="en-US" b="1" cap="none" dirty="0">
                <a:latin typeface="Verdana" panose="020B0604030504040204" pitchFamily="34" charset="0"/>
              </a:rPr>
              <a:t>FOLLOW THE FLOW DEBATE</a:t>
            </a:r>
            <a:endParaRPr lang="en-US" altLang="en-US" cap="non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A770F-185C-41B0-BC20-5AC164F9E985}"/>
              </a:ext>
            </a:extLst>
          </p:cNvPr>
          <p:cNvSpPr txBox="1"/>
          <p:nvPr/>
        </p:nvSpPr>
        <p:spPr>
          <a:xfrm>
            <a:off x="516609" y="2277552"/>
            <a:ext cx="1078150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 INTO TEAMS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(OF 3 USUALLY)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SUPPORTIVE OF EACH OTHER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WE’LL SET MORE PERMANENT TEAMS IN A FEW WEEKS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WHO’S PROP AND WHO’S OPP? LET’S SET THAT NOW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32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06EB7-CE31-48DC-A64D-B26FC2D2C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6" y="284176"/>
            <a:ext cx="11284410" cy="1508760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b="1" cap="none" dirty="0">
                <a:latin typeface="Verdana" panose="020B0604030504040204" pitchFamily="34" charset="0"/>
              </a:rPr>
              <a:t>TEAMS—CHOOSE SPEAKER POSITIONS</a:t>
            </a:r>
            <a:endParaRPr lang="en-US" altLang="en-US" cap="non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A770F-185C-41B0-BC20-5AC164F9E985}"/>
              </a:ext>
            </a:extLst>
          </p:cNvPr>
          <p:cNvSpPr txBox="1"/>
          <p:nvPr/>
        </p:nvSpPr>
        <p:spPr>
          <a:xfrm>
            <a:off x="358346" y="1957176"/>
            <a:ext cx="1147453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1: MAKE YOUR CASE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2: REBUILD CASE, RESPOND TO OPP CASE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3:  EXPLAIN WHY YOUR PARTNERS’S ARGUMENTS WIN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OPP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1: MAKE YOUR CASE, RESPOND TO PROP CASE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2: REBUILD CASE, REBUILD RESPONSES TO PROP CASE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3:  EXPLAIN WHY YOUR PARTNERS’ ARGUMENTS WIN</a:t>
            </a:r>
          </a:p>
        </p:txBody>
      </p:sp>
    </p:spTree>
    <p:extLst>
      <p:ext uri="{BB962C8B-B14F-4D97-AF65-F5344CB8AC3E}">
        <p14:creationId xmlns:p14="http://schemas.microsoft.com/office/powerpoint/2010/main" val="368987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87CD-4280-497C-BA9D-BC0E33CD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CLIMBING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7E64C-3CE7-4C98-9903-8B2C4E24C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What helps you flow an argument (so your writing keeps up with the speaker)?</a:t>
            </a:r>
          </a:p>
          <a:p>
            <a:r>
              <a:rPr lang="en-US" sz="3200" b="1" dirty="0"/>
              <a:t>What is the rule for flowing when you will respond to your opponent’s arguments?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0271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06EB7-CE31-48DC-A64D-B26FC2D2C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6" y="284176"/>
            <a:ext cx="11284410" cy="1508760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b="1" cap="none" dirty="0">
                <a:latin typeface="Verdana" panose="020B0604030504040204" pitchFamily="34" charset="0"/>
              </a:rPr>
              <a:t>FOLLOW THE FLOW DEBATE TOPIC</a:t>
            </a:r>
            <a:endParaRPr lang="en-US" altLang="en-US" cap="non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A770F-185C-41B0-BC20-5AC164F9E985}"/>
              </a:ext>
            </a:extLst>
          </p:cNvPr>
          <p:cNvSpPr txBox="1"/>
          <p:nvPr/>
        </p:nvSpPr>
        <p:spPr>
          <a:xfrm>
            <a:off x="358346" y="2207213"/>
            <a:ext cx="1147453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THE TOPIC DOWN!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DOING THAT IS A MUST FOR DEBATE!</a:t>
            </a:r>
          </a:p>
        </p:txBody>
      </p:sp>
    </p:spTree>
    <p:extLst>
      <p:ext uri="{BB962C8B-B14F-4D97-AF65-F5344CB8AC3E}">
        <p14:creationId xmlns:p14="http://schemas.microsoft.com/office/powerpoint/2010/main" val="1630306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958362" y="1160585"/>
            <a:ext cx="1023424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dirty="0"/>
              <a:t>1 PROP AND 1 OPP: CONCISELY, TELL THE GROUP WHAT YOU WILL ARGUE</a:t>
            </a:r>
          </a:p>
          <a:p>
            <a:pPr>
              <a:spcAft>
                <a:spcPts val="1200"/>
              </a:spcAft>
            </a:pPr>
            <a:r>
              <a:rPr lang="en-US" sz="3600" b="1" dirty="0"/>
              <a:t>OTHER DEBATERS: BE THINKING . . . </a:t>
            </a:r>
          </a:p>
          <a:p>
            <a:pPr lvl="1">
              <a:spcAft>
                <a:spcPts val="1200"/>
              </a:spcAft>
            </a:pPr>
            <a:r>
              <a:rPr lang="en-US" sz="3600" b="1" dirty="0"/>
              <a:t>HOW YOU WILL DEFEND YOUR PARTNER’S ARGUMENT </a:t>
            </a:r>
          </a:p>
          <a:p>
            <a:pPr lvl="1">
              <a:spcAft>
                <a:spcPts val="1200"/>
              </a:spcAft>
            </a:pPr>
            <a:r>
              <a:rPr lang="en-US" sz="3600" b="1" dirty="0"/>
              <a:t>AND HOW WILL YOU RESPOND TO YOUR OPPONENT’S ARGUMENT.</a:t>
            </a:r>
          </a:p>
        </p:txBody>
      </p:sp>
    </p:spTree>
    <p:extLst>
      <p:ext uri="{BB962C8B-B14F-4D97-AF65-F5344CB8AC3E}">
        <p14:creationId xmlns:p14="http://schemas.microsoft.com/office/powerpoint/2010/main" val="373053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367998" y="298170"/>
            <a:ext cx="11633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 PROP AND 1 OPP: PRE-FLOW YOUR CASE ARGUMENT</a:t>
            </a:r>
          </a:p>
          <a:p>
            <a:r>
              <a:rPr lang="en-US" sz="3200" b="1" dirty="0"/>
              <a:t>YOU’VE GOT 2 MINUTES.</a:t>
            </a:r>
          </a:p>
          <a:p>
            <a:r>
              <a:rPr lang="en-US" sz="3200" b="1" dirty="0"/>
              <a:t>SHOW ME YOUR FLOWSHEET!</a:t>
            </a:r>
            <a:endParaRPr lang="en-US" sz="36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DE2228-DBF9-49D6-8265-8E53BC17D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283" y="2837958"/>
            <a:ext cx="5062719" cy="36996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D48EF7-EAD0-48F6-AD70-38E8EABCF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98" y="2881920"/>
            <a:ext cx="6026049" cy="3677910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E7DDBD4A-4C98-484E-862F-4C26A6F42FE5}"/>
              </a:ext>
            </a:extLst>
          </p:cNvPr>
          <p:cNvSpPr/>
          <p:nvPr/>
        </p:nvSpPr>
        <p:spPr>
          <a:xfrm>
            <a:off x="673395" y="2148113"/>
            <a:ext cx="396949" cy="85060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EE965390-9356-45AA-8795-486A3A1429F7}"/>
              </a:ext>
            </a:extLst>
          </p:cNvPr>
          <p:cNvSpPr/>
          <p:nvPr/>
        </p:nvSpPr>
        <p:spPr>
          <a:xfrm>
            <a:off x="7113181" y="2031315"/>
            <a:ext cx="396949" cy="85060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3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474921" y="464883"/>
            <a:ext cx="107880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1 PROP PRESENT YOUR CASE ARGUMENT</a:t>
            </a:r>
          </a:p>
          <a:p>
            <a:r>
              <a:rPr lang="en-US" sz="4000" b="1" dirty="0"/>
              <a:t>1 OPP—FLOW YOUR RESPONSES: 90%!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DE2228-DBF9-49D6-8265-8E53BC17D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283" y="2573416"/>
            <a:ext cx="5062719" cy="36996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D48EF7-EAD0-48F6-AD70-38E8EABCF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20" y="2573416"/>
            <a:ext cx="6026049" cy="3677910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E7DDBD4A-4C98-484E-862F-4C26A6F42FE5}"/>
              </a:ext>
            </a:extLst>
          </p:cNvPr>
          <p:cNvSpPr/>
          <p:nvPr/>
        </p:nvSpPr>
        <p:spPr>
          <a:xfrm>
            <a:off x="673395" y="1850065"/>
            <a:ext cx="396949" cy="850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253C2338-1F45-420D-A3A3-BB694FF848E5}"/>
              </a:ext>
            </a:extLst>
          </p:cNvPr>
          <p:cNvSpPr/>
          <p:nvPr/>
        </p:nvSpPr>
        <p:spPr>
          <a:xfrm>
            <a:off x="1656476" y="1821711"/>
            <a:ext cx="396949" cy="85060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4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474921" y="464883"/>
            <a:ext cx="107880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1 OPP PRESENT YOUR CASE ARGUMENT</a:t>
            </a:r>
          </a:p>
          <a:p>
            <a:r>
              <a:rPr lang="en-US" sz="4400" b="1" dirty="0"/>
              <a:t>2 PROP—FLOW YOUR RESPONSES: 90%!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DE2228-DBF9-49D6-8265-8E53BC17D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283" y="2573416"/>
            <a:ext cx="5062719" cy="36996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D48EF7-EAD0-48F6-AD70-38E8EABCF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20" y="2573416"/>
            <a:ext cx="6026049" cy="3677910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E7DDBD4A-4C98-484E-862F-4C26A6F42FE5}"/>
              </a:ext>
            </a:extLst>
          </p:cNvPr>
          <p:cNvSpPr/>
          <p:nvPr/>
        </p:nvSpPr>
        <p:spPr>
          <a:xfrm>
            <a:off x="7116725" y="1821711"/>
            <a:ext cx="396949" cy="850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253C2338-1F45-420D-A3A3-BB694FF848E5}"/>
              </a:ext>
            </a:extLst>
          </p:cNvPr>
          <p:cNvSpPr/>
          <p:nvPr/>
        </p:nvSpPr>
        <p:spPr>
          <a:xfrm>
            <a:off x="7982983" y="1817122"/>
            <a:ext cx="396949" cy="85060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7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474921" y="464883"/>
            <a:ext cx="1078802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1 OPP RESPOND TO PROP CASE ARGUMENT</a:t>
            </a:r>
          </a:p>
          <a:p>
            <a:r>
              <a:rPr lang="en-US" sz="3600" b="1" dirty="0"/>
              <a:t>2 PROP—FLOW YOUR REBUILD RESPONSES: 90%!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DE2228-DBF9-49D6-8265-8E53BC17D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283" y="2573416"/>
            <a:ext cx="5062719" cy="36996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D48EF7-EAD0-48F6-AD70-38E8EABCF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20" y="2573416"/>
            <a:ext cx="6026049" cy="3677910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E7DDBD4A-4C98-484E-862F-4C26A6F42FE5}"/>
              </a:ext>
            </a:extLst>
          </p:cNvPr>
          <p:cNvSpPr/>
          <p:nvPr/>
        </p:nvSpPr>
        <p:spPr>
          <a:xfrm>
            <a:off x="1651591" y="1817122"/>
            <a:ext cx="396949" cy="850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253C2338-1F45-420D-A3A3-BB694FF848E5}"/>
              </a:ext>
            </a:extLst>
          </p:cNvPr>
          <p:cNvSpPr/>
          <p:nvPr/>
        </p:nvSpPr>
        <p:spPr>
          <a:xfrm>
            <a:off x="2751765" y="1826709"/>
            <a:ext cx="396949" cy="85060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1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474921" y="464883"/>
            <a:ext cx="1078802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 PROP RESPOND TO OPP CASE ARGUMENT</a:t>
            </a:r>
          </a:p>
          <a:p>
            <a:r>
              <a:rPr lang="en-US" sz="3600" b="1" dirty="0"/>
              <a:t>2 OPP—FLOW YOUR REBUILD RESPONSES: 90%!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DE2228-DBF9-49D6-8265-8E53BC17D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283" y="2573416"/>
            <a:ext cx="5062719" cy="36996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D48EF7-EAD0-48F6-AD70-38E8EABCF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20" y="2573416"/>
            <a:ext cx="6026049" cy="3677910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E7DDBD4A-4C98-484E-862F-4C26A6F42FE5}"/>
              </a:ext>
            </a:extLst>
          </p:cNvPr>
          <p:cNvSpPr/>
          <p:nvPr/>
        </p:nvSpPr>
        <p:spPr>
          <a:xfrm>
            <a:off x="8016949" y="1826709"/>
            <a:ext cx="396949" cy="850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253C2338-1F45-420D-A3A3-BB694FF848E5}"/>
              </a:ext>
            </a:extLst>
          </p:cNvPr>
          <p:cNvSpPr/>
          <p:nvPr/>
        </p:nvSpPr>
        <p:spPr>
          <a:xfrm>
            <a:off x="9003709" y="1774760"/>
            <a:ext cx="396949" cy="85060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9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474921" y="464883"/>
            <a:ext cx="10788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 PROP REBUILD PARTNER’S CASE ARGUMENT</a:t>
            </a:r>
          </a:p>
          <a:p>
            <a:r>
              <a:rPr lang="en-US" sz="3600" b="1" dirty="0"/>
              <a:t>2 OPP—FLOW YOUR REBUILD RESPONSES: 90%!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DE2228-DBF9-49D6-8265-8E53BC17D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283" y="2573416"/>
            <a:ext cx="5062719" cy="36996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D48EF7-EAD0-48F6-AD70-38E8EABCF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20" y="2573416"/>
            <a:ext cx="6026049" cy="3677910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E7DDBD4A-4C98-484E-862F-4C26A6F42FE5}"/>
              </a:ext>
            </a:extLst>
          </p:cNvPr>
          <p:cNvSpPr/>
          <p:nvPr/>
        </p:nvSpPr>
        <p:spPr>
          <a:xfrm>
            <a:off x="2700670" y="1855062"/>
            <a:ext cx="396949" cy="850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253C2338-1F45-420D-A3A3-BB694FF848E5}"/>
              </a:ext>
            </a:extLst>
          </p:cNvPr>
          <p:cNvSpPr/>
          <p:nvPr/>
        </p:nvSpPr>
        <p:spPr>
          <a:xfrm>
            <a:off x="3729960" y="1855062"/>
            <a:ext cx="396949" cy="85060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2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198720" y="230966"/>
            <a:ext cx="11695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 OPP REBUILD PARTNER’S CASE ARGUMENT</a:t>
            </a:r>
          </a:p>
          <a:p>
            <a:r>
              <a:rPr lang="en-US" sz="2800" b="1" dirty="0"/>
              <a:t>3 OPP—FLOW WHY YOUR PARTNERS WIN THIS ARGUMENT: 90%!</a:t>
            </a:r>
          </a:p>
          <a:p>
            <a:r>
              <a:rPr lang="en-US" sz="2800" b="1" dirty="0"/>
              <a:t>3 PROP—FLOW WHY YOUR PARTNERS DEFEATED THIS ARGUMENT: 90%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DE2228-DBF9-49D6-8265-8E53BC17D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283" y="2573416"/>
            <a:ext cx="5062719" cy="36996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D48EF7-EAD0-48F6-AD70-38E8EABCF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20" y="2573416"/>
            <a:ext cx="6026049" cy="3677910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E7DDBD4A-4C98-484E-862F-4C26A6F42FE5}"/>
              </a:ext>
            </a:extLst>
          </p:cNvPr>
          <p:cNvSpPr/>
          <p:nvPr/>
        </p:nvSpPr>
        <p:spPr>
          <a:xfrm>
            <a:off x="9227910" y="1928585"/>
            <a:ext cx="396949" cy="7109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253C2338-1F45-420D-A3A3-BB694FF848E5}"/>
              </a:ext>
            </a:extLst>
          </p:cNvPr>
          <p:cNvSpPr/>
          <p:nvPr/>
        </p:nvSpPr>
        <p:spPr>
          <a:xfrm>
            <a:off x="10161373" y="1928585"/>
            <a:ext cx="396949" cy="710957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6DF26DA9-ED05-4B94-ACD5-797D13C6F823}"/>
              </a:ext>
            </a:extLst>
          </p:cNvPr>
          <p:cNvSpPr/>
          <p:nvPr/>
        </p:nvSpPr>
        <p:spPr>
          <a:xfrm>
            <a:off x="11105660" y="1928585"/>
            <a:ext cx="396949" cy="710957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9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425301" y="230966"/>
            <a:ext cx="114760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 OPP REBUILD PARTNER’S RESPONSES TO PROP CASE</a:t>
            </a:r>
          </a:p>
          <a:p>
            <a:r>
              <a:rPr lang="en-US" sz="2800" b="1" dirty="0"/>
              <a:t>3 OPP—FLOW WHY YOUR PARTNERS DEFEATED THIS ARGUMENT: 90%!</a:t>
            </a:r>
          </a:p>
          <a:p>
            <a:r>
              <a:rPr lang="en-US" sz="2800" b="1" dirty="0"/>
              <a:t>3 PROP—FLOW WHY YOUR PARTNERS WIN THIS ARGUMENT: 90%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DE2228-DBF9-49D6-8265-8E53BC17D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283" y="2573416"/>
            <a:ext cx="5062719" cy="36996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D48EF7-EAD0-48F6-AD70-38E8EABCF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20" y="2573416"/>
            <a:ext cx="6026049" cy="3677910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E7DDBD4A-4C98-484E-862F-4C26A6F42FE5}"/>
              </a:ext>
            </a:extLst>
          </p:cNvPr>
          <p:cNvSpPr/>
          <p:nvPr/>
        </p:nvSpPr>
        <p:spPr>
          <a:xfrm>
            <a:off x="3776952" y="2041999"/>
            <a:ext cx="396949" cy="7109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253C2338-1F45-420D-A3A3-BB694FF848E5}"/>
              </a:ext>
            </a:extLst>
          </p:cNvPr>
          <p:cNvSpPr/>
          <p:nvPr/>
        </p:nvSpPr>
        <p:spPr>
          <a:xfrm>
            <a:off x="4872168" y="1928585"/>
            <a:ext cx="396949" cy="710957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6DF26DA9-ED05-4B94-ACD5-797D13C6F823}"/>
              </a:ext>
            </a:extLst>
          </p:cNvPr>
          <p:cNvSpPr/>
          <p:nvPr/>
        </p:nvSpPr>
        <p:spPr>
          <a:xfrm>
            <a:off x="5897602" y="1952229"/>
            <a:ext cx="396949" cy="710957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7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06EB7-CE31-48DC-A64D-B26FC2D2C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6" y="284176"/>
            <a:ext cx="11284410" cy="1508760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b="1" cap="none" dirty="0">
                <a:latin typeface="Verdana" panose="020B0604030504040204" pitchFamily="34" charset="0"/>
              </a:rPr>
              <a:t>FLOWSHEETS</a:t>
            </a:r>
            <a:endParaRPr lang="en-US" altLang="en-US" cap="non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A770F-185C-41B0-BC20-5AC164F9E985}"/>
              </a:ext>
            </a:extLst>
          </p:cNvPr>
          <p:cNvSpPr txBox="1"/>
          <p:nvPr/>
        </p:nvSpPr>
        <p:spPr>
          <a:xfrm>
            <a:off x="358733" y="1887173"/>
            <a:ext cx="1147453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MUST USE FLOWSHEETS for your debates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follow the speakers in the order they present . . 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0D9953-B385-434A-A652-955B82046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527766"/>
              </p:ext>
            </p:extLst>
          </p:nvPr>
        </p:nvGraphicFramePr>
        <p:xfrm>
          <a:off x="947784" y="5291666"/>
          <a:ext cx="10610064" cy="946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8344">
                  <a:extLst>
                    <a:ext uri="{9D8B030D-6E8A-4147-A177-3AD203B41FA5}">
                      <a16:colId xmlns:a16="http://schemas.microsoft.com/office/drawing/2014/main" val="1544477099"/>
                    </a:ext>
                  </a:extLst>
                </a:gridCol>
                <a:gridCol w="1768344">
                  <a:extLst>
                    <a:ext uri="{9D8B030D-6E8A-4147-A177-3AD203B41FA5}">
                      <a16:colId xmlns:a16="http://schemas.microsoft.com/office/drawing/2014/main" val="3842100996"/>
                    </a:ext>
                  </a:extLst>
                </a:gridCol>
                <a:gridCol w="1768344">
                  <a:extLst>
                    <a:ext uri="{9D8B030D-6E8A-4147-A177-3AD203B41FA5}">
                      <a16:colId xmlns:a16="http://schemas.microsoft.com/office/drawing/2014/main" val="2134079749"/>
                    </a:ext>
                  </a:extLst>
                </a:gridCol>
                <a:gridCol w="1768344">
                  <a:extLst>
                    <a:ext uri="{9D8B030D-6E8A-4147-A177-3AD203B41FA5}">
                      <a16:colId xmlns:a16="http://schemas.microsoft.com/office/drawing/2014/main" val="4120259804"/>
                    </a:ext>
                  </a:extLst>
                </a:gridCol>
                <a:gridCol w="1768344">
                  <a:extLst>
                    <a:ext uri="{9D8B030D-6E8A-4147-A177-3AD203B41FA5}">
                      <a16:colId xmlns:a16="http://schemas.microsoft.com/office/drawing/2014/main" val="3865592878"/>
                    </a:ext>
                  </a:extLst>
                </a:gridCol>
                <a:gridCol w="1768344">
                  <a:extLst>
                    <a:ext uri="{9D8B030D-6E8A-4147-A177-3AD203B41FA5}">
                      <a16:colId xmlns:a16="http://schemas.microsoft.com/office/drawing/2014/main" val="957129337"/>
                    </a:ext>
                  </a:extLst>
                </a:gridCol>
              </a:tblGrid>
              <a:tr h="946597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1 PROP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1 OPP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2 OPP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2 PROP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3 OPP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3 PROP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448454"/>
                  </a:ext>
                </a:extLst>
              </a:tr>
            </a:tbl>
          </a:graphicData>
        </a:graphic>
      </p:graphicFrame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EE3D4D-FDF9-4A34-91F1-6AF768F09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60540" y="3246119"/>
            <a:ext cx="1217332" cy="1913709"/>
          </a:xfrm>
          <a:prstGeom prst="rect">
            <a:avLst/>
          </a:prstGeom>
        </p:spPr>
      </p:pic>
      <p:pic>
        <p:nvPicPr>
          <p:cNvPr id="9" name="Picture 8" descr="A picture containing doll, drawing&#10;&#10;Description automatically generated">
            <a:extLst>
              <a:ext uri="{FF2B5EF4-FFF2-40B4-BE49-F238E27FC236}">
                <a16:creationId xmlns:a16="http://schemas.microsoft.com/office/drawing/2014/main" id="{11CE586C-3750-4A66-8B12-8799A7698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583030" y="3169941"/>
            <a:ext cx="1960006" cy="2045547"/>
          </a:xfrm>
          <a:prstGeom prst="rect">
            <a:avLst/>
          </a:prstGeom>
        </p:spPr>
      </p:pic>
      <p:pic>
        <p:nvPicPr>
          <p:cNvPr id="12" name="Picture 11" descr="A picture containing toy, doll, clock&#10;&#10;Description automatically generated">
            <a:extLst>
              <a:ext uri="{FF2B5EF4-FFF2-40B4-BE49-F238E27FC236}">
                <a16:creationId xmlns:a16="http://schemas.microsoft.com/office/drawing/2014/main" id="{638C09AE-06EE-4F45-8BAC-917B0F5943B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r="55085" b="46457"/>
          <a:stretch/>
        </p:blipFill>
        <p:spPr>
          <a:xfrm>
            <a:off x="2418518" y="3172586"/>
            <a:ext cx="1500340" cy="19872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A81C52-F475-499F-A800-71E68689E04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7630" b="44264"/>
          <a:stretch/>
        </p:blipFill>
        <p:spPr>
          <a:xfrm>
            <a:off x="4342037" y="3105621"/>
            <a:ext cx="1636606" cy="2022448"/>
          </a:xfrm>
          <a:prstGeom prst="rect">
            <a:avLst/>
          </a:prstGeom>
        </p:spPr>
      </p:pic>
      <p:pic>
        <p:nvPicPr>
          <p:cNvPr id="20" name="Picture 19" descr="A picture containing toy, doll, drawing&#10;&#10;Description automatically generated">
            <a:extLst>
              <a:ext uri="{FF2B5EF4-FFF2-40B4-BE49-F238E27FC236}">
                <a16:creationId xmlns:a16="http://schemas.microsoft.com/office/drawing/2014/main" id="{8DD31A3F-6470-449C-9C13-53DF1349842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39286" t="9276" r="36884" b="33345"/>
          <a:stretch/>
        </p:blipFill>
        <p:spPr>
          <a:xfrm>
            <a:off x="7883180" y="3172586"/>
            <a:ext cx="1493800" cy="1987242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7335773D-D568-44A9-BA01-B75842724C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5837632" y="3246118"/>
            <a:ext cx="2045548" cy="204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7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311887" y="230966"/>
            <a:ext cx="11433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 OPP WHY YOUR PARTNERS WON THE OPP CASE ARGUMENT</a:t>
            </a:r>
          </a:p>
          <a:p>
            <a:r>
              <a:rPr lang="en-US" sz="2800" b="1" dirty="0"/>
              <a:t>3 PROP—FLOW WHY YOUR PARTNERS DEFEATED THIS ARG. 90%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DE2228-DBF9-49D6-8265-8E53BC17D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283" y="2573416"/>
            <a:ext cx="5062719" cy="36996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D48EF7-EAD0-48F6-AD70-38E8EABCF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20" y="2573416"/>
            <a:ext cx="6026049" cy="3677910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E7DDBD4A-4C98-484E-862F-4C26A6F42FE5}"/>
              </a:ext>
            </a:extLst>
          </p:cNvPr>
          <p:cNvSpPr/>
          <p:nvPr/>
        </p:nvSpPr>
        <p:spPr>
          <a:xfrm>
            <a:off x="10071427" y="1862459"/>
            <a:ext cx="396949" cy="7109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253C2338-1F45-420D-A3A3-BB694FF848E5}"/>
              </a:ext>
            </a:extLst>
          </p:cNvPr>
          <p:cNvSpPr/>
          <p:nvPr/>
        </p:nvSpPr>
        <p:spPr>
          <a:xfrm>
            <a:off x="11035699" y="1862458"/>
            <a:ext cx="396949" cy="710957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311887" y="230966"/>
            <a:ext cx="11433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 OPP WHY YOUR PARTNERS DEFEATED THE PROP CASE ARGUMENT</a:t>
            </a:r>
          </a:p>
          <a:p>
            <a:r>
              <a:rPr lang="en-US" sz="2800" b="1" dirty="0"/>
              <a:t>3 PROP—FLOW WHY YOUR PARTNERS DEFEATED THIS ARG. 90%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DE2228-DBF9-49D6-8265-8E53BC17D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283" y="2573416"/>
            <a:ext cx="5062719" cy="36996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D48EF7-EAD0-48F6-AD70-38E8EABCF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20" y="2573416"/>
            <a:ext cx="6026049" cy="3677910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E7DDBD4A-4C98-484E-862F-4C26A6F42FE5}"/>
              </a:ext>
            </a:extLst>
          </p:cNvPr>
          <p:cNvSpPr/>
          <p:nvPr/>
        </p:nvSpPr>
        <p:spPr>
          <a:xfrm>
            <a:off x="4542497" y="1862458"/>
            <a:ext cx="396949" cy="7109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253C2338-1F45-420D-A3A3-BB694FF848E5}"/>
              </a:ext>
            </a:extLst>
          </p:cNvPr>
          <p:cNvSpPr/>
          <p:nvPr/>
        </p:nvSpPr>
        <p:spPr>
          <a:xfrm>
            <a:off x="5383633" y="1862458"/>
            <a:ext cx="396949" cy="710957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311887" y="230966"/>
            <a:ext cx="11433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 PROP WHY YOUR PARTNERS DEFEATED THE OPP CASE ARGUMENT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DE2228-DBF9-49D6-8265-8E53BC17D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283" y="2573416"/>
            <a:ext cx="5062719" cy="36996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D48EF7-EAD0-48F6-AD70-38E8EABCF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20" y="2573416"/>
            <a:ext cx="6026049" cy="3677910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E7DDBD4A-4C98-484E-862F-4C26A6F42FE5}"/>
              </a:ext>
            </a:extLst>
          </p:cNvPr>
          <p:cNvSpPr/>
          <p:nvPr/>
        </p:nvSpPr>
        <p:spPr>
          <a:xfrm>
            <a:off x="11070888" y="1926253"/>
            <a:ext cx="396949" cy="7109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8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311887" y="230966"/>
            <a:ext cx="11433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 PROP WHY YOUR PARTNERS WON YOUR PROP CASE ARGUMENT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DE2228-DBF9-49D6-8265-8E53BC17D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283" y="2573416"/>
            <a:ext cx="5062719" cy="36996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D48EF7-EAD0-48F6-AD70-38E8EABCF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20" y="2573416"/>
            <a:ext cx="6026049" cy="3677910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E7DDBD4A-4C98-484E-862F-4C26A6F42FE5}"/>
              </a:ext>
            </a:extLst>
          </p:cNvPr>
          <p:cNvSpPr/>
          <p:nvPr/>
        </p:nvSpPr>
        <p:spPr>
          <a:xfrm>
            <a:off x="5430718" y="1862459"/>
            <a:ext cx="396949" cy="7109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7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8970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87CD-4280-497C-BA9D-BC0E33CD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You flow . .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7E64C-3CE7-4C98-9903-8B2C4E24C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546" y="2011680"/>
            <a:ext cx="11164250" cy="4206240"/>
          </a:xfrm>
        </p:spPr>
        <p:txBody>
          <a:bodyPr>
            <a:normAutofit/>
          </a:bodyPr>
          <a:lstStyle/>
          <a:p>
            <a:r>
              <a:rPr lang="en-US" sz="3200" b="1" dirty="0"/>
              <a:t>Your speeches</a:t>
            </a:r>
          </a:p>
          <a:p>
            <a:r>
              <a:rPr lang="en-US" sz="3200" b="1" dirty="0"/>
              <a:t>Your partner’s speeches</a:t>
            </a:r>
          </a:p>
          <a:p>
            <a:r>
              <a:rPr lang="en-US" sz="3200" b="1" dirty="0"/>
              <a:t>Your opponent’s speeches</a:t>
            </a:r>
          </a:p>
          <a:p>
            <a:r>
              <a:rPr lang="en-US" sz="3200" b="1" dirty="0"/>
              <a:t>You take notes on ALL the arguments in the debate!</a:t>
            </a:r>
          </a:p>
          <a:p>
            <a:r>
              <a:rPr lang="en-US" sz="3200" b="1" dirty="0"/>
              <a:t>YES—IRRITATING AT FIRST BUT . . . </a:t>
            </a:r>
          </a:p>
          <a:p>
            <a:r>
              <a:rPr lang="en-US" sz="3200" b="1" dirty="0"/>
              <a:t>YOU GET USED TO IT AND YOU BENEFIT.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2382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87CD-4280-497C-BA9D-BC0E33CD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idea behind flowsheets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7E64C-3CE7-4C98-9903-8B2C4E24C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546" y="2011680"/>
            <a:ext cx="3940752" cy="4206240"/>
          </a:xfrm>
        </p:spPr>
        <p:txBody>
          <a:bodyPr>
            <a:normAutofit/>
          </a:bodyPr>
          <a:lstStyle/>
          <a:p>
            <a:r>
              <a:rPr lang="en-US" sz="2800" b="1" dirty="0"/>
              <a:t>You make a column to flow</a:t>
            </a:r>
          </a:p>
          <a:p>
            <a:r>
              <a:rPr lang="en-US" sz="2800" b="1" dirty="0"/>
              <a:t>For each speaker’s arguments</a:t>
            </a:r>
          </a:p>
          <a:p>
            <a:r>
              <a:rPr lang="en-US" sz="2800" b="1" dirty="0"/>
              <a:t>From left to right.</a:t>
            </a:r>
            <a:endParaRPr lang="en-US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967EBA-D2A4-4E5A-95E1-1B742869A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310" y="2011680"/>
            <a:ext cx="4127952" cy="46224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D63C39-391E-4E75-A3BE-1671468C4A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819"/>
          <a:stretch/>
        </p:blipFill>
        <p:spPr>
          <a:xfrm>
            <a:off x="8903956" y="2011680"/>
            <a:ext cx="3132100" cy="46224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39DCDA-7F5F-440A-B577-C4B2C9FB0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9944" y="2944932"/>
            <a:ext cx="975445" cy="5486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B28C273-13E5-4085-9714-4D691B2A4299}"/>
              </a:ext>
            </a:extLst>
          </p:cNvPr>
          <p:cNvSpPr txBox="1"/>
          <p:nvPr/>
        </p:nvSpPr>
        <p:spPr>
          <a:xfrm>
            <a:off x="9505442" y="2944932"/>
            <a:ext cx="170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Rebuild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9DEDD0-4015-450F-B3B5-4879B9B27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5374" y="2944932"/>
            <a:ext cx="975445" cy="5486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E079B3-AC14-419A-B306-D4659C2E1CFC}"/>
              </a:ext>
            </a:extLst>
          </p:cNvPr>
          <p:cNvSpPr txBox="1"/>
          <p:nvPr/>
        </p:nvSpPr>
        <p:spPr>
          <a:xfrm>
            <a:off x="11363730" y="2944931"/>
            <a:ext cx="778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41867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87CD-4280-497C-BA9D-BC0E33CD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777" y="284176"/>
            <a:ext cx="10997042" cy="1508760"/>
          </a:xfrm>
        </p:spPr>
        <p:txBody>
          <a:bodyPr/>
          <a:lstStyle/>
          <a:p>
            <a:r>
              <a:rPr lang="en-US" b="1" dirty="0"/>
              <a:t>THE DEBATERS MAKE TWO FLOWSHEETS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7E64C-3CE7-4C98-9903-8B2C4E24C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546" y="2011680"/>
            <a:ext cx="4373142" cy="1305678"/>
          </a:xfrm>
        </p:spPr>
        <p:txBody>
          <a:bodyPr>
            <a:normAutofit/>
          </a:bodyPr>
          <a:lstStyle/>
          <a:p>
            <a:r>
              <a:rPr lang="en-US" sz="2800" b="1" dirty="0"/>
              <a:t>One for Arguments and Responses about the Prop Case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BE4585-037D-4198-9EB4-78721F89E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30" y="3497249"/>
            <a:ext cx="4838700" cy="307657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75DC44C-9FBA-4DE1-A6BB-5C5A059C3792}"/>
              </a:ext>
            </a:extLst>
          </p:cNvPr>
          <p:cNvSpPr txBox="1">
            <a:spLocks/>
          </p:cNvSpPr>
          <p:nvPr/>
        </p:nvSpPr>
        <p:spPr>
          <a:xfrm>
            <a:off x="6234607" y="2011680"/>
            <a:ext cx="3940752" cy="1305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One for Arguments and Responses about the </a:t>
            </a:r>
            <a:r>
              <a:rPr lang="en-US" sz="2800" b="1" dirty="0" err="1"/>
              <a:t>Opp</a:t>
            </a:r>
            <a:r>
              <a:rPr lang="en-US" sz="2800" b="1" dirty="0"/>
              <a:t> Case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C6F0CA-F306-4811-88E7-80A4C31C7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115" y="3460035"/>
            <a:ext cx="4840644" cy="30726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E0753C6-B28D-45C6-9DA4-6A6F4776C361}"/>
              </a:ext>
            </a:extLst>
          </p:cNvPr>
          <p:cNvSpPr txBox="1"/>
          <p:nvPr/>
        </p:nvSpPr>
        <p:spPr>
          <a:xfrm>
            <a:off x="956930" y="3689211"/>
            <a:ext cx="170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Prop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4BFE9E-734E-48A0-A4E3-C3338B377995}"/>
              </a:ext>
            </a:extLst>
          </p:cNvPr>
          <p:cNvSpPr txBox="1"/>
          <p:nvPr/>
        </p:nvSpPr>
        <p:spPr>
          <a:xfrm>
            <a:off x="6504843" y="3625416"/>
            <a:ext cx="170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</a:rPr>
              <a:t>Opp</a:t>
            </a:r>
            <a:endParaRPr lang="en-US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E1D8A1-6FCB-4787-B009-81E9ECA67CC1}"/>
              </a:ext>
            </a:extLst>
          </p:cNvPr>
          <p:cNvSpPr txBox="1"/>
          <p:nvPr/>
        </p:nvSpPr>
        <p:spPr>
          <a:xfrm>
            <a:off x="2459666" y="5712942"/>
            <a:ext cx="272902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Prop Flowsheet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3E8FE9-BC9E-4742-BAEE-849C0CB4C024}"/>
              </a:ext>
            </a:extLst>
          </p:cNvPr>
          <p:cNvSpPr txBox="1"/>
          <p:nvPr/>
        </p:nvSpPr>
        <p:spPr>
          <a:xfrm>
            <a:off x="8048848" y="5726833"/>
            <a:ext cx="2612064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</a:rPr>
              <a:t>Opp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 Flowsheet</a:t>
            </a:r>
          </a:p>
        </p:txBody>
      </p:sp>
    </p:spTree>
    <p:extLst>
      <p:ext uri="{BB962C8B-B14F-4D97-AF65-F5344CB8AC3E}">
        <p14:creationId xmlns:p14="http://schemas.microsoft.com/office/powerpoint/2010/main" val="41582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E64B5-0101-4567-A4EB-AFB28E63A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926" y="284176"/>
            <a:ext cx="10271073" cy="1508760"/>
          </a:xfrm>
        </p:spPr>
        <p:txBody>
          <a:bodyPr/>
          <a:lstStyle/>
          <a:p>
            <a:r>
              <a:rPr lang="en-US" b="1" dirty="0"/>
              <a:t>In full </a:t>
            </a:r>
            <a:br>
              <a:rPr lang="en-US" b="1" dirty="0"/>
            </a:br>
            <a:r>
              <a:rPr lang="en-US" b="1" dirty="0"/>
              <a:t>Here are the two flowsheets . .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C5EE1-99DA-4D83-8168-8ECAA8F68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14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A8D8D6-74CA-4957-9248-1E46FD8A403A}"/>
              </a:ext>
            </a:extLst>
          </p:cNvPr>
          <p:cNvSpPr txBox="1"/>
          <p:nvPr/>
        </p:nvSpPr>
        <p:spPr>
          <a:xfrm>
            <a:off x="1600200" y="105508"/>
            <a:ext cx="7209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Prop Flowsheet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42D722-B8F5-4E36-8413-23E3A5DC7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144" y="1086582"/>
            <a:ext cx="9039742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164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0E0F1F-C0ED-4D2A-81CA-544A85147EA8}"/>
              </a:ext>
            </a:extLst>
          </p:cNvPr>
          <p:cNvSpPr txBox="1"/>
          <p:nvPr/>
        </p:nvSpPr>
        <p:spPr>
          <a:xfrm>
            <a:off x="1600200" y="105508"/>
            <a:ext cx="7209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/>
              <a:t>Opp</a:t>
            </a:r>
            <a:r>
              <a:rPr lang="en-US" sz="4400" b="1" dirty="0"/>
              <a:t> Flowsheet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91F4F6-497F-4FFC-8DD3-65FDD71BD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116" y="996689"/>
            <a:ext cx="7616337" cy="556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461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2745</TotalTime>
  <Words>1580</Words>
  <Application>Microsoft Office PowerPoint</Application>
  <PresentationFormat>Widescreen</PresentationFormat>
  <Paragraphs>378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Corbel</vt:lpstr>
      <vt:lpstr>Tahoma</vt:lpstr>
      <vt:lpstr>Verdana</vt:lpstr>
      <vt:lpstr>Wingdings</vt:lpstr>
      <vt:lpstr>Banded</vt:lpstr>
      <vt:lpstr>CLIMBING review</vt:lpstr>
      <vt:lpstr>CLIMBING review</vt:lpstr>
      <vt:lpstr>FLOWSHEETS</vt:lpstr>
      <vt:lpstr>You flow . . . </vt:lpstr>
      <vt:lpstr>the idea behind flowsheets</vt:lpstr>
      <vt:lpstr>THE DEBATERS MAKE TWO FLOWSHEETS</vt:lpstr>
      <vt:lpstr>In full  Here are the two flowsheets . . . </vt:lpstr>
      <vt:lpstr>PowerPoint Presentation</vt:lpstr>
      <vt:lpstr>PowerPoint Presentation</vt:lpstr>
      <vt:lpstr>PowerPoint Presentation</vt:lpstr>
      <vt:lpstr>And now . . 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DO OUR OWN  FOLLOW THE FLOW DEBATE</vt:lpstr>
      <vt:lpstr>TEAMS—CHOOSE SPEAKER POSITIONS</vt:lpstr>
      <vt:lpstr>FOLLOW THE FLOW DEBATE TOPIC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debate!</dc:title>
  <dc:creator>Jim Climb the Mountain</dc:creator>
  <cp:lastModifiedBy>Jim Climb the Mountain</cp:lastModifiedBy>
  <cp:revision>353</cp:revision>
  <dcterms:created xsi:type="dcterms:W3CDTF">2019-10-15T19:44:54Z</dcterms:created>
  <dcterms:modified xsi:type="dcterms:W3CDTF">2021-10-05T09:03:32Z</dcterms:modified>
</cp:coreProperties>
</file>