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67" r:id="rId3"/>
    <p:sldId id="299" r:id="rId4"/>
    <p:sldId id="312" r:id="rId5"/>
    <p:sldId id="344" r:id="rId6"/>
    <p:sldId id="345" r:id="rId7"/>
    <p:sldId id="346" r:id="rId8"/>
    <p:sldId id="347" r:id="rId9"/>
    <p:sldId id="348" r:id="rId10"/>
    <p:sldId id="334" r:id="rId11"/>
    <p:sldId id="341" r:id="rId12"/>
    <p:sldId id="340" r:id="rId13"/>
    <p:sldId id="335" r:id="rId14"/>
    <p:sldId id="315" r:id="rId15"/>
    <p:sldId id="336" r:id="rId16"/>
    <p:sldId id="317" r:id="rId17"/>
    <p:sldId id="318" r:id="rId18"/>
    <p:sldId id="296" r:id="rId19"/>
    <p:sldId id="350" r:id="rId20"/>
    <p:sldId id="339" r:id="rId21"/>
    <p:sldId id="352" r:id="rId22"/>
    <p:sldId id="366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88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D9B3381-2194-4062-AAD9-F170AA55D06C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C1BF5B3-6797-48E0-97A5-392341868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ixabay.com/en/cute-girl-cartoon-2579862/" TargetMode="External"/><Relationship Id="rId7" Type="http://schemas.openxmlformats.org/officeDocument/2006/relationships/hyperlink" Target="http://akaboogawooga2.blogspot.com/" TargetMode="External"/><Relationship Id="rId12" Type="http://schemas.openxmlformats.org/officeDocument/2006/relationships/hyperlink" Target="http://openclipart.org/detail/190599/smiling-face-of-a-child-2-by-knollbaco-19059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mumsgather.blogspot.com/" TargetMode="External"/><Relationship Id="rId10" Type="http://schemas.openxmlformats.org/officeDocument/2006/relationships/hyperlink" Target="https://www.orientacionandujar.es/2015/06/10/coleccion-de-materiales-1o-2o-3o-y-4o-eso-tambien-repasamos-y-recuperamos-en-verano-matematicas-lengua-ingles-quimica-y-muchas-mas/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CLIMBING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/>
              <a:t>What is A R E I?</a:t>
            </a:r>
          </a:p>
          <a:p>
            <a:endParaRPr lang="en-US" sz="3200" b="1" dirty="0"/>
          </a:p>
          <a:p>
            <a:r>
              <a:rPr lang="en-US" sz="3200" b="1" dirty="0"/>
              <a:t>Assertion, Reason, Evidence, Importance</a:t>
            </a:r>
          </a:p>
          <a:p>
            <a:endParaRPr lang="en-US" sz="3200" b="1" dirty="0"/>
          </a:p>
          <a:p>
            <a:r>
              <a:rPr lang="en-US" sz="3200" b="1" dirty="0"/>
              <a:t>Make your own A R E I now on this topic (different from the zoos topic we </a:t>
            </a:r>
            <a:r>
              <a:rPr lang="en-US" sz="3200" b="1"/>
              <a:t>are doing now) </a:t>
            </a:r>
            <a:r>
              <a:rPr lang="en-US" sz="3200" b="1" dirty="0"/>
              <a:t>. . . </a:t>
            </a:r>
          </a:p>
          <a:p>
            <a:r>
              <a:rPr lang="en-US" sz="3200" b="1" i="1" dirty="0"/>
              <a:t>Middle Schoolers should not use social media</a:t>
            </a:r>
          </a:p>
          <a:p>
            <a:endParaRPr lang="en-US" sz="3200" b="1" dirty="0"/>
          </a:p>
          <a:p>
            <a:r>
              <a:rPr lang="en-US" sz="3200" b="1" dirty="0"/>
              <a:t>Two students share you’re A R E I now.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44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1447491" y="464883"/>
            <a:ext cx="9815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Now Prepare your own Flowsheets </a:t>
            </a:r>
          </a:p>
          <a:p>
            <a:r>
              <a:rPr lang="en-US" sz="4400" b="1" dirty="0"/>
              <a:t>Then, Show your Two flowsheets to 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D28-3563-4A26-8AEA-06FEFD71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now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5B82-D1CE-4ADC-AAB9-7304C68E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Hang on to your two flowsheets</a:t>
            </a:r>
          </a:p>
          <a:p>
            <a:r>
              <a:rPr lang="en-US" sz="3200" b="1" dirty="0"/>
              <a:t>I’m going to show you how the flowsheets get used in a debate</a:t>
            </a:r>
          </a:p>
          <a:p>
            <a:r>
              <a:rPr lang="en-US" sz="3200" b="1" dirty="0"/>
              <a:t>But don’t write on your own flowsheets while I do this.</a:t>
            </a:r>
          </a:p>
        </p:txBody>
      </p:sp>
    </p:spTree>
    <p:extLst>
      <p:ext uri="{BB962C8B-B14F-4D97-AF65-F5344CB8AC3E}">
        <p14:creationId xmlns:p14="http://schemas.microsoft.com/office/powerpoint/2010/main" val="1721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95D64A-B3BE-42C9-8FCF-9E715170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4" y="164595"/>
            <a:ext cx="1158340" cy="18167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185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Pro</a:t>
            </a:r>
          </a:p>
          <a:p>
            <a:r>
              <a:rPr lang="en-US" sz="2400" b="1" dirty="0"/>
              <a:t>Presents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16410" y="930876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</p:spTree>
    <p:extLst>
      <p:ext uri="{BB962C8B-B14F-4D97-AF65-F5344CB8AC3E}">
        <p14:creationId xmlns:p14="http://schemas.microsoft.com/office/powerpoint/2010/main" val="1959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</a:t>
            </a:r>
            <a:r>
              <a:rPr lang="en-US" sz="2400" b="1" dirty="0" err="1"/>
              <a:t>Opp</a:t>
            </a:r>
            <a:endParaRPr lang="en-US" sz="2400" b="1" dirty="0"/>
          </a:p>
          <a:p>
            <a:r>
              <a:rPr lang="en-US" sz="2400" b="1" dirty="0"/>
              <a:t>Presents case AND Responds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04CC4A-BA1C-4E4F-8038-F4F6F7E0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" y="50327"/>
            <a:ext cx="1499746" cy="1987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</p:spTree>
    <p:extLst>
      <p:ext uri="{BB962C8B-B14F-4D97-AF65-F5344CB8AC3E}">
        <p14:creationId xmlns:p14="http://schemas.microsoft.com/office/powerpoint/2010/main" val="24016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99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Prop</a:t>
            </a:r>
          </a:p>
          <a:p>
            <a:r>
              <a:rPr lang="en-US" sz="2400" b="1" dirty="0"/>
              <a:t>Respond to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Defends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B9793C-F7F3-4703-AC5C-98D8B449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80" y="391382"/>
            <a:ext cx="1725318" cy="17253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</p:spTree>
    <p:extLst>
      <p:ext uri="{BB962C8B-B14F-4D97-AF65-F5344CB8AC3E}">
        <p14:creationId xmlns:p14="http://schemas.microsoft.com/office/powerpoint/2010/main" val="12395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99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</a:t>
            </a:r>
            <a:r>
              <a:rPr lang="en-US" sz="2400" b="1" dirty="0" err="1"/>
              <a:t>Opp</a:t>
            </a:r>
            <a:endParaRPr lang="en-US" sz="2400" b="1" dirty="0"/>
          </a:p>
          <a:p>
            <a:r>
              <a:rPr lang="en-US" sz="2400" b="1" dirty="0"/>
              <a:t>Defends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Reattacks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6BD65A-9109-4818-AE7E-786C389DF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9" y="122959"/>
            <a:ext cx="1639966" cy="20240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DE719A-09CF-48CD-8714-B6F521104386}"/>
              </a:ext>
            </a:extLst>
          </p:cNvPr>
          <p:cNvSpPr txBox="1"/>
          <p:nvPr/>
        </p:nvSpPr>
        <p:spPr>
          <a:xfrm>
            <a:off x="8945827" y="3199662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9A5771-4554-48EF-AF18-33CCFE05E114}"/>
              </a:ext>
            </a:extLst>
          </p:cNvPr>
          <p:cNvSpPr txBox="1"/>
          <p:nvPr/>
        </p:nvSpPr>
        <p:spPr>
          <a:xfrm>
            <a:off x="3513329" y="3291849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habitats are more than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keep animals in good care for years</a:t>
            </a:r>
          </a:p>
        </p:txBody>
      </p:sp>
    </p:spTree>
    <p:extLst>
      <p:ext uri="{BB962C8B-B14F-4D97-AF65-F5344CB8AC3E}">
        <p14:creationId xmlns:p14="http://schemas.microsoft.com/office/powerpoint/2010/main" val="18571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0" y="823784"/>
            <a:ext cx="32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</a:t>
            </a:r>
            <a:r>
              <a:rPr lang="en-US" sz="2400" b="1" dirty="0" err="1"/>
              <a:t>Opp</a:t>
            </a:r>
            <a:endParaRPr lang="en-US" sz="2400" b="1" dirty="0"/>
          </a:p>
          <a:p>
            <a:r>
              <a:rPr lang="en-US" sz="2400" b="1" dirty="0"/>
              <a:t>We won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We defeated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E719A-09CF-48CD-8714-B6F521104386}"/>
              </a:ext>
            </a:extLst>
          </p:cNvPr>
          <p:cNvSpPr txBox="1"/>
          <p:nvPr/>
        </p:nvSpPr>
        <p:spPr>
          <a:xfrm>
            <a:off x="8945827" y="3199662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CC778E-A774-4CC5-9FD4-B438EE89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05" y="351820"/>
            <a:ext cx="1365622" cy="1822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0A35D3-D1CF-4D7E-94B2-3EF40D501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95" y="3254782"/>
            <a:ext cx="1121761" cy="29385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10EDCD-0E95-4B80-8AEA-226574F7EE94}"/>
              </a:ext>
            </a:extLst>
          </p:cNvPr>
          <p:cNvSpPr txBox="1"/>
          <p:nvPr/>
        </p:nvSpPr>
        <p:spPr>
          <a:xfrm>
            <a:off x="10022402" y="3193500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 protect and repair—they are good.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help—nature reserves can’t handle all animals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46E3C-AA2A-4B6A-A645-36087C220F84}"/>
              </a:ext>
            </a:extLst>
          </p:cNvPr>
          <p:cNvSpPr txBox="1"/>
          <p:nvPr/>
        </p:nvSpPr>
        <p:spPr>
          <a:xfrm>
            <a:off x="4558455" y="3222825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 habitats are large and natural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animals are well fed with good care</a:t>
            </a:r>
          </a:p>
        </p:txBody>
      </p:sp>
    </p:spTree>
    <p:extLst>
      <p:ext uri="{BB962C8B-B14F-4D97-AF65-F5344CB8AC3E}">
        <p14:creationId xmlns:p14="http://schemas.microsoft.com/office/powerpoint/2010/main" val="19070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0" y="823784"/>
            <a:ext cx="32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Prop</a:t>
            </a:r>
          </a:p>
          <a:p>
            <a:r>
              <a:rPr lang="en-US" sz="2400" b="1" dirty="0"/>
              <a:t>We defeated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We won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E719A-09CF-48CD-8714-B6F521104386}"/>
              </a:ext>
            </a:extLst>
          </p:cNvPr>
          <p:cNvSpPr txBox="1"/>
          <p:nvPr/>
        </p:nvSpPr>
        <p:spPr>
          <a:xfrm>
            <a:off x="8945827" y="3199662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A35D3-D1CF-4D7E-94B2-3EF40D50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495" y="3254782"/>
            <a:ext cx="1121761" cy="29385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10EDCD-0E95-4B80-8AEA-226574F7EE94}"/>
              </a:ext>
            </a:extLst>
          </p:cNvPr>
          <p:cNvSpPr txBox="1"/>
          <p:nvPr/>
        </p:nvSpPr>
        <p:spPr>
          <a:xfrm>
            <a:off x="10022402" y="3193500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 protect and repair—they are good.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help—nature reserves can’t handle all animals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46E3C-AA2A-4B6A-A645-36087C220F84}"/>
              </a:ext>
            </a:extLst>
          </p:cNvPr>
          <p:cNvSpPr txBox="1"/>
          <p:nvPr/>
        </p:nvSpPr>
        <p:spPr>
          <a:xfrm>
            <a:off x="4558455" y="3222825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 habitats are large and natural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animals are well fed with good care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E8301B-0283-42AE-846C-DF25891B1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13" y="511226"/>
            <a:ext cx="1291287" cy="17001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358ACD-0AC6-453A-B253-189DCA0DE7D0}"/>
              </a:ext>
            </a:extLst>
          </p:cNvPr>
          <p:cNvSpPr txBox="1"/>
          <p:nvPr/>
        </p:nvSpPr>
        <p:spPr>
          <a:xfrm>
            <a:off x="5586092" y="3239331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are too small; animals suffer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the animals well—uneven food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E63F09-79E3-4FEF-97C6-E1B3AC033B80}"/>
              </a:ext>
            </a:extLst>
          </p:cNvPr>
          <p:cNvSpPr txBox="1"/>
          <p:nvPr/>
        </p:nvSpPr>
        <p:spPr>
          <a:xfrm>
            <a:off x="11034664" y="3179803"/>
            <a:ext cx="1147886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is a small percent of all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animals including endangered animals</a:t>
            </a:r>
          </a:p>
        </p:txBody>
      </p:sp>
    </p:spTree>
    <p:extLst>
      <p:ext uri="{BB962C8B-B14F-4D97-AF65-F5344CB8AC3E}">
        <p14:creationId xmlns:p14="http://schemas.microsoft.com/office/powerpoint/2010/main" val="5907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LET’S DO OUR OWN </a:t>
            </a:r>
            <a:br>
              <a:rPr lang="en-US" altLang="en-US" b="1" cap="none" dirty="0">
                <a:latin typeface="Verdana" panose="020B0604030504040204" pitchFamily="34" charset="0"/>
              </a:rPr>
            </a:br>
            <a:r>
              <a:rPr lang="en-US" altLang="en-US" b="1" cap="none" dirty="0">
                <a:latin typeface="Verdana" panose="020B0604030504040204" pitchFamily="34" charset="0"/>
              </a:rPr>
              <a:t>FOLLOW THE FLOW DEBATE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516609" y="2277552"/>
            <a:ext cx="107815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INTO TEAMS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(OF 3 USUALLY)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SUPPORTIVE OF EACH OTHER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WE’LL SET MORE PERMANENT TEAMS IN A FEW WEEKS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WHO’S PROP AND WHO’S OPP? LET’S SET THAT NOW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TEAMS—CHOOSE SPEAKER POSITIONS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1957176"/>
            <a:ext cx="114745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PROP: MAKE YOUR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PROP: REBUILD CASE, RESPOND TO OPP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PROP:  EXPLAIN WHY YOUR PARTNERS’S ARGUMENTS WIN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OPP: MAKE YOUR CASE, RESPOND TO PROP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OPP: REBUILD CASE, REBUILD RESPONSES TO PROP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OPP:  EXPLAIN WHY YOUR PARTNERS’ ARGUMENTS WIN</a:t>
            </a:r>
          </a:p>
        </p:txBody>
      </p:sp>
    </p:spTree>
    <p:extLst>
      <p:ext uri="{BB962C8B-B14F-4D97-AF65-F5344CB8AC3E}">
        <p14:creationId xmlns:p14="http://schemas.microsoft.com/office/powerpoint/2010/main" val="36898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CLIMBING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helps you flow an argument (so your writing keeps up with the speaker)?</a:t>
            </a:r>
          </a:p>
          <a:p>
            <a:r>
              <a:rPr lang="en-US" sz="3200" b="1" dirty="0"/>
              <a:t>What is the rule for flowing when you will respond to your opponent’s arguments?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27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FOLLOW THE FLOW DEBATE TOPIC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2207213"/>
            <a:ext cx="114745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TOPIC DOWN!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 THAT IS A MUST FOR DEBATE!</a:t>
            </a:r>
          </a:p>
        </p:txBody>
      </p:sp>
    </p:spTree>
    <p:extLst>
      <p:ext uri="{BB962C8B-B14F-4D97-AF65-F5344CB8AC3E}">
        <p14:creationId xmlns:p14="http://schemas.microsoft.com/office/powerpoint/2010/main" val="163030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958362" y="1160585"/>
            <a:ext cx="10234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/>
              <a:t>1 PROP AND 1 OPP: CONCISELY, TELL THE GROUP WHAT YOU WILL ARGUE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OTHER DEBATERS: BE THINKING . . . </a:t>
            </a:r>
          </a:p>
          <a:p>
            <a:pPr lvl="1">
              <a:spcAft>
                <a:spcPts val="1200"/>
              </a:spcAft>
            </a:pPr>
            <a:r>
              <a:rPr lang="en-US" sz="3600" b="1" dirty="0"/>
              <a:t>HOW YOU WILL DEFEND YOUR PARTNER’S ARGUMENT </a:t>
            </a:r>
          </a:p>
          <a:p>
            <a:pPr lvl="1">
              <a:spcAft>
                <a:spcPts val="1200"/>
              </a:spcAft>
            </a:pPr>
            <a:r>
              <a:rPr lang="en-US" sz="3600" b="1" dirty="0"/>
              <a:t>AND HOW WILL YOU RESPOND TO YOUR OPPONENT’S ARGUMENT.</a:t>
            </a:r>
          </a:p>
        </p:txBody>
      </p:sp>
    </p:spTree>
    <p:extLst>
      <p:ext uri="{BB962C8B-B14F-4D97-AF65-F5344CB8AC3E}">
        <p14:creationId xmlns:p14="http://schemas.microsoft.com/office/powerpoint/2010/main" val="37305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7998" y="298170"/>
            <a:ext cx="11633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PROP AND 1 OPP: PRE-FLOW YOUR CASE ARGUMENT</a:t>
            </a:r>
          </a:p>
          <a:p>
            <a:r>
              <a:rPr lang="en-US" sz="3200" b="1" dirty="0"/>
              <a:t>YOU’VE GOT 2 MINUTES.</a:t>
            </a:r>
          </a:p>
          <a:p>
            <a:r>
              <a:rPr lang="en-US" sz="3200" b="1" dirty="0"/>
              <a:t>SHOW ME YOUR FLOWSHEET!</a:t>
            </a:r>
            <a:endParaRPr lang="en-US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837958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8" y="2881920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673395" y="2148113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E965390-9356-45AA-8795-486A3A1429F7}"/>
              </a:ext>
            </a:extLst>
          </p:cNvPr>
          <p:cNvSpPr/>
          <p:nvPr/>
        </p:nvSpPr>
        <p:spPr>
          <a:xfrm>
            <a:off x="7113181" y="2031315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PROP PRESENT YOUR CASE ARGUMENT</a:t>
            </a:r>
          </a:p>
          <a:p>
            <a:r>
              <a:rPr lang="en-US" sz="4000" b="1" dirty="0"/>
              <a:t>1 OPP—FLOW YOUR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673395" y="1850065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656476" y="1821711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 OPP PRESENT YOUR CASE ARGUMENT</a:t>
            </a:r>
          </a:p>
          <a:p>
            <a:r>
              <a:rPr lang="en-US" sz="4400" b="1" dirty="0"/>
              <a:t>2 PROP—FLOW YOUR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7116725" y="1821711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7982983" y="1817122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OPP RESPOND TO PROP CASE ARGUMENT</a:t>
            </a:r>
          </a:p>
          <a:p>
            <a:r>
              <a:rPr lang="en-US" sz="3600" b="1" dirty="0"/>
              <a:t>2 PROP—FLOW YOUR REBUILD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651591" y="1817122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2751765" y="1826709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PROP RESPOND TO OPP CASE ARGUMENT</a:t>
            </a:r>
          </a:p>
          <a:p>
            <a:r>
              <a:rPr lang="en-US" sz="3600" b="1" dirty="0"/>
              <a:t>2 OPP—FLOW YOUR REBUILD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8016949" y="1826709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9003709" y="1774760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PROP REBUILD PARTNER’S CASE ARGUMENT</a:t>
            </a:r>
          </a:p>
          <a:p>
            <a:r>
              <a:rPr lang="en-US" sz="3600" b="1" dirty="0"/>
              <a:t>2 OPP—FLOW YOUR REBUILD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2700670" y="1855062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3729960" y="1855062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198720" y="230966"/>
            <a:ext cx="11695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OPP REBUILD PARTNER’S CASE ARGUMENT</a:t>
            </a:r>
          </a:p>
          <a:p>
            <a:r>
              <a:rPr lang="en-US" sz="2800" b="1" dirty="0"/>
              <a:t>3 OPP—FLOW WHY YOUR PARTNERS WIN THIS ARGUMENT: 90%!</a:t>
            </a:r>
          </a:p>
          <a:p>
            <a:r>
              <a:rPr lang="en-US" sz="2800" b="1" dirty="0"/>
              <a:t>3 PROP—FLOW WHY YOUR PARTNERS DEFEATED THIS ARGUMENT: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9227910" y="1928585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0161373" y="1928585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DF26DA9-ED05-4B94-ACD5-797D13C6F823}"/>
              </a:ext>
            </a:extLst>
          </p:cNvPr>
          <p:cNvSpPr/>
          <p:nvPr/>
        </p:nvSpPr>
        <p:spPr>
          <a:xfrm>
            <a:off x="11105660" y="1928585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25301" y="230966"/>
            <a:ext cx="11476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OPP REBUILD PARTNER’S RESPONSES TO PROP CASE</a:t>
            </a:r>
          </a:p>
          <a:p>
            <a:r>
              <a:rPr lang="en-US" sz="2800" b="1" dirty="0"/>
              <a:t>3 OPP—FLOW WHY YOUR PARTNERS DEFEATED THIS ARGUMENT: 90%!</a:t>
            </a:r>
          </a:p>
          <a:p>
            <a:r>
              <a:rPr lang="en-US" sz="2800" b="1" dirty="0"/>
              <a:t>3 PROP—FLOW WHY YOUR PARTNERS WIN THIS ARGUMENT: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3776952" y="2041999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4872168" y="1928585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DF26DA9-ED05-4B94-ACD5-797D13C6F823}"/>
              </a:ext>
            </a:extLst>
          </p:cNvPr>
          <p:cNvSpPr/>
          <p:nvPr/>
        </p:nvSpPr>
        <p:spPr>
          <a:xfrm>
            <a:off x="5897602" y="1952229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FLOWSHEETS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733" y="1887173"/>
            <a:ext cx="114745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USE FLOWSHEETS for your debates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follow the speakers in the order they present . . 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0D9953-B385-434A-A652-955B82046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27766"/>
              </p:ext>
            </p:extLst>
          </p:nvPr>
        </p:nvGraphicFramePr>
        <p:xfrm>
          <a:off x="947784" y="5291666"/>
          <a:ext cx="10610064" cy="94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44">
                  <a:extLst>
                    <a:ext uri="{9D8B030D-6E8A-4147-A177-3AD203B41FA5}">
                      <a16:colId xmlns:a16="http://schemas.microsoft.com/office/drawing/2014/main" val="1544477099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3842100996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2134079749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4120259804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3865592878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957129337"/>
                    </a:ext>
                  </a:extLst>
                </a:gridCol>
              </a:tblGrid>
              <a:tr h="946597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 PROP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 OPP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 OPP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 PROP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 OPP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 PROP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48454"/>
                  </a:ext>
                </a:extLst>
              </a:tr>
            </a:tbl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EE3D4D-FDF9-4A34-91F1-6AF768F0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0540" y="3246119"/>
            <a:ext cx="1217332" cy="1913709"/>
          </a:xfrm>
          <a:prstGeom prst="rect">
            <a:avLst/>
          </a:prstGeom>
        </p:spPr>
      </p:pic>
      <p:pic>
        <p:nvPicPr>
          <p:cNvPr id="9" name="Picture 8" descr="A picture containing doll, drawing&#10;&#10;Description automatically generated">
            <a:extLst>
              <a:ext uri="{FF2B5EF4-FFF2-40B4-BE49-F238E27FC236}">
                <a16:creationId xmlns:a16="http://schemas.microsoft.com/office/drawing/2014/main" id="{11CE586C-3750-4A66-8B12-8799A7698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83030" y="3169941"/>
            <a:ext cx="1960006" cy="2045547"/>
          </a:xfrm>
          <a:prstGeom prst="rect">
            <a:avLst/>
          </a:prstGeom>
        </p:spPr>
      </p:pic>
      <p:pic>
        <p:nvPicPr>
          <p:cNvPr id="12" name="Picture 11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638C09AE-06EE-4F45-8BAC-917B0F5943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55085" b="46457"/>
          <a:stretch/>
        </p:blipFill>
        <p:spPr>
          <a:xfrm>
            <a:off x="2418518" y="3172586"/>
            <a:ext cx="1500340" cy="1987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A81C52-F475-499F-A800-71E68689E0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630" b="44264"/>
          <a:stretch/>
        </p:blipFill>
        <p:spPr>
          <a:xfrm>
            <a:off x="4342037" y="3105621"/>
            <a:ext cx="1636606" cy="2022448"/>
          </a:xfrm>
          <a:prstGeom prst="rect">
            <a:avLst/>
          </a:prstGeom>
        </p:spPr>
      </p:pic>
      <p:pic>
        <p:nvPicPr>
          <p:cNvPr id="20" name="Picture 19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8DD31A3F-6470-449C-9C13-53DF134984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9286" t="9276" r="36884" b="33345"/>
          <a:stretch/>
        </p:blipFill>
        <p:spPr>
          <a:xfrm>
            <a:off x="7883180" y="3172586"/>
            <a:ext cx="1493800" cy="198724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335773D-D568-44A9-BA01-B75842724C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37632" y="3246118"/>
            <a:ext cx="2045548" cy="20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OPP WHY YOUR PARTNERS WON THE OPP CASE ARGUMENT</a:t>
            </a:r>
          </a:p>
          <a:p>
            <a:r>
              <a:rPr lang="en-US" sz="2800" b="1" dirty="0"/>
              <a:t>3 PROP—FLOW WHY YOUR PARTNERS DEFEATED THIS ARG.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0071427" y="1862459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1035699" y="1862458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OPP WHY YOUR PARTNERS DEFEATED THE PROP CASE ARGUMENT</a:t>
            </a:r>
          </a:p>
          <a:p>
            <a:r>
              <a:rPr lang="en-US" sz="2800" b="1" dirty="0"/>
              <a:t>3 PROP—FLOW WHY YOUR PARTNERS DEFEATED THIS ARG.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4542497" y="1862458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5383633" y="1862458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PROP WHY YOUR PARTNERS DEFEATED THE OPP CASE ARGUMENT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1070888" y="1926253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PROP WHY YOUR PARTNERS WON YOUR PROP CASE ARGUMENT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5430718" y="1862459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97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flow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11164250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Your speeches</a:t>
            </a:r>
          </a:p>
          <a:p>
            <a:r>
              <a:rPr lang="en-US" sz="3200" b="1" dirty="0"/>
              <a:t>Your partner’s speeches</a:t>
            </a:r>
          </a:p>
          <a:p>
            <a:r>
              <a:rPr lang="en-US" sz="3200" b="1" dirty="0"/>
              <a:t>Your opponent’s speeches</a:t>
            </a:r>
          </a:p>
          <a:p>
            <a:r>
              <a:rPr lang="en-US" sz="3200" b="1" dirty="0"/>
              <a:t>You take notes on ALL the arguments in the debate!</a:t>
            </a:r>
          </a:p>
          <a:p>
            <a:r>
              <a:rPr lang="en-US" sz="3200" b="1" dirty="0"/>
              <a:t>YES—IRRITATING AT FIRST BUT . . . </a:t>
            </a:r>
          </a:p>
          <a:p>
            <a:r>
              <a:rPr lang="en-US" sz="3200" b="1" dirty="0"/>
              <a:t>YOU GET USED TO IT AND YOU BENEFIT.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238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idea behind flowsheets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3940752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You make a column to flow</a:t>
            </a:r>
          </a:p>
          <a:p>
            <a:r>
              <a:rPr lang="en-US" sz="2800" b="1" dirty="0"/>
              <a:t>For each speaker’s arguments</a:t>
            </a:r>
          </a:p>
          <a:p>
            <a:r>
              <a:rPr lang="en-US" sz="2800" b="1" dirty="0"/>
              <a:t>From left to right.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7EBA-D2A4-4E5A-95E1-1B742869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10" y="2011680"/>
            <a:ext cx="4127952" cy="462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63C39-391E-4E75-A3BE-1671468C4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19"/>
          <a:stretch/>
        </p:blipFill>
        <p:spPr>
          <a:xfrm>
            <a:off x="8903956" y="2011680"/>
            <a:ext cx="3132100" cy="4622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9DCDA-7F5F-440A-B577-C4B2C9FB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44" y="2944932"/>
            <a:ext cx="975445" cy="548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8C273-13E5-4085-9714-4D691B2A4299}"/>
              </a:ext>
            </a:extLst>
          </p:cNvPr>
          <p:cNvSpPr txBox="1"/>
          <p:nvPr/>
        </p:nvSpPr>
        <p:spPr>
          <a:xfrm>
            <a:off x="9505442" y="2944932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Rebuild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9DEDD0-4015-450F-B3B5-4879B9B2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374" y="2944932"/>
            <a:ext cx="975445" cy="548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E079B3-AC14-419A-B306-D4659C2E1CFC}"/>
              </a:ext>
            </a:extLst>
          </p:cNvPr>
          <p:cNvSpPr txBox="1"/>
          <p:nvPr/>
        </p:nvSpPr>
        <p:spPr>
          <a:xfrm>
            <a:off x="11363730" y="2944931"/>
            <a:ext cx="7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186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284176"/>
            <a:ext cx="10997042" cy="1508760"/>
          </a:xfrm>
        </p:spPr>
        <p:txBody>
          <a:bodyPr/>
          <a:lstStyle/>
          <a:p>
            <a:r>
              <a:rPr lang="en-US" b="1" dirty="0"/>
              <a:t>THE DEBATERS MAKE TWO FLOWSHEETS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4373142" cy="1305678"/>
          </a:xfrm>
        </p:spPr>
        <p:txBody>
          <a:bodyPr>
            <a:normAutofit/>
          </a:bodyPr>
          <a:lstStyle/>
          <a:p>
            <a:r>
              <a:rPr lang="en-US" sz="2800" b="1" dirty="0"/>
              <a:t>One for Arguments and Responses about the Prop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E4585-037D-4198-9EB4-78721F89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3497249"/>
            <a:ext cx="4838700" cy="3076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5DC44C-9FBA-4DE1-A6BB-5C5A059C3792}"/>
              </a:ext>
            </a:extLst>
          </p:cNvPr>
          <p:cNvSpPr txBox="1">
            <a:spLocks/>
          </p:cNvSpPr>
          <p:nvPr/>
        </p:nvSpPr>
        <p:spPr>
          <a:xfrm>
            <a:off x="6234607" y="2011680"/>
            <a:ext cx="3940752" cy="130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One for Arguments and Responses about the </a:t>
            </a:r>
            <a:r>
              <a:rPr lang="en-US" sz="2800" b="1" dirty="0" err="1"/>
              <a:t>Opp</a:t>
            </a:r>
            <a:r>
              <a:rPr lang="en-US" sz="2800" b="1" dirty="0"/>
              <a:t>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6F0CA-F306-4811-88E7-80A4C31C7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115" y="3460035"/>
            <a:ext cx="4840644" cy="3072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0753C6-B28D-45C6-9DA4-6A6F4776C361}"/>
              </a:ext>
            </a:extLst>
          </p:cNvPr>
          <p:cNvSpPr txBox="1"/>
          <p:nvPr/>
        </p:nvSpPr>
        <p:spPr>
          <a:xfrm>
            <a:off x="956930" y="3689211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Prop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BFE9E-734E-48A0-A4E3-C3338B377995}"/>
              </a:ext>
            </a:extLst>
          </p:cNvPr>
          <p:cNvSpPr txBox="1"/>
          <p:nvPr/>
        </p:nvSpPr>
        <p:spPr>
          <a:xfrm>
            <a:off x="6504843" y="3625416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</a:rPr>
              <a:t>Opp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1D8A1-6FCB-4787-B009-81E9ECA67CC1}"/>
              </a:ext>
            </a:extLst>
          </p:cNvPr>
          <p:cNvSpPr txBox="1"/>
          <p:nvPr/>
        </p:nvSpPr>
        <p:spPr>
          <a:xfrm>
            <a:off x="2459666" y="5712942"/>
            <a:ext cx="27290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Prop Flowsheet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E8FE9-BC9E-4742-BAEE-849C0CB4C024}"/>
              </a:ext>
            </a:extLst>
          </p:cNvPr>
          <p:cNvSpPr txBox="1"/>
          <p:nvPr/>
        </p:nvSpPr>
        <p:spPr>
          <a:xfrm>
            <a:off x="8048848" y="5726833"/>
            <a:ext cx="26120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Opp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Flowsheet</a:t>
            </a:r>
          </a:p>
        </p:txBody>
      </p:sp>
    </p:spTree>
    <p:extLst>
      <p:ext uri="{BB962C8B-B14F-4D97-AF65-F5344CB8AC3E}">
        <p14:creationId xmlns:p14="http://schemas.microsoft.com/office/powerpoint/2010/main" val="4158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64B5-0101-4567-A4EB-AFB28E63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26" y="284176"/>
            <a:ext cx="10271073" cy="1508760"/>
          </a:xfrm>
        </p:spPr>
        <p:txBody>
          <a:bodyPr/>
          <a:lstStyle/>
          <a:p>
            <a:r>
              <a:rPr lang="en-US" b="1" dirty="0"/>
              <a:t>In full </a:t>
            </a:r>
            <a:br>
              <a:rPr lang="en-US" b="1" dirty="0"/>
            </a:br>
            <a:r>
              <a:rPr lang="en-US" b="1" dirty="0"/>
              <a:t>Here are the two flowsheets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5EE1-99DA-4D83-8168-8ECAA8F6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8D8D6-74CA-4957-9248-1E46FD8A403A}"/>
              </a:ext>
            </a:extLst>
          </p:cNvPr>
          <p:cNvSpPr txBox="1"/>
          <p:nvPr/>
        </p:nvSpPr>
        <p:spPr>
          <a:xfrm>
            <a:off x="1600200" y="105508"/>
            <a:ext cx="720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Prop Flowsheet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2D722-B8F5-4E36-8413-23E3A5DC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44" y="1086582"/>
            <a:ext cx="903974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6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E0F1F-C0ED-4D2A-81CA-544A85147EA8}"/>
              </a:ext>
            </a:extLst>
          </p:cNvPr>
          <p:cNvSpPr txBox="1"/>
          <p:nvPr/>
        </p:nvSpPr>
        <p:spPr>
          <a:xfrm>
            <a:off x="1600200" y="105508"/>
            <a:ext cx="720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Opp</a:t>
            </a:r>
            <a:r>
              <a:rPr lang="en-US" sz="4400" b="1" dirty="0"/>
              <a:t> Flowsheet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1F4F6-497F-4FFC-8DD3-65FDD71B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16" y="996689"/>
            <a:ext cx="7616337" cy="55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46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2746</TotalTime>
  <Words>1586</Words>
  <Application>Microsoft Office PowerPoint</Application>
  <PresentationFormat>Widescreen</PresentationFormat>
  <Paragraphs>378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Corbel</vt:lpstr>
      <vt:lpstr>Tahoma</vt:lpstr>
      <vt:lpstr>Verdana</vt:lpstr>
      <vt:lpstr>Wingdings</vt:lpstr>
      <vt:lpstr>Banded</vt:lpstr>
      <vt:lpstr>CLIMBING review</vt:lpstr>
      <vt:lpstr>CLIMBING review</vt:lpstr>
      <vt:lpstr>FLOWSHEETS</vt:lpstr>
      <vt:lpstr>You flow . . . </vt:lpstr>
      <vt:lpstr>the idea behind flowsheets</vt:lpstr>
      <vt:lpstr>THE DEBATERS MAKE TWO FLOWSHEETS</vt:lpstr>
      <vt:lpstr>In full  Here are the two flowsheets . . . </vt:lpstr>
      <vt:lpstr>PowerPoint Presentation</vt:lpstr>
      <vt:lpstr>PowerPoint Presentation</vt:lpstr>
      <vt:lpstr>PowerPoint Presentation</vt:lpstr>
      <vt:lpstr>And now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DO OUR OWN  FOLLOW THE FLOW DEBATE</vt:lpstr>
      <vt:lpstr>TEAMS—CHOOSE SPEAKER POSITIONS</vt:lpstr>
      <vt:lpstr>FOLLOW THE FLOW DEBATE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debate!</dc:title>
  <dc:creator>Jim Climb the Mountain</dc:creator>
  <cp:lastModifiedBy>Jim Climb the Mountain</cp:lastModifiedBy>
  <cp:revision>354</cp:revision>
  <dcterms:created xsi:type="dcterms:W3CDTF">2019-10-15T19:44:54Z</dcterms:created>
  <dcterms:modified xsi:type="dcterms:W3CDTF">2022-08-16T05:20:21Z</dcterms:modified>
</cp:coreProperties>
</file>