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82" r:id="rId5"/>
    <p:sldId id="258" r:id="rId6"/>
    <p:sldId id="276" r:id="rId7"/>
    <p:sldId id="261" r:id="rId8"/>
    <p:sldId id="266" r:id="rId9"/>
    <p:sldId id="262" r:id="rId10"/>
    <p:sldId id="259" r:id="rId11"/>
    <p:sldId id="279" r:id="rId12"/>
    <p:sldId id="263" r:id="rId13"/>
    <p:sldId id="281" r:id="rId14"/>
    <p:sldId id="265" r:id="rId15"/>
    <p:sldId id="268" r:id="rId16"/>
    <p:sldId id="269" r:id="rId17"/>
    <p:sldId id="346" r:id="rId18"/>
    <p:sldId id="347" r:id="rId19"/>
    <p:sldId id="345" r:id="rId20"/>
    <p:sldId id="348" r:id="rId21"/>
    <p:sldId id="308" r:id="rId22"/>
    <p:sldId id="309" r:id="rId23"/>
    <p:sldId id="349" r:id="rId24"/>
    <p:sldId id="310" r:id="rId25"/>
    <p:sldId id="343" r:id="rId26"/>
    <p:sldId id="344" r:id="rId27"/>
    <p:sldId id="305" r:id="rId28"/>
    <p:sldId id="350" r:id="rId29"/>
    <p:sldId id="352" r:id="rId30"/>
    <p:sldId id="35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6" y="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Let’s debate!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Hanson</a:t>
            </a:r>
          </a:p>
        </p:txBody>
      </p:sp>
    </p:spTree>
    <p:extLst>
      <p:ext uri="{BB962C8B-B14F-4D97-AF65-F5344CB8AC3E}">
        <p14:creationId xmlns:p14="http://schemas.microsoft.com/office/powerpoint/2010/main" val="215232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Dogs or cats?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6" y="2011680"/>
            <a:ext cx="4984797" cy="599716"/>
          </a:xfrm>
        </p:spPr>
        <p:txBody>
          <a:bodyPr>
            <a:normAutofit/>
          </a:bodyPr>
          <a:lstStyle/>
          <a:p>
            <a:r>
              <a:rPr lang="en-US" sz="2800" b="1" dirty="0"/>
              <a:t>Some people love dogs</a:t>
            </a:r>
          </a:p>
          <a:p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D1618-178B-44A1-AFBE-C95F0399DB4A}"/>
              </a:ext>
            </a:extLst>
          </p:cNvPr>
          <p:cNvSpPr txBox="1"/>
          <p:nvPr/>
        </p:nvSpPr>
        <p:spPr>
          <a:xfrm>
            <a:off x="6919784" y="1944130"/>
            <a:ext cx="44896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people love cats</a:t>
            </a:r>
          </a:p>
          <a:p>
            <a:endParaRPr lang="en-US" dirty="0"/>
          </a:p>
        </p:txBody>
      </p:sp>
      <p:pic>
        <p:nvPicPr>
          <p:cNvPr id="1026" name="Picture 2" descr="Image result for teenager with dog">
            <a:extLst>
              <a:ext uri="{FF2B5EF4-FFF2-40B4-BE49-F238E27FC236}">
                <a16:creationId xmlns:a16="http://schemas.microsoft.com/office/drawing/2014/main" id="{83112BDD-D4C8-4F26-94D1-4E058352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5" y="2744348"/>
            <a:ext cx="5792647" cy="38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sian teen girl with a pet cat">
            <a:extLst>
              <a:ext uri="{FF2B5EF4-FFF2-40B4-BE49-F238E27FC236}">
                <a16:creationId xmlns:a16="http://schemas.microsoft.com/office/drawing/2014/main" id="{AA9FBD0E-4523-4E46-877F-B2DA1EDB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06" y="2744348"/>
            <a:ext cx="5275976" cy="35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people don’t like either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F06316-FA28-4192-B724-80821F0D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93589-611A-42BC-ADCD-07FC9DD4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07" y="2011680"/>
            <a:ext cx="6621863" cy="43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3" y="294224"/>
            <a:ext cx="11274251" cy="1508760"/>
          </a:xfrm>
        </p:spPr>
        <p:txBody>
          <a:bodyPr>
            <a:normAutofit/>
          </a:bodyPr>
          <a:lstStyle/>
          <a:p>
            <a:r>
              <a:rPr lang="en-US" b="1" dirty="0"/>
              <a:t>TOPIC: dogs are better than cats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468C-A5A7-4B89-8743-7BFE0DE8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298927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One debater is Proposition—and favors the topic.</a:t>
            </a:r>
          </a:p>
          <a:p>
            <a:r>
              <a:rPr lang="en-US" sz="3200" b="1" dirty="0"/>
              <a:t>The other debater is Opposition—and is against the topic</a:t>
            </a:r>
          </a:p>
          <a:p>
            <a:r>
              <a:rPr lang="en-US" sz="3200" b="1" dirty="0"/>
              <a:t>Pick now which side you will be on (in most rooms—3 debaters are </a:t>
            </a:r>
            <a:r>
              <a:rPr lang="en-US" sz="3200" b="1" dirty="0" err="1"/>
              <a:t>aff</a:t>
            </a:r>
            <a:r>
              <a:rPr lang="en-US" sz="3200" b="1" dirty="0"/>
              <a:t>, 3 debaters are neg)</a:t>
            </a:r>
          </a:p>
          <a:p>
            <a:r>
              <a:rPr lang="en-US" sz="3200" b="1" dirty="0"/>
              <a:t>Sometimes, you don’t get your preferred choice.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9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3" y="294224"/>
            <a:ext cx="11274251" cy="1508760"/>
          </a:xfrm>
        </p:spPr>
        <p:txBody>
          <a:bodyPr>
            <a:normAutofit/>
          </a:bodyPr>
          <a:lstStyle/>
          <a:p>
            <a:r>
              <a:rPr lang="en-US" b="1" dirty="0"/>
              <a:t>TOPIC: dogs are better than cats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468C-A5A7-4B89-8743-7BFE0DE8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 prepare an argument (AREI) for the topic—and be ready to disagree with arguments the con might present.</a:t>
            </a:r>
          </a:p>
          <a:p>
            <a:r>
              <a:rPr lang="en-US" sz="3200" dirty="0"/>
              <a:t>OPP prepare an argument (AREI) against the topic—and be ready to disagree with arguments the pro might present.</a:t>
            </a:r>
          </a:p>
          <a:p>
            <a:r>
              <a:rPr lang="en-US" sz="3200" dirty="0"/>
              <a:t>You will present 1 minute speeches in a short debate with each other.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6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3156-3162-431B-BB3C-E62E0897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292395" cy="1508760"/>
          </a:xfrm>
        </p:spPr>
        <p:txBody>
          <a:bodyPr>
            <a:normAutofit/>
          </a:bodyPr>
          <a:lstStyle/>
          <a:p>
            <a:r>
              <a:rPr lang="en-US" sz="4400" b="1" dirty="0"/>
              <a:t>NOW: MINI-DEBATE ONE ON ONE</a:t>
            </a:r>
            <a:endParaRPr lang="en-US" sz="4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4284FB-9966-4DED-ACB9-C827A6D57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25" y="2011363"/>
            <a:ext cx="10010635" cy="456246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1 minute Prop Speech </a:t>
            </a:r>
            <a:br>
              <a:rPr lang="en-US" sz="3600" b="1" dirty="0"/>
            </a:br>
            <a:r>
              <a:rPr lang="en-US" sz="3600" b="1" dirty="0"/>
              <a:t>   (present your argument using AREI)</a:t>
            </a:r>
          </a:p>
          <a:p>
            <a:r>
              <a:rPr lang="en-US" sz="3600" b="1" dirty="0"/>
              <a:t>1 minute </a:t>
            </a:r>
            <a:r>
              <a:rPr lang="en-US" sz="3600" b="1" dirty="0" err="1"/>
              <a:t>Opp</a:t>
            </a:r>
            <a:r>
              <a:rPr lang="en-US" sz="3600" b="1" dirty="0"/>
              <a:t> Speech </a:t>
            </a:r>
            <a:br>
              <a:rPr lang="en-US" sz="3600" b="1" dirty="0"/>
            </a:br>
            <a:r>
              <a:rPr lang="en-US" sz="3600" b="1" dirty="0"/>
              <a:t>   (present your argument using AREI AND</a:t>
            </a:r>
            <a:br>
              <a:rPr lang="en-US" sz="3600" b="1" dirty="0"/>
            </a:br>
            <a:r>
              <a:rPr lang="en-US" sz="3600" b="1" dirty="0"/>
              <a:t>     respond to the Prop Arguments)</a:t>
            </a:r>
          </a:p>
          <a:p>
            <a:r>
              <a:rPr lang="en-US" sz="3600" b="1" dirty="0"/>
              <a:t>1 minute Prop Speech</a:t>
            </a:r>
            <a:br>
              <a:rPr lang="en-US" sz="3600" b="1" dirty="0"/>
            </a:br>
            <a:r>
              <a:rPr lang="en-US" sz="3600" b="1" dirty="0"/>
              <a:t>    (respond to the </a:t>
            </a:r>
            <a:r>
              <a:rPr lang="en-US" sz="3600" b="1" dirty="0" err="1"/>
              <a:t>Opp</a:t>
            </a:r>
            <a:r>
              <a:rPr lang="en-US" sz="3600" b="1" dirty="0"/>
              <a:t> arguments and defend </a:t>
            </a:r>
            <a:br>
              <a:rPr lang="en-US" sz="3600" b="1" dirty="0"/>
            </a:br>
            <a:r>
              <a:rPr lang="en-US" sz="3600" b="1" dirty="0"/>
              <a:t>      your arguments)</a:t>
            </a:r>
          </a:p>
          <a:p>
            <a:r>
              <a:rPr lang="en-US" sz="3600" b="1" dirty="0"/>
              <a:t>1 minute </a:t>
            </a:r>
            <a:r>
              <a:rPr lang="en-US" sz="3600" b="1" dirty="0" err="1"/>
              <a:t>Opp</a:t>
            </a:r>
            <a:r>
              <a:rPr lang="en-US" sz="3600" b="1" dirty="0"/>
              <a:t> Speech</a:t>
            </a:r>
            <a:br>
              <a:rPr lang="en-US" sz="3600" b="1" dirty="0"/>
            </a:br>
            <a:r>
              <a:rPr lang="en-US" sz="3600" b="1" dirty="0"/>
              <a:t>    (defend your arguments and respond again to </a:t>
            </a:r>
            <a:br>
              <a:rPr lang="en-US" sz="3600" b="1" dirty="0"/>
            </a:br>
            <a:r>
              <a:rPr lang="en-US" sz="3600" b="1" dirty="0"/>
              <a:t>      the Prop arguments)</a:t>
            </a:r>
          </a:p>
        </p:txBody>
      </p:sp>
    </p:spTree>
    <p:extLst>
      <p:ext uri="{BB962C8B-B14F-4D97-AF65-F5344CB8AC3E}">
        <p14:creationId xmlns:p14="http://schemas.microsoft.com/office/powerpoint/2010/main" val="37103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3684-FF8B-416D-80E4-943A82E1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did it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C0DC-B8D3-45BE-BEB7-87D991F4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B042-F1FD-4C82-86F3-2AC06E0B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212008" cy="1508760"/>
          </a:xfrm>
        </p:spPr>
        <p:txBody>
          <a:bodyPr/>
          <a:lstStyle/>
          <a:p>
            <a:r>
              <a:rPr lang="en-US" b="1" dirty="0"/>
              <a:t>WHAT IS THE FIRST TOPIC FOR THE CAMP?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A816-CE24-4B59-90D7-EAD71A96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Zoos should be banned.</a:t>
            </a:r>
          </a:p>
          <a:p>
            <a:endParaRPr lang="en-US" sz="3000" b="1" dirty="0"/>
          </a:p>
          <a:p>
            <a:r>
              <a:rPr lang="en-US" sz="3000" b="1" dirty="0"/>
              <a:t>What arguments will come up?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 your google/</a:t>
            </a:r>
            <a:r>
              <a:rPr lang="en-US" b="1" dirty="0" err="1"/>
              <a:t>bing</a:t>
            </a:r>
            <a:r>
              <a:rPr lang="en-US" b="1" dirty="0"/>
              <a:t> 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193463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Search for the answer to these questions:</a:t>
            </a:r>
          </a:p>
          <a:p>
            <a:r>
              <a:rPr lang="en-US" sz="2800" b="1" dirty="0"/>
              <a:t>Name a zoo that has had problems? What were the problems?</a:t>
            </a:r>
          </a:p>
          <a:p>
            <a:r>
              <a:rPr lang="en-US" sz="2800" b="1" dirty="0"/>
              <a:t>Name an expert that supports ending zoos? Why does this expert think this?</a:t>
            </a:r>
          </a:p>
          <a:p>
            <a:r>
              <a:rPr lang="en-US" sz="2800" b="1" dirty="0"/>
              <a:t>Name an expert that believes zoos are good? Why does the expert think this?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522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Now—prepare an argument!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193463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Half of Lab: Prepare an argument with 2 AREIs for why homework should be banned</a:t>
            </a:r>
          </a:p>
          <a:p>
            <a:r>
              <a:rPr lang="en-US" sz="2800" b="1" dirty="0"/>
              <a:t>Other Half of Lab: Prepare an argument with 2 AREIs for why homework should NOT be banned</a:t>
            </a:r>
          </a:p>
          <a:p>
            <a:r>
              <a:rPr lang="en-US" sz="2800" b="1" dirty="0"/>
              <a:t>One Person—tell us your Should Ban Argument</a:t>
            </a:r>
          </a:p>
          <a:p>
            <a:r>
              <a:rPr lang="en-US" sz="2800" b="1" dirty="0"/>
              <a:t>One Person—tell us your Should NOT Ban Argument.</a:t>
            </a:r>
          </a:p>
          <a:p>
            <a:endParaRPr lang="en-US" sz="2800" b="1" dirty="0"/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665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2" y="284176"/>
            <a:ext cx="11678769" cy="150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A DEBATER PRESENTS AN ARGUMENT, </a:t>
            </a:r>
            <a:br>
              <a:rPr lang="en-US" b="1" dirty="0"/>
            </a:br>
            <a:br>
              <a:rPr lang="en-US" sz="1100" b="1" dirty="0"/>
            </a:br>
            <a:r>
              <a:rPr lang="en-US" b="1" dirty="0"/>
              <a:t>YOU Take notes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TAKING NOTES IN DEBATE IS CALLED FLOWING</a:t>
            </a:r>
          </a:p>
          <a:p>
            <a:r>
              <a:rPr lang="en-US" sz="3600" b="1" dirty="0"/>
              <a:t>FLOW MY ARGUMENT . . .</a:t>
            </a:r>
          </a:p>
          <a:p>
            <a:r>
              <a:rPr lang="en-US" sz="3600" b="1" dirty="0"/>
              <a:t>When I say stop, you have to stop—drop your pen!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8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64B6-1A88-45FB-B38E-350CA484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your favorite food?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E54D9-66E0-4539-A134-9793452E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67" y="1685925"/>
            <a:ext cx="6721463" cy="4472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3A687-B3F0-4137-A0B8-444705FF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09" y="1973249"/>
            <a:ext cx="6896100" cy="460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B0462-119B-4AD0-A060-E35EAD9C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7" y="2060382"/>
            <a:ext cx="7053195" cy="4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flowing better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112821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Flow the tagline/claim</a:t>
            </a:r>
          </a:p>
          <a:p>
            <a:r>
              <a:rPr lang="en-US" sz="3200" b="1" dirty="0"/>
              <a:t>Flow the source</a:t>
            </a:r>
          </a:p>
          <a:p>
            <a:r>
              <a:rPr lang="en-US" sz="3200" b="1" dirty="0"/>
              <a:t>Flow the support for the tagline/claim.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5CDC-AC22-4264-BA1C-FE16309AA8F3}"/>
              </a:ext>
            </a:extLst>
          </p:cNvPr>
          <p:cNvSpPr txBox="1"/>
          <p:nvPr/>
        </p:nvSpPr>
        <p:spPr>
          <a:xfrm>
            <a:off x="6578009" y="2013098"/>
            <a:ext cx="49051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Zoos save animals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National Geographic 2020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Zoos protect hurt injured animals and allow animal to engage in breeding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ABBREVIATE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034848" cy="420624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Shrtn</a:t>
            </a:r>
            <a:r>
              <a:rPr lang="en-US" sz="3200" b="1" dirty="0"/>
              <a:t> </a:t>
            </a:r>
            <a:r>
              <a:rPr lang="en-US" sz="3200" b="1" dirty="0" err="1"/>
              <a:t>wrds</a:t>
            </a:r>
            <a:r>
              <a:rPr lang="en-US" sz="3200" b="1" dirty="0"/>
              <a:t> w/o </a:t>
            </a:r>
            <a:r>
              <a:rPr lang="en-US" sz="3200" b="1" dirty="0" err="1"/>
              <a:t>vwls</a:t>
            </a:r>
            <a:endParaRPr lang="en-US" sz="3200" b="1" dirty="0"/>
          </a:p>
          <a:p>
            <a:r>
              <a:rPr lang="en-US" sz="3200" b="1" dirty="0" err="1"/>
              <a:t>Endgrd</a:t>
            </a:r>
            <a:r>
              <a:rPr lang="en-US" sz="3200" b="1" dirty="0"/>
              <a:t> </a:t>
            </a:r>
            <a:r>
              <a:rPr lang="en-US" sz="3200" b="1" dirty="0" err="1"/>
              <a:t>Spcs</a:t>
            </a:r>
            <a:endParaRPr lang="en-US" sz="3200" b="1" dirty="0"/>
          </a:p>
          <a:p>
            <a:r>
              <a:rPr lang="en-US" sz="3200" b="1" dirty="0"/>
              <a:t>Or just the first letters of longer words</a:t>
            </a:r>
          </a:p>
          <a:p>
            <a:r>
              <a:rPr lang="en-US" sz="3200" b="1" dirty="0"/>
              <a:t>Treat    Dang   Qual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00236-4E2D-4542-95A7-449BBD39BB49}"/>
              </a:ext>
            </a:extLst>
          </p:cNvPr>
          <p:cNvSpPr txBox="1"/>
          <p:nvPr/>
        </p:nvSpPr>
        <p:spPr>
          <a:xfrm>
            <a:off x="6578009" y="2011680"/>
            <a:ext cx="49051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Zs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anmls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Geog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Prtct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hrt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anmls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allw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Shorthand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2011680"/>
            <a:ext cx="11655705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Endangered Species = ES</a:t>
            </a:r>
          </a:p>
          <a:p>
            <a:r>
              <a:rPr lang="en-US" sz="3200" b="1" dirty="0"/>
              <a:t>Zoos = Z</a:t>
            </a:r>
          </a:p>
          <a:p>
            <a:r>
              <a:rPr lang="en-US" sz="3200" b="1" dirty="0"/>
              <a:t>Increases = ↑ </a:t>
            </a:r>
          </a:p>
          <a:p>
            <a:r>
              <a:rPr lang="en-US" sz="3200" b="1" dirty="0"/>
              <a:t>Solves = S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E382F-57E5-4E4F-8B5F-5DC456475C82}"/>
              </a:ext>
            </a:extLst>
          </p:cNvPr>
          <p:cNvSpPr txBox="1"/>
          <p:nvPr/>
        </p:nvSpPr>
        <p:spPr>
          <a:xfrm>
            <a:off x="6578009" y="2013098"/>
            <a:ext cx="490515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Z =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encg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bd view of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anmls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Anml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↑Viewing, ↓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Rspct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anmls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wld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NOTICE: How much less you have to write!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FLOWED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848" y="2011680"/>
            <a:ext cx="6911162" cy="4206240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Z </a:t>
            </a:r>
            <a:r>
              <a:rPr lang="en-US" sz="3200" b="1" dirty="0" err="1"/>
              <a:t>hrt</a:t>
            </a:r>
            <a:r>
              <a:rPr lang="en-US" sz="3200" b="1" dirty="0"/>
              <a:t> </a:t>
            </a:r>
            <a:r>
              <a:rPr lang="en-US" sz="3200" b="1" dirty="0" err="1"/>
              <a:t>anmls</a:t>
            </a:r>
            <a:endParaRPr lang="en-US" sz="3200" b="1" dirty="0"/>
          </a:p>
          <a:p>
            <a:r>
              <a:rPr lang="en-US" sz="3200" b="1" dirty="0" err="1"/>
              <a:t>Jeffre</a:t>
            </a:r>
            <a:r>
              <a:rPr lang="en-US" sz="3200" b="1" dirty="0"/>
              <a:t> ‘18</a:t>
            </a:r>
          </a:p>
          <a:p>
            <a:r>
              <a:rPr lang="en-US" sz="3200" b="1" dirty="0"/>
              <a:t>Z </a:t>
            </a:r>
            <a:r>
              <a:rPr lang="en-US" sz="3200" b="1" dirty="0" err="1"/>
              <a:t>gv</a:t>
            </a:r>
            <a:r>
              <a:rPr lang="en-US" sz="3200" b="1" dirty="0"/>
              <a:t> bad diet</a:t>
            </a:r>
          </a:p>
          <a:p>
            <a:r>
              <a:rPr lang="en-US" sz="3200" b="1" dirty="0"/>
              <a:t>Z too </a:t>
            </a:r>
            <a:r>
              <a:rPr lang="en-US" sz="3200" b="1" dirty="0" err="1"/>
              <a:t>smll</a:t>
            </a:r>
            <a:r>
              <a:rPr lang="en-US" sz="3200" b="1" dirty="0"/>
              <a:t> </a:t>
            </a:r>
            <a:r>
              <a:rPr lang="en-US" sz="3200" b="1" dirty="0" err="1"/>
              <a:t>spc</a:t>
            </a:r>
            <a:endParaRPr lang="en-US" sz="3200" b="1" dirty="0"/>
          </a:p>
          <a:p>
            <a:endParaRPr lang="en-US" sz="3200" dirty="0"/>
          </a:p>
          <a:p>
            <a:r>
              <a:rPr lang="en-US" sz="4000" b="1" dirty="0"/>
              <a:t>TRY FLOWING AGAIN—Here is another argument.</a:t>
            </a:r>
          </a:p>
        </p:txBody>
      </p:sp>
    </p:spTree>
    <p:extLst>
      <p:ext uri="{BB962C8B-B14F-4D97-AF65-F5344CB8AC3E}">
        <p14:creationId xmlns:p14="http://schemas.microsoft.com/office/powerpoint/2010/main" val="13436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Now—let’s do it real!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848" y="2011680"/>
            <a:ext cx="6911162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Someone present their SHOULD BAN argument</a:t>
            </a:r>
          </a:p>
          <a:p>
            <a:r>
              <a:rPr lang="en-US" sz="3200" b="1" dirty="0"/>
              <a:t>Flow it!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80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861-68BC-47E4-9997-447E447B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Now, it gets tougher!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D29A-9C90-4E34-B2FF-718E90F8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8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Flowing WHEN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65" y="2059806"/>
            <a:ext cx="6721751" cy="4206240"/>
          </a:xfrm>
        </p:spPr>
        <p:txBody>
          <a:bodyPr>
            <a:normAutofit/>
          </a:bodyPr>
          <a:lstStyle/>
          <a:p>
            <a:r>
              <a:rPr lang="en-US" sz="3200" dirty="0"/>
              <a:t>Create two columns</a:t>
            </a:r>
          </a:p>
          <a:p>
            <a:r>
              <a:rPr lang="en-US" sz="3200" dirty="0"/>
              <a:t>I will present an argument</a:t>
            </a:r>
          </a:p>
          <a:p>
            <a:r>
              <a:rPr lang="en-US" sz="3200" dirty="0"/>
              <a:t>You write responses</a:t>
            </a:r>
          </a:p>
          <a:p>
            <a:r>
              <a:rPr lang="en-US" sz="3200" dirty="0"/>
              <a:t>TRY IT . . . </a:t>
            </a:r>
          </a:p>
          <a:p>
            <a:r>
              <a:rPr lang="en-US" sz="3200" dirty="0"/>
              <a:t>How many responses did you get?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7AF1-8EBC-4155-977B-91C0CBC2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612" y="1917602"/>
            <a:ext cx="4339169" cy="48162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661620-1E61-4E47-BB0D-0AA6E01428C1}"/>
              </a:ext>
            </a:extLst>
          </p:cNvPr>
          <p:cNvCxnSpPr/>
          <p:nvPr/>
        </p:nvCxnSpPr>
        <p:spPr>
          <a:xfrm>
            <a:off x="9195798" y="3140309"/>
            <a:ext cx="642796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A4C58C-B99B-4F26-8E2C-A1E5EBB173E8}"/>
              </a:ext>
            </a:extLst>
          </p:cNvPr>
          <p:cNvSpPr txBox="1"/>
          <p:nvPr/>
        </p:nvSpPr>
        <p:spPr>
          <a:xfrm>
            <a:off x="7347612" y="2913708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Argument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3EE59-7271-4AEF-A64A-E8D11ED40A4B}"/>
              </a:ext>
            </a:extLst>
          </p:cNvPr>
          <p:cNvSpPr txBox="1"/>
          <p:nvPr/>
        </p:nvSpPr>
        <p:spPr>
          <a:xfrm>
            <a:off x="9838595" y="2909477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6077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284176"/>
            <a:ext cx="10412233" cy="1508760"/>
          </a:xfrm>
        </p:spPr>
        <p:txBody>
          <a:bodyPr/>
          <a:lstStyle/>
          <a:p>
            <a:r>
              <a:rPr lang="en-US" b="1" dirty="0"/>
              <a:t>BETTER Flowing WHEN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2011680"/>
            <a:ext cx="6897548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Flow just the assertion</a:t>
            </a:r>
          </a:p>
          <a:p>
            <a:r>
              <a:rPr lang="en-US" sz="3200" b="1" dirty="0"/>
              <a:t>Then spend 90% of your time writing your responses</a:t>
            </a:r>
          </a:p>
          <a:p>
            <a:r>
              <a:rPr lang="en-US" sz="3200" b="1" dirty="0"/>
              <a:t>TRY IT AGAIN.</a:t>
            </a:r>
          </a:p>
          <a:p>
            <a:r>
              <a:rPr lang="en-US" sz="3200" b="1" dirty="0"/>
              <a:t>I’ll will present an argument—WRITE RESPONSES!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DCED6-697D-4589-B7C7-497D094E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92" y="2033066"/>
            <a:ext cx="4371613" cy="4785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28C1E-66E6-48F7-894F-5A2C0AD3AD84}"/>
              </a:ext>
            </a:extLst>
          </p:cNvPr>
          <p:cNvSpPr txBox="1"/>
          <p:nvPr/>
        </p:nvSpPr>
        <p:spPr>
          <a:xfrm>
            <a:off x="8009681" y="3841173"/>
            <a:ext cx="133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44C47-EF52-44E9-9069-423EE97923BB}"/>
              </a:ext>
            </a:extLst>
          </p:cNvPr>
          <p:cNvSpPr txBox="1"/>
          <p:nvPr/>
        </p:nvSpPr>
        <p:spPr>
          <a:xfrm>
            <a:off x="9989915" y="3594952"/>
            <a:ext cx="165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6500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Now—let’s do it real!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848" y="2011680"/>
            <a:ext cx="7720070" cy="4562144"/>
          </a:xfrm>
        </p:spPr>
        <p:txBody>
          <a:bodyPr>
            <a:normAutofit/>
          </a:bodyPr>
          <a:lstStyle/>
          <a:p>
            <a:r>
              <a:rPr lang="en-US" sz="3200" b="1" dirty="0"/>
              <a:t>Someone present their Should require argument</a:t>
            </a:r>
          </a:p>
          <a:p>
            <a:r>
              <a:rPr lang="en-US" sz="3200" b="1" dirty="0"/>
              <a:t>Flow your Responses!</a:t>
            </a:r>
          </a:p>
          <a:p>
            <a:endParaRPr lang="en-US" sz="3200" b="1" dirty="0"/>
          </a:p>
          <a:p>
            <a:r>
              <a:rPr lang="en-US" sz="3200" b="1" dirty="0"/>
              <a:t>How many Responses did you get?</a:t>
            </a:r>
          </a:p>
          <a:p>
            <a:endParaRPr lang="en-US" sz="3200" b="1" dirty="0"/>
          </a:p>
          <a:p>
            <a:r>
              <a:rPr lang="en-US" sz="3200" b="1" dirty="0"/>
              <a:t>Who’s willing to present their responses?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04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 we debate, treat each other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865" y="2011680"/>
            <a:ext cx="8559053" cy="4562144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/>
              <a:t>We argue Ideas</a:t>
            </a:r>
          </a:p>
          <a:p>
            <a:r>
              <a:rPr lang="en-US" sz="3200" b="1" dirty="0"/>
              <a:t>We don’t argue against People</a:t>
            </a:r>
          </a:p>
          <a:p>
            <a:endParaRPr lang="en-US" sz="3200" b="1" dirty="0"/>
          </a:p>
          <a:p>
            <a:r>
              <a:rPr lang="en-US" sz="3200" b="1" dirty="0"/>
              <a:t>Look around the Zoom Room</a:t>
            </a:r>
          </a:p>
          <a:p>
            <a:r>
              <a:rPr lang="en-US" sz="3200" b="1" dirty="0"/>
              <a:t>These are your team members—show you support each other</a:t>
            </a:r>
          </a:p>
          <a:p>
            <a:r>
              <a:rPr lang="en-US" sz="3200" b="1" dirty="0"/>
              <a:t>If at anytime you are not being treated right—tell the lab leader, your parent, or Jim Hanson</a:t>
            </a:r>
          </a:p>
          <a:p>
            <a:r>
              <a:rPr lang="en-US" sz="3200" b="1" dirty="0"/>
              <a:t>If you see someone being mistreated—you are encouraged to put a stop to it. “Hey Stop that.” “Hey, let’s do something else.” “Yep, I’m going to contact Jim Hanson.”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94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have our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working together</a:t>
            </a:r>
          </a:p>
          <a:p>
            <a:r>
              <a:rPr lang="en-US" sz="3200" b="1" dirty="0"/>
              <a:t>We are a team and we support each other.</a:t>
            </a:r>
          </a:p>
        </p:txBody>
      </p:sp>
    </p:spTree>
    <p:extLst>
      <p:ext uri="{BB962C8B-B14F-4D97-AF65-F5344CB8AC3E}">
        <p14:creationId xmlns:p14="http://schemas.microsoft.com/office/powerpoint/2010/main" val="29438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need for debates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052269" cy="4562144"/>
          </a:xfrm>
        </p:spPr>
        <p:txBody>
          <a:bodyPr>
            <a:normAutofit/>
          </a:bodyPr>
          <a:lstStyle/>
          <a:p>
            <a:r>
              <a:rPr lang="en-US" sz="3200" b="1" dirty="0"/>
              <a:t>Pens (Black/Dark Blue)</a:t>
            </a:r>
          </a:p>
          <a:p>
            <a:r>
              <a:rPr lang="en-US" sz="3200" b="1" dirty="0"/>
              <a:t>Flowsheets (Print Paper 8.5 x 11 or larger)</a:t>
            </a:r>
          </a:p>
          <a:p>
            <a:r>
              <a:rPr lang="en-US" sz="3200" b="1" dirty="0"/>
              <a:t>Printed Scripts</a:t>
            </a:r>
          </a:p>
          <a:p>
            <a:r>
              <a:rPr lang="en-US" sz="3200" b="1" dirty="0"/>
              <a:t>Let’s look at each step of preparing on the Climb Middle School Prep Web Page.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90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Each person, tell your group . . . </a:t>
            </a:r>
          </a:p>
          <a:p>
            <a:r>
              <a:rPr lang="en-US" sz="3200" b="1" dirty="0"/>
              <a:t>Your name and anything important to you</a:t>
            </a:r>
          </a:p>
          <a:p>
            <a:r>
              <a:rPr lang="en-US" sz="3200" b="1" dirty="0"/>
              <a:t>Your favorite food.</a:t>
            </a:r>
          </a:p>
        </p:txBody>
      </p:sp>
    </p:spTree>
    <p:extLst>
      <p:ext uri="{BB962C8B-B14F-4D97-AF65-F5344CB8AC3E}">
        <p14:creationId xmlns:p14="http://schemas.microsoft.com/office/powerpoint/2010/main" val="4223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an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390572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Assertion-your point</a:t>
            </a:r>
          </a:p>
          <a:p>
            <a:br>
              <a:rPr lang="en-US" sz="2800" b="1" dirty="0"/>
            </a:br>
            <a:r>
              <a:rPr lang="en-US" sz="2800" b="1" dirty="0"/>
              <a:t>Reason-because ___</a:t>
            </a:r>
          </a:p>
          <a:p>
            <a:br>
              <a:rPr lang="en-US" sz="2800" b="1" dirty="0"/>
            </a:br>
            <a:r>
              <a:rPr lang="en-US" sz="2800" b="1" dirty="0"/>
              <a:t>Evidence-proof</a:t>
            </a:r>
          </a:p>
          <a:p>
            <a:br>
              <a:rPr lang="en-US" sz="2800" b="1" dirty="0"/>
            </a:br>
            <a:r>
              <a:rPr lang="en-US" sz="2800" b="1" dirty="0"/>
              <a:t>Importance-why this matters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5D167F-B7FB-4194-A952-1EF1FF37AB51}"/>
              </a:ext>
            </a:extLst>
          </p:cNvPr>
          <p:cNvSpPr txBox="1">
            <a:spLocks/>
          </p:cNvSpPr>
          <p:nvPr/>
        </p:nvSpPr>
        <p:spPr>
          <a:xfrm>
            <a:off x="5980670" y="2011680"/>
            <a:ext cx="5741773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Sugary beverages harm health</a:t>
            </a:r>
          </a:p>
          <a:p>
            <a:r>
              <a:rPr lang="en-US" sz="2800" b="1" dirty="0"/>
              <a:t>Because they increase diabetes</a:t>
            </a:r>
          </a:p>
          <a:p>
            <a:r>
              <a:rPr lang="en-US" sz="2800" b="1" dirty="0"/>
              <a:t>High sugar consumption is linked to diabetes in studies</a:t>
            </a:r>
          </a:p>
          <a:p>
            <a:r>
              <a:rPr lang="en-US" sz="2800" b="1" dirty="0"/>
              <a:t>So, we should try to reduce consumption of sugary beverages.</a:t>
            </a:r>
          </a:p>
        </p:txBody>
      </p:sp>
    </p:spTree>
    <p:extLst>
      <p:ext uri="{BB962C8B-B14F-4D97-AF65-F5344CB8AC3E}">
        <p14:creationId xmlns:p14="http://schemas.microsoft.com/office/powerpoint/2010/main" val="30552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46" y="284176"/>
            <a:ext cx="11332028" cy="1508760"/>
          </a:xfrm>
        </p:spPr>
        <p:txBody>
          <a:bodyPr/>
          <a:lstStyle/>
          <a:p>
            <a:r>
              <a:rPr lang="en-US" b="1" dirty="0"/>
              <a:t>Ready to make an argument about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Your favorite show?</a:t>
            </a:r>
          </a:p>
          <a:p>
            <a:r>
              <a:rPr lang="en-US" sz="3200" b="1" dirty="0"/>
              <a:t>School start times?</a:t>
            </a:r>
          </a:p>
          <a:p>
            <a:r>
              <a:rPr lang="en-US" sz="3200" b="1" dirty="0"/>
              <a:t>The best Video Game?</a:t>
            </a:r>
          </a:p>
          <a:p>
            <a:r>
              <a:rPr lang="en-US" sz="3200" b="1" dirty="0"/>
              <a:t>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25613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9" y="2122714"/>
            <a:ext cx="11782697" cy="1782998"/>
          </a:xfrm>
        </p:spPr>
        <p:txBody>
          <a:bodyPr>
            <a:normAutofit/>
          </a:bodyPr>
          <a:lstStyle/>
          <a:p>
            <a:r>
              <a:rPr lang="en-US" b="1" dirty="0"/>
              <a:t>Now . . . Make your argument in your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651685"/>
          </a:xfrm>
        </p:spPr>
        <p:txBody>
          <a:bodyPr>
            <a:normAutofit/>
          </a:bodyPr>
          <a:lstStyle/>
          <a:p>
            <a:r>
              <a:rPr lang="en-US" sz="3200" b="1" dirty="0"/>
              <a:t>Assertion—your point</a:t>
            </a:r>
          </a:p>
          <a:p>
            <a:r>
              <a:rPr lang="en-US" sz="3200" b="1" dirty="0"/>
              <a:t>Reason—because ___</a:t>
            </a:r>
          </a:p>
          <a:p>
            <a:r>
              <a:rPr lang="en-US" sz="3200" b="1" dirty="0"/>
              <a:t>Evidence—show proof</a:t>
            </a:r>
          </a:p>
          <a:p>
            <a:r>
              <a:rPr lang="en-US" sz="3200" b="1" dirty="0"/>
              <a:t>Importance—why this matters</a:t>
            </a:r>
          </a:p>
        </p:txBody>
      </p:sp>
    </p:spTree>
    <p:extLst>
      <p:ext uri="{BB962C8B-B14F-4D97-AF65-F5344CB8AC3E}">
        <p14:creationId xmlns:p14="http://schemas.microsoft.com/office/powerpoint/2010/main" val="16121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Debate involves respectful disagreement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92F7-2C48-40EC-8897-F63AEDC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5" y="2011679"/>
            <a:ext cx="11284300" cy="4419265"/>
          </a:xfrm>
        </p:spPr>
        <p:txBody>
          <a:bodyPr>
            <a:normAutofit/>
          </a:bodyPr>
          <a:lstStyle/>
          <a:p>
            <a:r>
              <a:rPr lang="en-US" sz="3200" b="1" dirty="0"/>
              <a:t>When a debater says steak is the best food . . . 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You can argue “steak is NOT that good tasting”</a:t>
            </a:r>
          </a:p>
          <a:p>
            <a:r>
              <a:rPr lang="en-US" sz="3200" b="1" dirty="0"/>
              <a:t>You can argue “steak means harming animals—that’s not the best”</a:t>
            </a:r>
          </a:p>
          <a:p>
            <a:r>
              <a:rPr lang="en-US" sz="3200" b="1" dirty="0"/>
              <a:t>You can argue “Sushi is more delicious”</a:t>
            </a:r>
          </a:p>
        </p:txBody>
      </p:sp>
    </p:spTree>
    <p:extLst>
      <p:ext uri="{BB962C8B-B14F-4D97-AF65-F5344CB8AC3E}">
        <p14:creationId xmlns:p14="http://schemas.microsoft.com/office/powerpoint/2010/main" val="26118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Now . . . I disagree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9292"/>
            <a:ext cx="9144000" cy="263864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In teams of two  . . . </a:t>
            </a:r>
          </a:p>
          <a:p>
            <a:r>
              <a:rPr lang="en-US" sz="3600" b="1" dirty="0"/>
              <a:t>One person presents their argument</a:t>
            </a:r>
          </a:p>
          <a:p>
            <a:r>
              <a:rPr lang="en-US" sz="3600" b="1" dirty="0"/>
              <a:t>The other person then says “I disagree because ____________”</a:t>
            </a:r>
          </a:p>
          <a:p>
            <a:r>
              <a:rPr lang="en-US" sz="3600" b="1" dirty="0"/>
              <a:t>Then reverse roles.</a:t>
            </a:r>
          </a:p>
        </p:txBody>
      </p:sp>
    </p:spTree>
    <p:extLst>
      <p:ext uri="{BB962C8B-B14F-4D97-AF65-F5344CB8AC3E}">
        <p14:creationId xmlns:p14="http://schemas.microsoft.com/office/powerpoint/2010/main" val="19236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1457</TotalTime>
  <Words>1037</Words>
  <Application>Microsoft Office PowerPoint</Application>
  <PresentationFormat>Widescreen</PresentationFormat>
  <Paragraphs>160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Corbel</vt:lpstr>
      <vt:lpstr>Tahoma</vt:lpstr>
      <vt:lpstr>Wingdings</vt:lpstr>
      <vt:lpstr>Banded</vt:lpstr>
      <vt:lpstr>Let’s debate!</vt:lpstr>
      <vt:lpstr>What’s your favorite food?</vt:lpstr>
      <vt:lpstr>We have our opinions</vt:lpstr>
      <vt:lpstr>Communicate it!</vt:lpstr>
      <vt:lpstr>Making an argument</vt:lpstr>
      <vt:lpstr>Ready to make an argument about . . . </vt:lpstr>
      <vt:lpstr>Now . . . Make your argument in your group</vt:lpstr>
      <vt:lpstr>Debate involves respectful disagreement</vt:lpstr>
      <vt:lpstr>Now . . . I disagree game</vt:lpstr>
      <vt:lpstr>Dogs or cats?</vt:lpstr>
      <vt:lpstr>Some people don’t like either</vt:lpstr>
      <vt:lpstr>TOPIC: dogs are better than cats</vt:lpstr>
      <vt:lpstr>TOPIC: dogs are better than cats</vt:lpstr>
      <vt:lpstr>NOW: MINI-DEBATE ONE ON ONE</vt:lpstr>
      <vt:lpstr>How did it go?</vt:lpstr>
      <vt:lpstr>WHAT IS THE FIRST TOPIC FOR THE CAMP?</vt:lpstr>
      <vt:lpstr>Get your google/bing on!</vt:lpstr>
      <vt:lpstr>Now—prepare an argument!</vt:lpstr>
      <vt:lpstr>WHEN A DEBATER PRESENTS AN ARGUMENT,   YOU Take notes . . . </vt:lpstr>
      <vt:lpstr>flowing better </vt:lpstr>
      <vt:lpstr>ABBREVIATE</vt:lpstr>
      <vt:lpstr>Shorthand</vt:lpstr>
      <vt:lpstr>EXAMPLE FLOWED ARGUMENT</vt:lpstr>
      <vt:lpstr>Now—let’s do it real!</vt:lpstr>
      <vt:lpstr>Now, it gets tougher!</vt:lpstr>
      <vt:lpstr>Flowing WHEN RESPONDING</vt:lpstr>
      <vt:lpstr>BETTER Flowing WHEN RESPONDING</vt:lpstr>
      <vt:lpstr>Now—let’s do it real!</vt:lpstr>
      <vt:lpstr>As we debate, treat each other right</vt:lpstr>
      <vt:lpstr>What you need for debates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130</cp:revision>
  <dcterms:created xsi:type="dcterms:W3CDTF">2019-10-15T19:44:54Z</dcterms:created>
  <dcterms:modified xsi:type="dcterms:W3CDTF">2022-07-18T02:06:15Z</dcterms:modified>
</cp:coreProperties>
</file>