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1"/>
  </p:notesMasterIdLst>
  <p:sldIdLst>
    <p:sldId id="256" r:id="rId2"/>
    <p:sldId id="257" r:id="rId3"/>
    <p:sldId id="258" r:id="rId4"/>
    <p:sldId id="259" r:id="rId5"/>
    <p:sldId id="270" r:id="rId6"/>
    <p:sldId id="260" r:id="rId7"/>
    <p:sldId id="261" r:id="rId8"/>
    <p:sldId id="265" r:id="rId9"/>
    <p:sldId id="266" r:id="rId10"/>
    <p:sldId id="269" r:id="rId11"/>
    <p:sldId id="262" r:id="rId12"/>
    <p:sldId id="263" r:id="rId13"/>
    <p:sldId id="271" r:id="rId14"/>
    <p:sldId id="272" r:id="rId15"/>
    <p:sldId id="273" r:id="rId16"/>
    <p:sldId id="268" r:id="rId17"/>
    <p:sldId id="264" r:id="rId18"/>
    <p:sldId id="267" r:id="rId19"/>
    <p:sldId id="274" r:id="rId20"/>
  </p:sldIdLst>
  <p:sldSz cx="9144000" cy="5143500" type="screen16x9"/>
  <p:notesSz cx="6858000" cy="9144000"/>
  <p:embeddedFontLst>
    <p:embeddedFont>
      <p:font typeface="OpenDyslexic" panose="00000500000000000000" pitchFamily="50" charset="0"/>
      <p:regular r:id="rId22"/>
    </p:embeddedFont>
    <p:embeddedFont>
      <p:font typeface="Roboto" panose="02000000000000000000" pitchFamily="2" charset="0"/>
      <p:regular r:id="rId23"/>
      <p:bold r:id="rId24"/>
      <p:italic r:id="rId25"/>
      <p:boldItalic r:id="rId26"/>
    </p:embeddedFont>
    <p:embeddedFont>
      <p:font typeface="Roboto Slab" panose="020B0604020202020204" charset="0"/>
      <p:regular r:id="rId27"/>
      <p:bold r:id="rId2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560" y="4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font" Target="fonts/font7.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font" Target="fonts/font6.fntdata"/><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125a9cdf9de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125a9cdf9de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125a9cdf9de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125a9cdf9de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619339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125a9cdf9de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125a9cdf9de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9660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125a9cdf9de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125a9cdf9de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898271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125a9cdf9de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125a9cdf9de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125a9cdf9de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125a9cdf9de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23813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ddca568c39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ddca568c39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ddca568c39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ddca568c39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e0c85a97c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e0c85a97c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125a9cdf9d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125a9cdf9d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125a9cdf9de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125a9cdf9de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125a9cdf9de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125a9cdf9de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75633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125a9cdf9de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125a9cdf9de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583542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125a9cdf9de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125a9cdf9de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1524800" y="672606"/>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sp>
        <p:nvSpPr>
          <p:cNvPr id="11" name="Google Shape;11;p2"/>
          <p:cNvSpPr/>
          <p:nvPr/>
        </p:nvSpPr>
        <p:spPr>
          <a:xfrm rot="10800000">
            <a:off x="6537563" y="33429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cxnSp>
        <p:nvCxnSpPr>
          <p:cNvPr id="12" name="Google Shape;12;p2"/>
          <p:cNvCxnSpPr/>
          <p:nvPr/>
        </p:nvCxnSpPr>
        <p:spPr>
          <a:xfrm>
            <a:off x="4359602" y="2817464"/>
            <a:ext cx="424800" cy="0"/>
          </a:xfrm>
          <a:prstGeom prst="straightConnector1">
            <a:avLst/>
          </a:prstGeom>
          <a:noFill/>
          <a:ln w="38100" cap="flat" cmpd="sng">
            <a:solidFill>
              <a:schemeClr val="accent4"/>
            </a:solidFill>
            <a:prstDash val="solid"/>
            <a:round/>
            <a:headEnd type="none" w="sm" len="sm"/>
            <a:tailEnd type="none" w="sm" len="sm"/>
          </a:ln>
        </p:spPr>
      </p:cxnSp>
      <p:sp>
        <p:nvSpPr>
          <p:cNvPr id="13" name="Google Shape;13;p2"/>
          <p:cNvSpPr txBox="1">
            <a:spLocks noGrp="1"/>
          </p:cNvSpPr>
          <p:nvPr>
            <p:ph type="ctrTitle"/>
          </p:nvPr>
        </p:nvSpPr>
        <p:spPr>
          <a:xfrm>
            <a:off x="1680302" y="1188925"/>
            <a:ext cx="5783400" cy="1457400"/>
          </a:xfrm>
          <a:prstGeom prst="rect">
            <a:avLst/>
          </a:prstGeom>
        </p:spPr>
        <p:txBody>
          <a:bodyPr spcFirstLastPara="1" wrap="square" lIns="91425" tIns="91425" rIns="91425" bIns="91425" anchor="b" anchorCtr="0">
            <a:norm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a:endParaRPr/>
          </a:p>
        </p:txBody>
      </p:sp>
      <p:sp>
        <p:nvSpPr>
          <p:cNvPr id="14" name="Google Shape;14;p2"/>
          <p:cNvSpPr txBox="1">
            <a:spLocks noGrp="1"/>
          </p:cNvSpPr>
          <p:nvPr>
            <p:ph type="subTitle" idx="1"/>
          </p:nvPr>
        </p:nvSpPr>
        <p:spPr>
          <a:xfrm>
            <a:off x="1680302" y="3049450"/>
            <a:ext cx="5783400" cy="9090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a:endParaRPr/>
          </a:p>
        </p:txBody>
      </p:sp>
      <p:sp>
        <p:nvSpPr>
          <p:cNvPr id="15" name="Google Shape;15;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1"/>
          <p:cNvSpPr txBox="1">
            <a:spLocks noGrp="1"/>
          </p:cNvSpPr>
          <p:nvPr>
            <p:ph type="title" hasCustomPrompt="1"/>
          </p:nvPr>
        </p:nvSpPr>
        <p:spPr>
          <a:xfrm>
            <a:off x="387900" y="1152450"/>
            <a:ext cx="8368200" cy="15384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a:spLocks noGrp="1"/>
          </p:cNvSpPr>
          <p:nvPr>
            <p:ph type="body" idx="1"/>
          </p:nvPr>
        </p:nvSpPr>
        <p:spPr>
          <a:xfrm>
            <a:off x="387900" y="2919450"/>
            <a:ext cx="8368200" cy="10716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6" name="Google Shape;56;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sp>
        <p:nvSpPr>
          <p:cNvPr id="58" name="Google Shape;58;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w="38100" cap="flat" cmpd="sng">
            <a:solidFill>
              <a:schemeClr val="accent4"/>
            </a:solidFill>
            <a:prstDash val="solid"/>
            <a:round/>
            <a:headEnd type="none" w="sm" len="sm"/>
            <a:tailEnd type="none" w="sm" len="sm"/>
          </a:ln>
        </p:spPr>
      </p:cxnSp>
      <p:sp>
        <p:nvSpPr>
          <p:cNvPr id="18" name="Google Shape;18;p3"/>
          <p:cNvSpPr txBox="1">
            <a:spLocks noGrp="1"/>
          </p:cNvSpPr>
          <p:nvPr>
            <p:ph type="title"/>
          </p:nvPr>
        </p:nvSpPr>
        <p:spPr>
          <a:xfrm>
            <a:off x="480750" y="1764950"/>
            <a:ext cx="8222100" cy="907500"/>
          </a:xfrm>
          <a:prstGeom prst="rect">
            <a:avLst/>
          </a:prstGeom>
        </p:spPr>
        <p:txBody>
          <a:bodyPr spcFirstLastPara="1" wrap="square" lIns="91425" tIns="91425" rIns="91425" bIns="91425" anchor="b" anchorCtr="0">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9" name="Google Shape;19;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w="38100" cap="flat" cmpd="sng">
            <a:solidFill>
              <a:schemeClr val="accent4"/>
            </a:solidFill>
            <a:prstDash val="solid"/>
            <a:round/>
            <a:headEnd type="none" w="sm" len="sm"/>
            <a:tailEnd type="none" w="sm" len="sm"/>
          </a:ln>
        </p:spPr>
      </p:cxnSp>
      <p:sp>
        <p:nvSpPr>
          <p:cNvPr id="22" name="Google Shape;22;p4"/>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3" name="Google Shape;23;p4"/>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4" name="Google Shape;24;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w="38100" cap="flat" cmpd="sng">
            <a:solidFill>
              <a:schemeClr val="accent4"/>
            </a:solidFill>
            <a:prstDash val="solid"/>
            <a:round/>
            <a:headEnd type="none" w="sm" len="sm"/>
            <a:tailEnd type="none" w="sm" len="sm"/>
          </a:ln>
        </p:spPr>
      </p:cxnSp>
      <p:sp>
        <p:nvSpPr>
          <p:cNvPr id="27" name="Google Shape;27;p5"/>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8" name="Google Shape;28;p5"/>
          <p:cNvSpPr txBox="1">
            <a:spLocks noGrp="1"/>
          </p:cNvSpPr>
          <p:nvPr>
            <p:ph type="body" idx="1"/>
          </p:nvPr>
        </p:nvSpPr>
        <p:spPr>
          <a:xfrm>
            <a:off x="387900" y="1489825"/>
            <a:ext cx="3999900" cy="30789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9" name="Google Shape;29;p5"/>
          <p:cNvSpPr txBox="1">
            <a:spLocks noGrp="1"/>
          </p:cNvSpPr>
          <p:nvPr>
            <p:ph type="body" idx="2"/>
          </p:nvPr>
        </p:nvSpPr>
        <p:spPr>
          <a:xfrm>
            <a:off x="4756200" y="1489825"/>
            <a:ext cx="3999900" cy="30789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0" name="Google Shape;30;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3" name="Google Shape;33;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w="38100" cap="flat" cmpd="sng">
            <a:solidFill>
              <a:schemeClr val="accent4"/>
            </a:solidFill>
            <a:prstDash val="solid"/>
            <a:round/>
            <a:headEnd type="none" w="sm" len="sm"/>
            <a:tailEnd type="none" w="sm" len="sm"/>
          </a:ln>
        </p:spPr>
      </p:cxnSp>
      <p:sp>
        <p:nvSpPr>
          <p:cNvPr id="36" name="Google Shape;36;p7"/>
          <p:cNvSpPr txBox="1">
            <a:spLocks noGrp="1"/>
          </p:cNvSpPr>
          <p:nvPr>
            <p:ph type="title"/>
          </p:nvPr>
        </p:nvSpPr>
        <p:spPr>
          <a:xfrm>
            <a:off x="3879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7" name="Google Shape;37;p7"/>
          <p:cNvSpPr txBox="1">
            <a:spLocks noGrp="1"/>
          </p:cNvSpPr>
          <p:nvPr>
            <p:ph type="body" idx="1"/>
          </p:nvPr>
        </p:nvSpPr>
        <p:spPr>
          <a:xfrm>
            <a:off x="387900" y="1594025"/>
            <a:ext cx="2808000" cy="26811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8" name="Google Shape;38;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9"/>
        <p:cNvGrpSpPr/>
        <p:nvPr/>
      </p:nvGrpSpPr>
      <p:grpSpPr>
        <a:xfrm>
          <a:off x="0" y="0"/>
          <a:ext cx="0" cy="0"/>
          <a:chOff x="0" y="0"/>
          <a:chExt cx="0" cy="0"/>
        </a:xfrm>
      </p:grpSpPr>
      <p:sp>
        <p:nvSpPr>
          <p:cNvPr id="40" name="Google Shape;40;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1" name="Google Shape;41;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4" name="Google Shape;44;p9"/>
          <p:cNvCxnSpPr/>
          <p:nvPr/>
        </p:nvCxnSpPr>
        <p:spPr>
          <a:xfrm>
            <a:off x="5029675" y="4495503"/>
            <a:ext cx="540900" cy="0"/>
          </a:xfrm>
          <a:prstGeom prst="straightConnector1">
            <a:avLst/>
          </a:prstGeom>
          <a:noFill/>
          <a:ln w="38100" cap="flat" cmpd="sng">
            <a:solidFill>
              <a:schemeClr val="accent5"/>
            </a:solidFill>
            <a:prstDash val="solid"/>
            <a:round/>
            <a:headEnd type="none" w="sm" len="sm"/>
            <a:tailEnd type="none" w="sm" len="sm"/>
          </a:ln>
        </p:spPr>
      </p:cxnSp>
      <p:sp>
        <p:nvSpPr>
          <p:cNvPr id="45" name="Google Shape;45;p9"/>
          <p:cNvSpPr txBox="1">
            <a:spLocks noGrp="1"/>
          </p:cNvSpPr>
          <p:nvPr>
            <p:ph type="title"/>
          </p:nvPr>
        </p:nvSpPr>
        <p:spPr>
          <a:xfrm>
            <a:off x="265500" y="1209075"/>
            <a:ext cx="4045200" cy="1506300"/>
          </a:xfrm>
          <a:prstGeom prst="rect">
            <a:avLst/>
          </a:prstGeom>
        </p:spPr>
        <p:txBody>
          <a:bodyPr spcFirstLastPara="1" wrap="square" lIns="91425" tIns="91425" rIns="91425" bIns="91425" anchor="b" anchorCtr="0">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6" name="Google Shape;46;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a:endParaRPr/>
          </a:p>
        </p:txBody>
      </p:sp>
      <p:sp>
        <p:nvSpPr>
          <p:cNvPr id="47" name="Google Shape;47;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8" name="Google Shape;48;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9"/>
        <p:cNvGrpSpPr/>
        <p:nvPr/>
      </p:nvGrpSpPr>
      <p:grpSpPr>
        <a:xfrm>
          <a:off x="0" y="0"/>
          <a:ext cx="0" cy="0"/>
          <a:chOff x="0" y="0"/>
          <a:chExt cx="0" cy="0"/>
        </a:xfrm>
      </p:grpSpPr>
      <p:sp>
        <p:nvSpPr>
          <p:cNvPr id="50" name="Google Shape;50;p10"/>
          <p:cNvSpPr txBox="1">
            <a:spLocks noGrp="1"/>
          </p:cNvSpPr>
          <p:nvPr>
            <p:ph type="body" idx="1"/>
          </p:nvPr>
        </p:nvSpPr>
        <p:spPr>
          <a:xfrm>
            <a:off x="319500" y="423372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a:endParaRPr/>
          </a:p>
        </p:txBody>
      </p:sp>
      <p:sp>
        <p:nvSpPr>
          <p:cNvPr id="51" name="Google Shape;51;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rina">
    <p:bg>
      <p:bgPr>
        <a:solidFill>
          <a:schemeClr val="lt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normAutofit/>
          </a:bodyPr>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a:endParaRPr/>
          </a:p>
        </p:txBody>
      </p:sp>
      <p:sp>
        <p:nvSpPr>
          <p:cNvPr id="7" name="Google Shape;7;p1"/>
          <p:cNvSpPr txBox="1">
            <a:spLocks noGrp="1"/>
          </p:cNvSpPr>
          <p:nvPr>
            <p:ph type="body" idx="1"/>
          </p:nvPr>
        </p:nvSpPr>
        <p:spPr>
          <a:xfrm>
            <a:off x="387900" y="1489824"/>
            <a:ext cx="8368200" cy="30789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marL="914400" lvl="1"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2pPr>
            <a:lvl3pPr marL="1371600" lvl="2"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3pPr>
            <a:lvl4pPr marL="1828800" lvl="3"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4pPr>
            <a:lvl5pPr marL="2286000" lvl="4"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5pPr>
            <a:lvl6pPr marL="2743200" lvl="5"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6pPr>
            <a:lvl7pPr marL="3200400" lvl="6"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7pPr>
            <a:lvl8pPr marL="3657600" lvl="7"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8pPr>
            <a:lvl9pPr marL="4114800" lvl="8"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3"/>
          <p:cNvSpPr txBox="1">
            <a:spLocks noGrp="1"/>
          </p:cNvSpPr>
          <p:nvPr>
            <p:ph type="ctrTitle"/>
          </p:nvPr>
        </p:nvSpPr>
        <p:spPr>
          <a:xfrm>
            <a:off x="1680302" y="1188925"/>
            <a:ext cx="5783400" cy="1457400"/>
          </a:xfrm>
          <a:prstGeom prst="rect">
            <a:avLst/>
          </a:prstGeom>
          <a:ln w="9525" cap="flat" cmpd="sng">
            <a:solidFill>
              <a:srgbClr val="262626"/>
            </a:solidFill>
            <a:prstDash val="solid"/>
            <a:round/>
            <a:headEnd type="none" w="sm" len="sm"/>
            <a:tailEnd type="none" w="sm" len="sm"/>
          </a:ln>
        </p:spPr>
        <p:txBody>
          <a:bodyPr spcFirstLastPara="1" wrap="square" lIns="91425" tIns="91425" rIns="91425" bIns="91425" anchor="b" anchorCtr="0">
            <a:normAutofit/>
          </a:bodyPr>
          <a:lstStyle/>
          <a:p>
            <a:pPr marL="0" lvl="0" indent="0" algn="ctr" rtl="0">
              <a:spcBef>
                <a:spcPts val="0"/>
              </a:spcBef>
              <a:spcAft>
                <a:spcPts val="0"/>
              </a:spcAft>
              <a:buNone/>
            </a:pPr>
            <a:r>
              <a:rPr lang="en" dirty="0">
                <a:solidFill>
                  <a:schemeClr val="dk2"/>
                </a:solidFill>
                <a:latin typeface="OpenDyslexic" panose="00000500000000000000" pitchFamily="50" charset="0"/>
              </a:rPr>
              <a:t>Framework in LD</a:t>
            </a:r>
            <a:endParaRPr dirty="0">
              <a:solidFill>
                <a:schemeClr val="dk2"/>
              </a:solidFill>
              <a:latin typeface="OpenDyslexic" panose="00000500000000000000" pitchFamily="50" charset="0"/>
            </a:endParaRPr>
          </a:p>
        </p:txBody>
      </p:sp>
      <p:sp>
        <p:nvSpPr>
          <p:cNvPr id="64" name="Google Shape;64;p13"/>
          <p:cNvSpPr txBox="1">
            <a:spLocks noGrp="1"/>
          </p:cNvSpPr>
          <p:nvPr>
            <p:ph type="subTitle" idx="1"/>
          </p:nvPr>
        </p:nvSpPr>
        <p:spPr>
          <a:xfrm>
            <a:off x="1680302" y="3049450"/>
            <a:ext cx="5783400" cy="9090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dirty="0">
                <a:latin typeface="OpenDyslexic" panose="00000500000000000000" pitchFamily="50" charset="0"/>
              </a:rPr>
              <a:t>Climb The Mountain</a:t>
            </a:r>
            <a:endParaRPr dirty="0">
              <a:latin typeface="OpenDyslexic" panose="00000500000000000000" pitchFamily="50"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F11FF-A392-435E-B442-1EF4BA49260D}"/>
              </a:ext>
            </a:extLst>
          </p:cNvPr>
          <p:cNvSpPr>
            <a:spLocks noGrp="1"/>
          </p:cNvSpPr>
          <p:nvPr>
            <p:ph type="title"/>
          </p:nvPr>
        </p:nvSpPr>
        <p:spPr/>
        <p:txBody>
          <a:bodyPr>
            <a:normAutofit fontScale="90000"/>
          </a:bodyPr>
          <a:lstStyle/>
          <a:p>
            <a:r>
              <a:rPr lang="en-US" dirty="0">
                <a:solidFill>
                  <a:schemeClr val="bg2"/>
                </a:solidFill>
                <a:latin typeface="OpenDyslexic" panose="00000500000000000000" pitchFamily="50" charset="0"/>
              </a:rPr>
              <a:t>Criterions</a:t>
            </a:r>
          </a:p>
        </p:txBody>
      </p:sp>
    </p:spTree>
    <p:extLst>
      <p:ext uri="{BB962C8B-B14F-4D97-AF65-F5344CB8AC3E}">
        <p14:creationId xmlns:p14="http://schemas.microsoft.com/office/powerpoint/2010/main" val="2276967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9"/>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dirty="0">
                <a:solidFill>
                  <a:schemeClr val="bg2"/>
                </a:solidFill>
                <a:latin typeface="OpenDyslexic" panose="00000500000000000000" pitchFamily="50" charset="0"/>
              </a:rPr>
              <a:t>Non-Philosophical Based Criterion</a:t>
            </a:r>
            <a:endParaRPr dirty="0">
              <a:solidFill>
                <a:schemeClr val="bg2"/>
              </a:solidFill>
              <a:latin typeface="OpenDyslexic" panose="00000500000000000000" pitchFamily="50" charset="0"/>
            </a:endParaRPr>
          </a:p>
        </p:txBody>
      </p:sp>
      <p:sp>
        <p:nvSpPr>
          <p:cNvPr id="105" name="Google Shape;105;p19"/>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solidFill>
                  <a:schemeClr val="tx2">
                    <a:lumMod val="10000"/>
                  </a:schemeClr>
                </a:solidFill>
                <a:latin typeface="OpenDyslexic" panose="00000500000000000000" pitchFamily="50" charset="0"/>
              </a:rPr>
              <a:t>Your criterion will often be [verb + object], such as </a:t>
            </a:r>
            <a:endParaRPr dirty="0">
              <a:solidFill>
                <a:schemeClr val="tx2">
                  <a:lumMod val="10000"/>
                </a:schemeClr>
              </a:solidFill>
              <a:latin typeface="OpenDyslexic" panose="00000500000000000000" pitchFamily="50" charset="0"/>
            </a:endParaRPr>
          </a:p>
          <a:p>
            <a:pPr marL="457200" lvl="0" indent="-342900" algn="l" rtl="0">
              <a:spcBef>
                <a:spcPts val="1200"/>
              </a:spcBef>
              <a:spcAft>
                <a:spcPts val="0"/>
              </a:spcAft>
              <a:buSzPts val="1800"/>
              <a:buChar char="●"/>
            </a:pPr>
            <a:r>
              <a:rPr lang="en" dirty="0">
                <a:solidFill>
                  <a:schemeClr val="tx2">
                    <a:lumMod val="10000"/>
                  </a:schemeClr>
                </a:solidFill>
                <a:latin typeface="OpenDyslexic" panose="00000500000000000000" pitchFamily="50" charset="0"/>
              </a:rPr>
              <a:t>protecting life</a:t>
            </a:r>
            <a:endParaRPr dirty="0">
              <a:solidFill>
                <a:schemeClr val="tx2">
                  <a:lumMod val="10000"/>
                </a:schemeClr>
              </a:solidFill>
              <a:latin typeface="OpenDyslexic" panose="00000500000000000000" pitchFamily="50" charset="0"/>
            </a:endParaRPr>
          </a:p>
          <a:p>
            <a:pPr marL="457200" lvl="0" indent="-342900" algn="l" rtl="0">
              <a:spcBef>
                <a:spcPts val="0"/>
              </a:spcBef>
              <a:spcAft>
                <a:spcPts val="0"/>
              </a:spcAft>
              <a:buSzPts val="1800"/>
              <a:buChar char="●"/>
            </a:pPr>
            <a:r>
              <a:rPr lang="en" dirty="0">
                <a:solidFill>
                  <a:schemeClr val="tx2">
                    <a:lumMod val="10000"/>
                  </a:schemeClr>
                </a:solidFill>
                <a:latin typeface="OpenDyslexic" panose="00000500000000000000" pitchFamily="50" charset="0"/>
              </a:rPr>
              <a:t>minimizing suffering</a:t>
            </a:r>
            <a:endParaRPr dirty="0">
              <a:solidFill>
                <a:schemeClr val="tx2">
                  <a:lumMod val="10000"/>
                </a:schemeClr>
              </a:solidFill>
              <a:latin typeface="OpenDyslexic" panose="00000500000000000000" pitchFamily="50" charset="0"/>
            </a:endParaRPr>
          </a:p>
          <a:p>
            <a:pPr marL="457200" lvl="0" indent="-342900" algn="l" rtl="0">
              <a:spcBef>
                <a:spcPts val="0"/>
              </a:spcBef>
              <a:spcAft>
                <a:spcPts val="0"/>
              </a:spcAft>
              <a:buSzPts val="1800"/>
              <a:buChar char="●"/>
            </a:pPr>
            <a:r>
              <a:rPr lang="en" dirty="0">
                <a:solidFill>
                  <a:schemeClr val="tx2">
                    <a:lumMod val="10000"/>
                  </a:schemeClr>
                </a:solidFill>
                <a:latin typeface="OpenDyslexic" panose="00000500000000000000" pitchFamily="50" charset="0"/>
              </a:rPr>
              <a:t>rejecting violence</a:t>
            </a:r>
            <a:endParaRPr dirty="0">
              <a:solidFill>
                <a:schemeClr val="tx2">
                  <a:lumMod val="10000"/>
                </a:schemeClr>
              </a:solidFill>
              <a:latin typeface="OpenDyslexic" panose="00000500000000000000" pitchFamily="50" charset="0"/>
            </a:endParaRPr>
          </a:p>
          <a:p>
            <a:pPr marL="457200" lvl="0" indent="-342900" algn="l" rtl="0">
              <a:spcBef>
                <a:spcPts val="0"/>
              </a:spcBef>
              <a:spcAft>
                <a:spcPts val="0"/>
              </a:spcAft>
              <a:buSzPts val="1800"/>
              <a:buChar char="●"/>
            </a:pPr>
            <a:r>
              <a:rPr lang="en" dirty="0">
                <a:solidFill>
                  <a:schemeClr val="tx2">
                    <a:lumMod val="10000"/>
                  </a:schemeClr>
                </a:solidFill>
                <a:latin typeface="OpenDyslexic" panose="00000500000000000000" pitchFamily="50" charset="0"/>
              </a:rPr>
              <a:t>encouraging participation</a:t>
            </a:r>
            <a:endParaRPr dirty="0">
              <a:solidFill>
                <a:schemeClr val="tx2">
                  <a:lumMod val="10000"/>
                </a:schemeClr>
              </a:solidFill>
              <a:latin typeface="OpenDyslexic" panose="00000500000000000000" pitchFamily="50" charset="0"/>
            </a:endParaRPr>
          </a:p>
          <a:p>
            <a:pPr marL="457200" lvl="0" indent="-342900" algn="l" rtl="0">
              <a:spcBef>
                <a:spcPts val="0"/>
              </a:spcBef>
              <a:spcAft>
                <a:spcPts val="0"/>
              </a:spcAft>
              <a:buSzPts val="1800"/>
              <a:buChar char="●"/>
            </a:pPr>
            <a:r>
              <a:rPr lang="en" dirty="0">
                <a:solidFill>
                  <a:schemeClr val="tx2">
                    <a:lumMod val="10000"/>
                  </a:schemeClr>
                </a:solidFill>
                <a:latin typeface="OpenDyslexic" panose="00000500000000000000" pitchFamily="50" charset="0"/>
              </a:rPr>
              <a:t>creating equality </a:t>
            </a:r>
            <a:endParaRPr dirty="0">
              <a:solidFill>
                <a:schemeClr val="tx2">
                  <a:lumMod val="10000"/>
                </a:schemeClr>
              </a:solidFill>
              <a:latin typeface="OpenDyslexic" panose="00000500000000000000" pitchFamily="50" charset="0"/>
            </a:endParaRPr>
          </a:p>
          <a:p>
            <a:pPr marL="0" lvl="0" indent="0" algn="l" rtl="0">
              <a:spcBef>
                <a:spcPts val="1200"/>
              </a:spcBef>
              <a:spcAft>
                <a:spcPts val="1200"/>
              </a:spcAft>
              <a:buNone/>
            </a:pPr>
            <a:endParaRPr dirty="0">
              <a:latin typeface="OpenDyslexic" panose="00000500000000000000" pitchFamily="50"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0"/>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dirty="0">
                <a:solidFill>
                  <a:schemeClr val="bg2"/>
                </a:solidFill>
                <a:latin typeface="OpenDyslexic" panose="00000500000000000000" pitchFamily="50" charset="0"/>
              </a:rPr>
              <a:t>Common Criterions </a:t>
            </a:r>
            <a:endParaRPr dirty="0">
              <a:solidFill>
                <a:schemeClr val="bg2"/>
              </a:solidFill>
              <a:latin typeface="OpenDyslexic" panose="00000500000000000000" pitchFamily="50" charset="0"/>
            </a:endParaRPr>
          </a:p>
        </p:txBody>
      </p:sp>
      <p:sp>
        <p:nvSpPr>
          <p:cNvPr id="111" name="Google Shape;111;p20"/>
          <p:cNvSpPr txBox="1">
            <a:spLocks noGrp="1"/>
          </p:cNvSpPr>
          <p:nvPr>
            <p:ph type="body" idx="1"/>
          </p:nvPr>
        </p:nvSpPr>
        <p:spPr>
          <a:xfrm>
            <a:off x="387900" y="1489824"/>
            <a:ext cx="8368200" cy="3078900"/>
          </a:xfrm>
          <a:prstGeom prst="rect">
            <a:avLst/>
          </a:prstGeom>
          <a:ln w="9525" cap="flat" cmpd="sng">
            <a:solidFill>
              <a:schemeClr val="dk1"/>
            </a:solidFill>
            <a:prstDash val="solid"/>
            <a:round/>
            <a:headEnd type="none" w="sm" len="sm"/>
            <a:tailEnd type="none" w="sm" len="sm"/>
          </a:ln>
        </p:spPr>
        <p:txBody>
          <a:bodyPr spcFirstLastPara="1" wrap="square" lIns="91425" tIns="91425" rIns="91425" bIns="91425" anchor="t" anchorCtr="0">
            <a:normAutofit fontScale="85000" lnSpcReduction="10000"/>
          </a:bodyPr>
          <a:lstStyle/>
          <a:p>
            <a:pPr marL="0" lvl="0" indent="0" algn="l" rtl="0">
              <a:spcBef>
                <a:spcPts val="0"/>
              </a:spcBef>
              <a:spcAft>
                <a:spcPts val="0"/>
              </a:spcAft>
              <a:buNone/>
            </a:pPr>
            <a:r>
              <a:rPr lang="en" sz="1900" b="1">
                <a:solidFill>
                  <a:schemeClr val="tx2">
                    <a:lumMod val="10000"/>
                  </a:schemeClr>
                </a:solidFill>
                <a:latin typeface="OpenDyslexic" panose="00000500000000000000" pitchFamily="50" charset="0"/>
              </a:rPr>
              <a:t>Categorical Imperative:</a:t>
            </a:r>
            <a:r>
              <a:rPr lang="en">
                <a:solidFill>
                  <a:schemeClr val="tx2">
                    <a:lumMod val="10000"/>
                  </a:schemeClr>
                </a:solidFill>
                <a:latin typeface="OpenDyslexic" panose="00000500000000000000" pitchFamily="50" charset="0"/>
              </a:rPr>
              <a:t> (Golden Rule) Due unto other’s as you would want them to do onto you. (Do this so that this will happen; Brush your teeth so that you don’t get cavities) </a:t>
            </a:r>
            <a:endParaRPr>
              <a:solidFill>
                <a:schemeClr val="tx2">
                  <a:lumMod val="10000"/>
                </a:schemeClr>
              </a:solidFill>
              <a:latin typeface="OpenDyslexic" panose="00000500000000000000" pitchFamily="50" charset="0"/>
            </a:endParaRPr>
          </a:p>
          <a:p>
            <a:pPr marL="0" lvl="0" indent="0" algn="l" rtl="0">
              <a:spcBef>
                <a:spcPts val="1200"/>
              </a:spcBef>
              <a:spcAft>
                <a:spcPts val="0"/>
              </a:spcAft>
              <a:buNone/>
            </a:pPr>
            <a:r>
              <a:rPr lang="en" sz="1900" b="1">
                <a:solidFill>
                  <a:schemeClr val="tx2">
                    <a:lumMod val="10000"/>
                  </a:schemeClr>
                </a:solidFill>
                <a:latin typeface="OpenDyslexic" panose="00000500000000000000" pitchFamily="50" charset="0"/>
              </a:rPr>
              <a:t>Utilitariansim</a:t>
            </a:r>
            <a:r>
              <a:rPr lang="en" sz="2000">
                <a:solidFill>
                  <a:schemeClr val="tx2">
                    <a:lumMod val="10000"/>
                  </a:schemeClr>
                </a:solidFill>
                <a:latin typeface="OpenDyslexic" panose="00000500000000000000" pitchFamily="50" charset="0"/>
              </a:rPr>
              <a:t>: </a:t>
            </a:r>
            <a:r>
              <a:rPr lang="en">
                <a:solidFill>
                  <a:schemeClr val="tx2">
                    <a:lumMod val="10000"/>
                  </a:schemeClr>
                </a:solidFill>
                <a:latin typeface="OpenDyslexic" panose="00000500000000000000" pitchFamily="50" charset="0"/>
              </a:rPr>
              <a:t>the doctrine that actions are right if they are useful or for the benefit of a majority.</a:t>
            </a:r>
            <a:endParaRPr>
              <a:solidFill>
                <a:schemeClr val="tx2">
                  <a:lumMod val="10000"/>
                </a:schemeClr>
              </a:solidFill>
              <a:latin typeface="OpenDyslexic" panose="00000500000000000000" pitchFamily="50" charset="0"/>
            </a:endParaRPr>
          </a:p>
          <a:p>
            <a:pPr marL="0" lvl="0" indent="0" algn="l" rtl="0">
              <a:spcBef>
                <a:spcPts val="1200"/>
              </a:spcBef>
              <a:spcAft>
                <a:spcPts val="1200"/>
              </a:spcAft>
              <a:buNone/>
            </a:pPr>
            <a:r>
              <a:rPr lang="en" sz="1900" b="1">
                <a:solidFill>
                  <a:schemeClr val="tx2">
                    <a:lumMod val="10000"/>
                  </a:schemeClr>
                </a:solidFill>
                <a:latin typeface="OpenDyslexic" panose="00000500000000000000" pitchFamily="50" charset="0"/>
              </a:rPr>
              <a:t>Deontology:</a:t>
            </a:r>
            <a:r>
              <a:rPr lang="en">
                <a:solidFill>
                  <a:schemeClr val="tx2">
                    <a:lumMod val="10000"/>
                  </a:schemeClr>
                </a:solidFill>
                <a:latin typeface="OpenDyslexic" panose="00000500000000000000" pitchFamily="50" charset="0"/>
              </a:rPr>
              <a:t> Deontological theories hold that some acts are always wrong, even if the act leads to an admirable outcome. Actions in deontology are always judged independently of their outcome. An act can be morally bad but may unintentionally lead to a favorable outcome.</a:t>
            </a:r>
            <a:endParaRPr>
              <a:solidFill>
                <a:schemeClr val="tx2">
                  <a:lumMod val="10000"/>
                </a:schemeClr>
              </a:solidFill>
              <a:latin typeface="OpenDyslexic" panose="00000500000000000000" pitchFamily="50"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0"/>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dirty="0">
                <a:solidFill>
                  <a:schemeClr val="bg2"/>
                </a:solidFill>
                <a:latin typeface="OpenDyslexic" panose="00000500000000000000" pitchFamily="50" charset="0"/>
              </a:rPr>
              <a:t>Common Criterions </a:t>
            </a:r>
            <a:endParaRPr dirty="0">
              <a:solidFill>
                <a:schemeClr val="bg2"/>
              </a:solidFill>
              <a:latin typeface="OpenDyslexic" panose="00000500000000000000" pitchFamily="50" charset="0"/>
            </a:endParaRPr>
          </a:p>
        </p:txBody>
      </p:sp>
      <p:sp>
        <p:nvSpPr>
          <p:cNvPr id="111" name="Google Shape;111;p20"/>
          <p:cNvSpPr txBox="1">
            <a:spLocks noGrp="1"/>
          </p:cNvSpPr>
          <p:nvPr>
            <p:ph type="body" idx="1"/>
          </p:nvPr>
        </p:nvSpPr>
        <p:spPr>
          <a:xfrm>
            <a:off x="387900" y="1489824"/>
            <a:ext cx="8368200" cy="3078900"/>
          </a:xfrm>
          <a:prstGeom prst="rect">
            <a:avLst/>
          </a:prstGeom>
          <a:ln w="9525" cap="flat" cmpd="sng">
            <a:solidFill>
              <a:schemeClr val="dk1"/>
            </a:solidFill>
            <a:prstDash val="solid"/>
            <a:round/>
            <a:headEnd type="none" w="sm" len="sm"/>
            <a:tailEnd type="none" w="sm" len="sm"/>
          </a:ln>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US" sz="1400" b="1" dirty="0">
                <a:solidFill>
                  <a:schemeClr val="tx2">
                    <a:lumMod val="10000"/>
                  </a:schemeClr>
                </a:solidFill>
                <a:latin typeface="OpenDyslexic" panose="00000500000000000000" pitchFamily="50" charset="0"/>
              </a:rPr>
              <a:t>Liberalism- </a:t>
            </a:r>
            <a:r>
              <a:rPr lang="en-US" sz="1400" dirty="0">
                <a:solidFill>
                  <a:schemeClr val="tx2">
                    <a:lumMod val="10000"/>
                  </a:schemeClr>
                </a:solidFill>
                <a:latin typeface="OpenDyslexic" panose="00000500000000000000" pitchFamily="50" charset="0"/>
              </a:rPr>
              <a:t>Developed in the eighteenth and nineteenth centuries as a doctrine which emphasized the development of the individual free from the restraints of government. In the twentieth century this view changed to one which looks to the government to step in and correct wrongs and abuses.</a:t>
            </a:r>
          </a:p>
          <a:p>
            <a:pPr marL="0" lvl="0" indent="0" algn="l" rtl="0">
              <a:spcBef>
                <a:spcPts val="0"/>
              </a:spcBef>
              <a:spcAft>
                <a:spcPts val="0"/>
              </a:spcAft>
              <a:buNone/>
            </a:pPr>
            <a:endParaRPr lang="en-US" sz="1400" dirty="0">
              <a:solidFill>
                <a:schemeClr val="tx2">
                  <a:lumMod val="10000"/>
                </a:schemeClr>
              </a:solidFill>
              <a:latin typeface="OpenDyslexic" panose="00000500000000000000" pitchFamily="50" charset="0"/>
            </a:endParaRPr>
          </a:p>
          <a:p>
            <a:pPr marL="0" lvl="0" indent="0" algn="l" rtl="0">
              <a:spcBef>
                <a:spcPts val="0"/>
              </a:spcBef>
              <a:spcAft>
                <a:spcPts val="0"/>
              </a:spcAft>
              <a:buNone/>
            </a:pPr>
            <a:r>
              <a:rPr lang="en-US" sz="1400" b="1" dirty="0">
                <a:solidFill>
                  <a:schemeClr val="tx2">
                    <a:lumMod val="10000"/>
                  </a:schemeClr>
                </a:solidFill>
                <a:latin typeface="OpenDyslexic" panose="00000500000000000000" pitchFamily="50" charset="0"/>
              </a:rPr>
              <a:t>Consequentialism - </a:t>
            </a:r>
            <a:r>
              <a:rPr lang="en-US" sz="1400" dirty="0">
                <a:solidFill>
                  <a:schemeClr val="tx2">
                    <a:lumMod val="10000"/>
                  </a:schemeClr>
                </a:solidFill>
                <a:latin typeface="OpenDyslexic" panose="00000500000000000000" pitchFamily="50" charset="0"/>
              </a:rPr>
              <a:t>A philosophical perspective which argues that an act or rule is acceptable or moral because of the outcomes incurred by that act or rule. The means or intentions that originally motivated the act or rule do not matter, which at times makes consequentialism a repugnant, cold-hearted method of calculating morality.</a:t>
            </a:r>
          </a:p>
          <a:p>
            <a:pPr marL="0" lvl="0" indent="0" algn="l" rtl="0">
              <a:spcBef>
                <a:spcPts val="0"/>
              </a:spcBef>
              <a:spcAft>
                <a:spcPts val="0"/>
              </a:spcAft>
              <a:buNone/>
            </a:pPr>
            <a:endParaRPr lang="en-US" sz="1400" dirty="0">
              <a:solidFill>
                <a:schemeClr val="tx2">
                  <a:lumMod val="10000"/>
                </a:schemeClr>
              </a:solidFill>
              <a:latin typeface="OpenDyslexic" panose="00000500000000000000" pitchFamily="50" charset="0"/>
            </a:endParaRPr>
          </a:p>
          <a:p>
            <a:pPr marL="0" lvl="0" indent="0" algn="l" rtl="0">
              <a:spcBef>
                <a:spcPts val="0"/>
              </a:spcBef>
              <a:spcAft>
                <a:spcPts val="0"/>
              </a:spcAft>
              <a:buNone/>
            </a:pPr>
            <a:r>
              <a:rPr lang="en-US" sz="1400" b="1" dirty="0">
                <a:solidFill>
                  <a:schemeClr val="tx2">
                    <a:lumMod val="10000"/>
                  </a:schemeClr>
                </a:solidFill>
                <a:latin typeface="OpenDyslexic" panose="00000500000000000000" pitchFamily="50" charset="0"/>
              </a:rPr>
              <a:t>Objectivism- </a:t>
            </a:r>
            <a:r>
              <a:rPr lang="en-US" sz="1400" dirty="0">
                <a:solidFill>
                  <a:schemeClr val="tx2">
                    <a:lumMod val="10000"/>
                  </a:schemeClr>
                </a:solidFill>
                <a:latin typeface="OpenDyslexic" panose="00000500000000000000" pitchFamily="50" charset="0"/>
              </a:rPr>
              <a:t>The ethical theory that there are objective criteria for determining the rightness and wrongness of actions. Objective criteria in this sense are independent of any given mind and thus have a reality based on more than just inward feeling.</a:t>
            </a:r>
            <a:endParaRPr sz="1400" dirty="0">
              <a:solidFill>
                <a:schemeClr val="tx2">
                  <a:lumMod val="10000"/>
                </a:schemeClr>
              </a:solidFill>
              <a:latin typeface="OpenDyslexic" panose="00000500000000000000" pitchFamily="50" charset="0"/>
            </a:endParaRPr>
          </a:p>
        </p:txBody>
      </p:sp>
    </p:spTree>
    <p:extLst>
      <p:ext uri="{BB962C8B-B14F-4D97-AF65-F5344CB8AC3E}">
        <p14:creationId xmlns:p14="http://schemas.microsoft.com/office/powerpoint/2010/main" val="1981859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0"/>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dirty="0">
                <a:solidFill>
                  <a:schemeClr val="bg2"/>
                </a:solidFill>
                <a:latin typeface="OpenDyslexic" panose="00000500000000000000" pitchFamily="50" charset="0"/>
              </a:rPr>
              <a:t>Common Criterions </a:t>
            </a:r>
            <a:endParaRPr dirty="0">
              <a:solidFill>
                <a:schemeClr val="bg2"/>
              </a:solidFill>
              <a:latin typeface="OpenDyslexic" panose="00000500000000000000" pitchFamily="50" charset="0"/>
            </a:endParaRPr>
          </a:p>
        </p:txBody>
      </p:sp>
      <p:sp>
        <p:nvSpPr>
          <p:cNvPr id="111" name="Google Shape;111;p20"/>
          <p:cNvSpPr txBox="1">
            <a:spLocks noGrp="1"/>
          </p:cNvSpPr>
          <p:nvPr>
            <p:ph type="body" idx="1"/>
          </p:nvPr>
        </p:nvSpPr>
        <p:spPr>
          <a:xfrm>
            <a:off x="387900" y="1489824"/>
            <a:ext cx="8120906" cy="3078900"/>
          </a:xfrm>
          <a:prstGeom prst="rect">
            <a:avLst/>
          </a:prstGeom>
          <a:ln w="9525" cap="flat" cmpd="sng">
            <a:solidFill>
              <a:schemeClr val="dk1"/>
            </a:solidFill>
            <a:prstDash val="solid"/>
            <a:round/>
            <a:headEnd type="none" w="sm" len="sm"/>
            <a:tailEnd type="none" w="sm" len="sm"/>
          </a:ln>
        </p:spPr>
        <p:txBody>
          <a:bodyPr spcFirstLastPara="1" wrap="square" lIns="91425" tIns="91425" rIns="91425" bIns="91425" anchor="t" anchorCtr="0">
            <a:normAutofit fontScale="92500"/>
          </a:bodyPr>
          <a:lstStyle/>
          <a:p>
            <a:pPr marL="0" lvl="0" indent="0" algn="l" rtl="0">
              <a:spcBef>
                <a:spcPts val="0"/>
              </a:spcBef>
              <a:spcAft>
                <a:spcPts val="0"/>
              </a:spcAft>
              <a:buNone/>
            </a:pPr>
            <a:r>
              <a:rPr lang="en-US" sz="1400" b="1" dirty="0">
                <a:solidFill>
                  <a:schemeClr val="tx2">
                    <a:lumMod val="10000"/>
                  </a:schemeClr>
                </a:solidFill>
                <a:latin typeface="OpenDyslexic" panose="00000500000000000000" pitchFamily="50" charset="0"/>
              </a:rPr>
              <a:t>John Locke's Social Contract- </a:t>
            </a:r>
            <a:r>
              <a:rPr lang="en-US" sz="1400" dirty="0">
                <a:solidFill>
                  <a:schemeClr val="tx2">
                    <a:lumMod val="10000"/>
                  </a:schemeClr>
                </a:solidFill>
                <a:latin typeface="OpenDyslexic" panose="00000500000000000000" pitchFamily="50" charset="0"/>
              </a:rPr>
              <a:t>Provides for individualism, popular sovereignty and limited democratic government. This empowers people to create government and laws by consent and to dissolve the government or agreement if it is harmful or fails to meet the needs of the people and that individuals also have the power to respond to acts of injustice, violations of individual liberties with violence. </a:t>
            </a:r>
          </a:p>
          <a:p>
            <a:pPr marL="0" lvl="0" indent="0" algn="l" rtl="0">
              <a:spcBef>
                <a:spcPts val="0"/>
              </a:spcBef>
              <a:spcAft>
                <a:spcPts val="0"/>
              </a:spcAft>
              <a:buNone/>
            </a:pPr>
            <a:endParaRPr lang="en-US" sz="1400" dirty="0">
              <a:solidFill>
                <a:schemeClr val="tx2">
                  <a:lumMod val="10000"/>
                </a:schemeClr>
              </a:solidFill>
              <a:latin typeface="OpenDyslexic" panose="00000500000000000000" pitchFamily="50" charset="0"/>
            </a:endParaRPr>
          </a:p>
          <a:p>
            <a:pPr marL="0" lvl="0" indent="0" algn="l" rtl="0">
              <a:spcBef>
                <a:spcPts val="0"/>
              </a:spcBef>
              <a:spcAft>
                <a:spcPts val="0"/>
              </a:spcAft>
              <a:buNone/>
            </a:pPr>
            <a:r>
              <a:rPr lang="en-US" sz="1400" b="1" dirty="0">
                <a:solidFill>
                  <a:schemeClr val="tx2">
                    <a:lumMod val="10000"/>
                  </a:schemeClr>
                </a:solidFill>
                <a:latin typeface="OpenDyslexic" panose="00000500000000000000" pitchFamily="50" charset="0"/>
              </a:rPr>
              <a:t>Thomas Hobbes's Social Contract- </a:t>
            </a:r>
            <a:r>
              <a:rPr lang="en-US" sz="1400" dirty="0">
                <a:solidFill>
                  <a:schemeClr val="tx2">
                    <a:lumMod val="10000"/>
                  </a:schemeClr>
                </a:solidFill>
                <a:latin typeface="OpenDyslexic" panose="00000500000000000000" pitchFamily="50" charset="0"/>
              </a:rPr>
              <a:t>Advocates an authoritarian contract. When the contract is broken, an imbalance is created and must be repaired or else all of society is set to fail. </a:t>
            </a:r>
          </a:p>
          <a:p>
            <a:pPr marL="0" lvl="0" indent="0" algn="l" rtl="0">
              <a:spcBef>
                <a:spcPts val="0"/>
              </a:spcBef>
              <a:spcAft>
                <a:spcPts val="0"/>
              </a:spcAft>
              <a:buNone/>
            </a:pPr>
            <a:endParaRPr lang="en-US" sz="1400" dirty="0">
              <a:solidFill>
                <a:schemeClr val="tx2">
                  <a:lumMod val="10000"/>
                </a:schemeClr>
              </a:solidFill>
              <a:latin typeface="OpenDyslexic" panose="00000500000000000000" pitchFamily="50" charset="0"/>
            </a:endParaRPr>
          </a:p>
          <a:p>
            <a:pPr marL="0" lvl="0" indent="0" algn="l" rtl="0">
              <a:spcBef>
                <a:spcPts val="0"/>
              </a:spcBef>
              <a:spcAft>
                <a:spcPts val="0"/>
              </a:spcAft>
              <a:buNone/>
            </a:pPr>
            <a:r>
              <a:rPr lang="en-US" sz="1400" b="1" dirty="0">
                <a:solidFill>
                  <a:schemeClr val="tx2">
                    <a:lumMod val="10000"/>
                  </a:schemeClr>
                </a:solidFill>
                <a:latin typeface="OpenDyslexic" panose="00000500000000000000" pitchFamily="50" charset="0"/>
              </a:rPr>
              <a:t>Jean Jacques Rousseau's Social Contract </a:t>
            </a:r>
            <a:r>
              <a:rPr lang="en-US" sz="1400" dirty="0">
                <a:solidFill>
                  <a:schemeClr val="tx2">
                    <a:lumMod val="10000"/>
                  </a:schemeClr>
                </a:solidFill>
                <a:latin typeface="OpenDyslexic" panose="00000500000000000000" pitchFamily="50" charset="0"/>
              </a:rPr>
              <a:t>-Advocates a government formed by the will of the people, but then declares that people do not know what is best for them.</a:t>
            </a:r>
          </a:p>
        </p:txBody>
      </p:sp>
    </p:spTree>
    <p:extLst>
      <p:ext uri="{BB962C8B-B14F-4D97-AF65-F5344CB8AC3E}">
        <p14:creationId xmlns:p14="http://schemas.microsoft.com/office/powerpoint/2010/main" val="592280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F11FF-A392-435E-B442-1EF4BA49260D}"/>
              </a:ext>
            </a:extLst>
          </p:cNvPr>
          <p:cNvSpPr>
            <a:spLocks noGrp="1"/>
          </p:cNvSpPr>
          <p:nvPr>
            <p:ph type="title"/>
          </p:nvPr>
        </p:nvSpPr>
        <p:spPr/>
        <p:txBody>
          <a:bodyPr>
            <a:normAutofit fontScale="90000"/>
          </a:bodyPr>
          <a:lstStyle/>
          <a:p>
            <a:r>
              <a:rPr lang="en-US" dirty="0">
                <a:solidFill>
                  <a:schemeClr val="bg2"/>
                </a:solidFill>
                <a:latin typeface="OpenDyslexic" panose="00000500000000000000" pitchFamily="50" charset="0"/>
              </a:rPr>
              <a:t>Examples with cards</a:t>
            </a:r>
          </a:p>
        </p:txBody>
      </p:sp>
    </p:spTree>
    <p:extLst>
      <p:ext uri="{BB962C8B-B14F-4D97-AF65-F5344CB8AC3E}">
        <p14:creationId xmlns:p14="http://schemas.microsoft.com/office/powerpoint/2010/main" val="13110117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1"/>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dirty="0">
                <a:solidFill>
                  <a:schemeClr val="bg2"/>
                </a:solidFill>
                <a:latin typeface="OpenDyslexic" panose="00000500000000000000" pitchFamily="50" charset="0"/>
              </a:rPr>
              <a:t>Autonomy</a:t>
            </a:r>
            <a:endParaRPr dirty="0">
              <a:solidFill>
                <a:schemeClr val="bg2"/>
              </a:solidFill>
              <a:latin typeface="OpenDyslexic" panose="00000500000000000000" pitchFamily="50" charset="0"/>
            </a:endParaRPr>
          </a:p>
        </p:txBody>
      </p:sp>
      <p:sp>
        <p:nvSpPr>
          <p:cNvPr id="117" name="Google Shape;117;p21"/>
          <p:cNvSpPr txBox="1">
            <a:spLocks noGrp="1"/>
          </p:cNvSpPr>
          <p:nvPr>
            <p:ph type="body" idx="1"/>
          </p:nvPr>
        </p:nvSpPr>
        <p:spPr>
          <a:xfrm>
            <a:off x="275715" y="1312269"/>
            <a:ext cx="8592569" cy="3217905"/>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0"/>
              </a:spcAft>
              <a:buNone/>
            </a:pPr>
            <a:r>
              <a:rPr lang="en-US" sz="6015" b="1" dirty="0">
                <a:solidFill>
                  <a:schemeClr val="tx2">
                    <a:lumMod val="10000"/>
                  </a:schemeClr>
                </a:solidFill>
                <a:latin typeface="OpenDyslexic" panose="00000500000000000000" pitchFamily="50" charset="0"/>
              </a:rPr>
              <a:t>Autonomy is a necessary part of a good life. </a:t>
            </a:r>
          </a:p>
          <a:p>
            <a:pPr marL="0" lvl="0" indent="0" algn="l" rtl="0">
              <a:spcBef>
                <a:spcPts val="0"/>
              </a:spcBef>
              <a:spcAft>
                <a:spcPts val="0"/>
              </a:spcAft>
              <a:buNone/>
            </a:pPr>
            <a:r>
              <a:rPr lang="en-US" sz="6015" b="1" dirty="0">
                <a:solidFill>
                  <a:schemeClr val="tx2">
                    <a:lumMod val="10000"/>
                  </a:schemeClr>
                </a:solidFill>
                <a:latin typeface="OpenDyslexic" panose="00000500000000000000" pitchFamily="50" charset="0"/>
              </a:rPr>
              <a:t>Nicole Hassoun, </a:t>
            </a:r>
            <a:r>
              <a:rPr lang="en-US" sz="4800" dirty="0">
                <a:solidFill>
                  <a:schemeClr val="tx2">
                    <a:lumMod val="10000"/>
                  </a:schemeClr>
                </a:solidFill>
                <a:latin typeface="OpenDyslexic" panose="00000500000000000000" pitchFamily="50" charset="0"/>
              </a:rPr>
              <a:t>Associate Professor of Philosophy at Birmingham University, comments in Arizona University’s 3rd International Conference on Philosophy:</a:t>
            </a:r>
          </a:p>
          <a:p>
            <a:pPr marL="0" lvl="0" indent="0" algn="l" rtl="0">
              <a:spcBef>
                <a:spcPts val="0"/>
              </a:spcBef>
              <a:spcAft>
                <a:spcPts val="0"/>
              </a:spcAft>
              <a:buNone/>
            </a:pPr>
            <a:endParaRPr lang="en-US" sz="4800" dirty="0">
              <a:solidFill>
                <a:schemeClr val="tx2">
                  <a:lumMod val="10000"/>
                </a:schemeClr>
              </a:solidFill>
              <a:latin typeface="OpenDyslexic" panose="00000500000000000000" pitchFamily="50" charset="0"/>
            </a:endParaRPr>
          </a:p>
          <a:p>
            <a:pPr marL="0" lvl="0" indent="0" algn="l" rtl="0">
              <a:spcBef>
                <a:spcPts val="0"/>
              </a:spcBef>
              <a:spcAft>
                <a:spcPts val="0"/>
              </a:spcAft>
              <a:buNone/>
            </a:pPr>
            <a:r>
              <a:rPr lang="en-US" sz="4800" dirty="0">
                <a:solidFill>
                  <a:schemeClr val="tx2">
                    <a:lumMod val="10000"/>
                  </a:schemeClr>
                </a:solidFill>
                <a:latin typeface="OpenDyslexic" panose="00000500000000000000" pitchFamily="50" charset="0"/>
              </a:rPr>
              <a:t>[“Human Rights, Needs, and Autonomy” University of Arizona, ATINER 3rd International Conference on Philosophy]</a:t>
            </a:r>
          </a:p>
          <a:p>
            <a:pPr marL="0" lvl="0" indent="0" algn="l" rtl="0">
              <a:spcBef>
                <a:spcPts val="0"/>
              </a:spcBef>
              <a:spcAft>
                <a:spcPts val="0"/>
              </a:spcAft>
              <a:buNone/>
            </a:pPr>
            <a:endParaRPr lang="en-US" sz="4800" dirty="0">
              <a:solidFill>
                <a:schemeClr val="tx2">
                  <a:lumMod val="10000"/>
                </a:schemeClr>
              </a:solidFill>
              <a:latin typeface="OpenDyslexic" panose="00000500000000000000" pitchFamily="50" charset="0"/>
            </a:endParaRPr>
          </a:p>
          <a:p>
            <a:pPr marL="0" lvl="0" indent="0" algn="l" rtl="0">
              <a:spcBef>
                <a:spcPts val="0"/>
              </a:spcBef>
              <a:spcAft>
                <a:spcPts val="0"/>
              </a:spcAft>
              <a:buNone/>
            </a:pPr>
            <a:r>
              <a:rPr lang="en-US" sz="4800" dirty="0">
                <a:solidFill>
                  <a:schemeClr val="tx2">
                    <a:lumMod val="10000"/>
                  </a:schemeClr>
                </a:solidFill>
                <a:latin typeface="OpenDyslexic" panose="00000500000000000000" pitchFamily="50" charset="0"/>
              </a:rPr>
              <a:t>Consider, first, why autonomy (understood here as just requiring reasoning and planning ability) is necessary for a minimally good life. Rewarding struggle, deep understanding, good relationships, significant achievement, virtue and so forth are some of the things that make a life go minimally well. Each of these things requires autonomy. People must be able to reason about, make, and carry out simple plans on the basis of their commitments to create and maintain good relationships. People must, for instance, be able to reason about, make, and carry out plans to talk with their friends and families for their relationships to flourish. </a:t>
            </a:r>
            <a:endParaRPr lang="en-US" sz="4400" dirty="0">
              <a:solidFill>
                <a:schemeClr val="tx2">
                  <a:lumMod val="10000"/>
                </a:schemeClr>
              </a:solidFill>
              <a:latin typeface="OpenDyslexic" panose="00000500000000000000" pitchFamily="50" charset="0"/>
            </a:endParaRPr>
          </a:p>
          <a:p>
            <a:pPr marL="0" lvl="0" indent="0" algn="l" rtl="0">
              <a:spcBef>
                <a:spcPts val="0"/>
              </a:spcBef>
              <a:spcAft>
                <a:spcPts val="0"/>
              </a:spcAft>
              <a:buNone/>
            </a:pPr>
            <a:endParaRPr sz="4800" dirty="0">
              <a:solidFill>
                <a:schemeClr val="tx2">
                  <a:lumMod val="10000"/>
                </a:schemeClr>
              </a:solidFill>
              <a:latin typeface="OpenDyslexic" panose="00000500000000000000" pitchFamily="50" charset="0"/>
            </a:endParaRPr>
          </a:p>
          <a:p>
            <a:pPr marL="0" lvl="0" indent="0" algn="l" rtl="0">
              <a:spcBef>
                <a:spcPts val="1200"/>
              </a:spcBef>
              <a:spcAft>
                <a:spcPts val="0"/>
              </a:spcAft>
              <a:buNone/>
            </a:pPr>
            <a:r>
              <a:rPr lang="en-US" sz="5600" b="1" dirty="0">
                <a:solidFill>
                  <a:schemeClr val="tx2">
                    <a:lumMod val="10000"/>
                  </a:schemeClr>
                </a:solidFill>
                <a:latin typeface="OpenDyslexic" panose="00000500000000000000" pitchFamily="50" charset="0"/>
              </a:rPr>
              <a:t>Thus, the value criterion is using self-governing.</a:t>
            </a:r>
          </a:p>
        </p:txBody>
      </p:sp>
    </p:spTree>
    <p:extLst>
      <p:ext uri="{BB962C8B-B14F-4D97-AF65-F5344CB8AC3E}">
        <p14:creationId xmlns:p14="http://schemas.microsoft.com/office/powerpoint/2010/main" val="37009586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1"/>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dirty="0">
                <a:solidFill>
                  <a:schemeClr val="bg2"/>
                </a:solidFill>
                <a:latin typeface="OpenDyslexic" panose="00000500000000000000" pitchFamily="50" charset="0"/>
              </a:rPr>
              <a:t>Communitarianism</a:t>
            </a:r>
            <a:endParaRPr dirty="0">
              <a:solidFill>
                <a:schemeClr val="bg2"/>
              </a:solidFill>
              <a:latin typeface="OpenDyslexic" panose="00000500000000000000" pitchFamily="50" charset="0"/>
            </a:endParaRPr>
          </a:p>
        </p:txBody>
      </p:sp>
      <p:sp>
        <p:nvSpPr>
          <p:cNvPr id="117" name="Google Shape;117;p21"/>
          <p:cNvSpPr txBox="1">
            <a:spLocks noGrp="1"/>
          </p:cNvSpPr>
          <p:nvPr>
            <p:ph type="body" idx="1"/>
          </p:nvPr>
        </p:nvSpPr>
        <p:spPr>
          <a:xfrm>
            <a:off x="275715" y="1312269"/>
            <a:ext cx="8592569" cy="3217905"/>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0"/>
              </a:spcAft>
              <a:buNone/>
            </a:pPr>
            <a:r>
              <a:rPr lang="en" sz="6015" b="1" dirty="0">
                <a:solidFill>
                  <a:schemeClr val="tx2">
                    <a:lumMod val="10000"/>
                  </a:schemeClr>
                </a:solidFill>
                <a:latin typeface="OpenDyslexic" panose="00000500000000000000" pitchFamily="50" charset="0"/>
              </a:rPr>
              <a:t>Communitarianism is required to protect both democracy, and individual rights. </a:t>
            </a:r>
            <a:br>
              <a:rPr lang="en" sz="5615" dirty="0">
                <a:solidFill>
                  <a:schemeClr val="tx2">
                    <a:lumMod val="10000"/>
                  </a:schemeClr>
                </a:solidFill>
                <a:latin typeface="OpenDyslexic" panose="00000500000000000000" pitchFamily="50" charset="0"/>
              </a:rPr>
            </a:br>
            <a:r>
              <a:rPr lang="en" sz="5615" b="1" dirty="0">
                <a:solidFill>
                  <a:schemeClr val="tx2">
                    <a:lumMod val="10000"/>
                  </a:schemeClr>
                </a:solidFill>
                <a:latin typeface="OpenDyslexic" panose="00000500000000000000" pitchFamily="50" charset="0"/>
              </a:rPr>
              <a:t>Etzioni 93 </a:t>
            </a:r>
            <a:r>
              <a:rPr lang="en" sz="5615" dirty="0">
                <a:solidFill>
                  <a:schemeClr val="tx2">
                    <a:lumMod val="10000"/>
                  </a:schemeClr>
                </a:solidFill>
                <a:latin typeface="OpenDyslexic" panose="00000500000000000000" pitchFamily="50" charset="0"/>
              </a:rPr>
              <a:t>Amitai Etzioni, Professor of Government at George Washington University 1993 explains</a:t>
            </a:r>
            <a:br>
              <a:rPr lang="en" sz="5615" dirty="0">
                <a:solidFill>
                  <a:schemeClr val="tx2">
                    <a:lumMod val="10000"/>
                  </a:schemeClr>
                </a:solidFill>
                <a:latin typeface="OpenDyslexic" panose="00000500000000000000" pitchFamily="50" charset="0"/>
              </a:rPr>
            </a:br>
            <a:r>
              <a:rPr lang="en" sz="4800" dirty="0">
                <a:solidFill>
                  <a:schemeClr val="tx2">
                    <a:lumMod val="10000"/>
                  </a:schemeClr>
                </a:solidFill>
                <a:latin typeface="OpenDyslexic" panose="00000500000000000000" pitchFamily="50" charset="0"/>
              </a:rPr>
              <a:t>Neither human existence nor individual liberty can be sustained for long outside the interdependent and overlapping communities to which all of us belong. Nor can any community long survive unless its members dedicate some of their attention, energy, and resources to shared projects. The exclusive pursuit of private interest erodes the network of social environments on which we all depend and is destructive to our shared experiment in democratic self-government. For these reasons, we hold that the rights of individuals cannot long be preserved without a communitarian perspective. A key concept I draw upon in the following characterization of a good society is the term community. I define it as follows: Community is a combination of two elements: A) A web of affect laden relationships among a group of individuals, relationships that often crisscross and reinforce one another-rather than merely one-on-one or chainlike individual relationships; B) A measure of commitment to a set of shared values, [and] norms, and meanings, and a shared history and identity-in short, to a particular culture.</a:t>
            </a:r>
            <a:endParaRPr sz="4800" dirty="0">
              <a:solidFill>
                <a:schemeClr val="tx2">
                  <a:lumMod val="10000"/>
                </a:schemeClr>
              </a:solidFill>
              <a:latin typeface="OpenDyslexic" panose="00000500000000000000" pitchFamily="50" charset="0"/>
            </a:endParaRPr>
          </a:p>
          <a:p>
            <a:pPr marL="0" lvl="0" indent="0" algn="l" rtl="0">
              <a:spcBef>
                <a:spcPts val="1200"/>
              </a:spcBef>
              <a:spcAft>
                <a:spcPts val="0"/>
              </a:spcAft>
              <a:buNone/>
            </a:pPr>
            <a:r>
              <a:rPr lang="en" sz="5615" b="1" dirty="0">
                <a:solidFill>
                  <a:schemeClr val="tx2">
                    <a:lumMod val="10000"/>
                  </a:schemeClr>
                </a:solidFill>
                <a:latin typeface="OpenDyslexic" panose="00000500000000000000" pitchFamily="50" charset="0"/>
              </a:rPr>
              <a:t>Thus, the value criterion is promoting communities. </a:t>
            </a:r>
            <a:endParaRPr sz="5615" b="1" dirty="0">
              <a:solidFill>
                <a:schemeClr val="tx2">
                  <a:lumMod val="10000"/>
                </a:schemeClr>
              </a:solidFill>
              <a:latin typeface="OpenDyslexic" panose="00000500000000000000" pitchFamily="50" charset="0"/>
            </a:endParaRPr>
          </a:p>
          <a:p>
            <a:pPr marL="0" lvl="0" indent="0" algn="l" rtl="0">
              <a:spcBef>
                <a:spcPts val="1200"/>
              </a:spcBef>
              <a:spcAft>
                <a:spcPts val="0"/>
              </a:spcAft>
              <a:buNone/>
            </a:pPr>
            <a:r>
              <a:rPr lang="en" sz="4815" dirty="0">
                <a:solidFill>
                  <a:schemeClr val="tx2">
                    <a:lumMod val="10000"/>
                  </a:schemeClr>
                </a:solidFill>
                <a:latin typeface="OpenDyslexic" panose="00000500000000000000" pitchFamily="50" charset="0"/>
              </a:rPr>
              <a:t> </a:t>
            </a:r>
            <a:endParaRPr sz="4815" dirty="0">
              <a:solidFill>
                <a:schemeClr val="tx2">
                  <a:lumMod val="10000"/>
                </a:schemeClr>
              </a:solidFill>
              <a:latin typeface="OpenDyslexic" panose="00000500000000000000" pitchFamily="50" charset="0"/>
            </a:endParaRPr>
          </a:p>
          <a:p>
            <a:pPr marL="0" lvl="0" indent="0" algn="l" rtl="0">
              <a:spcBef>
                <a:spcPts val="1200"/>
              </a:spcBef>
              <a:spcAft>
                <a:spcPts val="1200"/>
              </a:spcAft>
              <a:buNone/>
            </a:pPr>
            <a:endParaRPr dirty="0">
              <a:solidFill>
                <a:schemeClr val="tx2">
                  <a:lumMod val="10000"/>
                </a:schemeClr>
              </a:solidFill>
              <a:latin typeface="OpenDyslexic" panose="00000500000000000000" pitchFamily="50"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1"/>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dirty="0">
                <a:solidFill>
                  <a:schemeClr val="bg2"/>
                </a:solidFill>
                <a:latin typeface="OpenDyslexic" panose="00000500000000000000" pitchFamily="50" charset="0"/>
              </a:rPr>
              <a:t>Pragmatism</a:t>
            </a:r>
            <a:endParaRPr dirty="0">
              <a:solidFill>
                <a:schemeClr val="bg2"/>
              </a:solidFill>
              <a:latin typeface="OpenDyslexic" panose="00000500000000000000" pitchFamily="50" charset="0"/>
            </a:endParaRPr>
          </a:p>
        </p:txBody>
      </p:sp>
      <p:sp>
        <p:nvSpPr>
          <p:cNvPr id="117" name="Google Shape;117;p21"/>
          <p:cNvSpPr txBox="1">
            <a:spLocks noGrp="1"/>
          </p:cNvSpPr>
          <p:nvPr>
            <p:ph type="body" idx="1"/>
          </p:nvPr>
        </p:nvSpPr>
        <p:spPr>
          <a:xfrm>
            <a:off x="275715" y="1312269"/>
            <a:ext cx="8592569" cy="3217905"/>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0"/>
              </a:spcAft>
              <a:buNone/>
            </a:pPr>
            <a:r>
              <a:rPr lang="en-US" sz="6015" b="1" dirty="0">
                <a:solidFill>
                  <a:schemeClr val="tx2">
                    <a:lumMod val="10000"/>
                  </a:schemeClr>
                </a:solidFill>
                <a:latin typeface="OpenDyslexic" panose="00000500000000000000" pitchFamily="50" charset="0"/>
              </a:rPr>
              <a:t>A pragmatic approach to morality is necessary since the very goal of rational thought is to solve problems of experience.</a:t>
            </a:r>
          </a:p>
          <a:p>
            <a:pPr marL="0" lvl="0" indent="0" algn="l" rtl="0">
              <a:spcBef>
                <a:spcPts val="0"/>
              </a:spcBef>
              <a:spcAft>
                <a:spcPts val="0"/>
              </a:spcAft>
              <a:buNone/>
            </a:pPr>
            <a:r>
              <a:rPr lang="en-US" sz="6015" b="1" dirty="0">
                <a:solidFill>
                  <a:schemeClr val="tx2">
                    <a:lumMod val="10000"/>
                  </a:schemeClr>
                </a:solidFill>
                <a:latin typeface="OpenDyslexic" panose="00000500000000000000" pitchFamily="50" charset="0"/>
              </a:rPr>
              <a:t>Roberto </a:t>
            </a:r>
            <a:r>
              <a:rPr lang="en-US" sz="6015" b="1" dirty="0" err="1">
                <a:solidFill>
                  <a:schemeClr val="tx2">
                    <a:lumMod val="10000"/>
                  </a:schemeClr>
                </a:solidFill>
                <a:latin typeface="OpenDyslexic" panose="00000500000000000000" pitchFamily="50" charset="0"/>
              </a:rPr>
              <a:t>Frega</a:t>
            </a:r>
            <a:r>
              <a:rPr lang="en-US" sz="6015" b="1" dirty="0">
                <a:solidFill>
                  <a:schemeClr val="tx2">
                    <a:lumMod val="10000"/>
                  </a:schemeClr>
                </a:solidFill>
                <a:latin typeface="OpenDyslexic" panose="00000500000000000000" pitchFamily="50" charset="0"/>
              </a:rPr>
              <a:t> 12. </a:t>
            </a:r>
            <a:r>
              <a:rPr lang="en-US" sz="5600" dirty="0">
                <a:solidFill>
                  <a:schemeClr val="tx2">
                    <a:lumMod val="10000"/>
                  </a:schemeClr>
                </a:solidFill>
                <a:latin typeface="OpenDyslexic" panose="00000500000000000000" pitchFamily="50" charset="0"/>
              </a:rPr>
              <a:t>“Equal Accessibility to All: Habermas, Pragmatism, and the Place of Religious Beliefs in a Post-Secular Society.” Constellations Volume 19, Number 2, 2012.</a:t>
            </a:r>
          </a:p>
          <a:p>
            <a:pPr marL="0" lvl="0" indent="0" algn="l" rtl="0">
              <a:spcBef>
                <a:spcPts val="0"/>
              </a:spcBef>
              <a:spcAft>
                <a:spcPts val="0"/>
              </a:spcAft>
              <a:buNone/>
            </a:pPr>
            <a:r>
              <a:rPr lang="en-US" sz="4800" dirty="0">
                <a:solidFill>
                  <a:schemeClr val="tx2">
                    <a:lumMod val="10000"/>
                  </a:schemeClr>
                </a:solidFill>
                <a:latin typeface="OpenDyslexic" panose="00000500000000000000" pitchFamily="50" charset="0"/>
              </a:rPr>
              <a:t>A pragmatic theory of rationality provides a description of the nature and function of human reason whose theoretical bases lie in the naturalistic paradigm offered by classical pragmatists, especially J. Dewey and C. S. Peirce. Such an account deploys a conception of thinking [is] as human [an] activity embedded in experience (principle of continuity) and functionally oriented to the advancement of experience itself. According to such an account, thinking is conceived as an activity whose main function is the guide of conduct through the fixation of beliefs. As such it is considered as a form of inquiry. </a:t>
            </a:r>
          </a:p>
          <a:p>
            <a:pPr marL="0" lvl="0" indent="0" algn="l" rtl="0">
              <a:spcBef>
                <a:spcPts val="0"/>
              </a:spcBef>
              <a:spcAft>
                <a:spcPts val="0"/>
              </a:spcAft>
              <a:buNone/>
            </a:pPr>
            <a:endParaRPr lang="en-US" sz="4800" dirty="0">
              <a:solidFill>
                <a:schemeClr val="tx2">
                  <a:lumMod val="10000"/>
                </a:schemeClr>
              </a:solidFill>
              <a:latin typeface="OpenDyslexic" panose="00000500000000000000" pitchFamily="50" charset="0"/>
            </a:endParaRPr>
          </a:p>
          <a:p>
            <a:pPr marL="0" lvl="0" indent="0" algn="l" rtl="0">
              <a:spcBef>
                <a:spcPts val="0"/>
              </a:spcBef>
              <a:spcAft>
                <a:spcPts val="0"/>
              </a:spcAft>
              <a:buNone/>
            </a:pPr>
            <a:endParaRPr sz="4800" dirty="0">
              <a:solidFill>
                <a:schemeClr val="tx2">
                  <a:lumMod val="10000"/>
                </a:schemeClr>
              </a:solidFill>
              <a:latin typeface="OpenDyslexic" panose="00000500000000000000" pitchFamily="50" charset="0"/>
            </a:endParaRPr>
          </a:p>
          <a:p>
            <a:pPr marL="0" lvl="0" indent="0" algn="l" rtl="0">
              <a:spcBef>
                <a:spcPts val="1200"/>
              </a:spcBef>
              <a:spcAft>
                <a:spcPts val="0"/>
              </a:spcAft>
              <a:buNone/>
            </a:pPr>
            <a:r>
              <a:rPr lang="en-US" sz="5600" b="1" dirty="0">
                <a:solidFill>
                  <a:schemeClr val="tx2">
                    <a:lumMod val="10000"/>
                  </a:schemeClr>
                </a:solidFill>
                <a:latin typeface="OpenDyslexic" panose="00000500000000000000" pitchFamily="50" charset="0"/>
              </a:rPr>
              <a:t>Thus, the value criterion is using practical reasoning over theoretical reasoning.</a:t>
            </a:r>
          </a:p>
        </p:txBody>
      </p:sp>
    </p:spTree>
    <p:extLst>
      <p:ext uri="{BB962C8B-B14F-4D97-AF65-F5344CB8AC3E}">
        <p14:creationId xmlns:p14="http://schemas.microsoft.com/office/powerpoint/2010/main" val="41669488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F11FF-A392-435E-B442-1EF4BA49260D}"/>
              </a:ext>
            </a:extLst>
          </p:cNvPr>
          <p:cNvSpPr>
            <a:spLocks noGrp="1"/>
          </p:cNvSpPr>
          <p:nvPr>
            <p:ph type="title"/>
          </p:nvPr>
        </p:nvSpPr>
        <p:spPr>
          <a:xfrm>
            <a:off x="460950" y="1855692"/>
            <a:ext cx="8222100" cy="907500"/>
          </a:xfrm>
        </p:spPr>
        <p:txBody>
          <a:bodyPr>
            <a:normAutofit fontScale="90000"/>
          </a:bodyPr>
          <a:lstStyle/>
          <a:p>
            <a:r>
              <a:rPr lang="en-US" dirty="0">
                <a:solidFill>
                  <a:schemeClr val="bg2"/>
                </a:solidFill>
                <a:latin typeface="OpenDyslexic" panose="00000500000000000000" pitchFamily="50" charset="0"/>
              </a:rPr>
              <a:t>Now you try!</a:t>
            </a:r>
          </a:p>
        </p:txBody>
      </p:sp>
    </p:spTree>
    <p:extLst>
      <p:ext uri="{BB962C8B-B14F-4D97-AF65-F5344CB8AC3E}">
        <p14:creationId xmlns:p14="http://schemas.microsoft.com/office/powerpoint/2010/main" val="1198070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4"/>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solidFill>
                  <a:schemeClr val="dk2"/>
                </a:solidFill>
                <a:latin typeface="OpenDyslexic" panose="00000500000000000000" pitchFamily="50" charset="0"/>
              </a:rPr>
              <a:t>Roles and Burdens</a:t>
            </a:r>
            <a:endParaRPr>
              <a:solidFill>
                <a:schemeClr val="dk2"/>
              </a:solidFill>
              <a:latin typeface="OpenDyslexic" panose="00000500000000000000" pitchFamily="50" charset="0"/>
            </a:endParaRPr>
          </a:p>
        </p:txBody>
      </p:sp>
      <p:sp>
        <p:nvSpPr>
          <p:cNvPr id="70" name="Google Shape;70;p14"/>
          <p:cNvSpPr txBox="1">
            <a:spLocks noGrp="1"/>
          </p:cNvSpPr>
          <p:nvPr>
            <p:ph type="body" idx="1"/>
          </p:nvPr>
        </p:nvSpPr>
        <p:spPr>
          <a:xfrm>
            <a:off x="387900" y="1489824"/>
            <a:ext cx="8368200" cy="3078900"/>
          </a:xfrm>
          <a:prstGeom prst="rect">
            <a:avLst/>
          </a:prstGeom>
          <a:ln w="9525" cap="flat" cmpd="sng">
            <a:solidFill>
              <a:schemeClr val="dk1"/>
            </a:solidFill>
            <a:prstDash val="solid"/>
            <a:round/>
            <a:headEnd type="none" w="sm" len="sm"/>
            <a:tailEnd type="none" w="sm" len="sm"/>
          </a:ln>
        </p:spPr>
        <p:txBody>
          <a:bodyPr spcFirstLastPara="1" wrap="square" lIns="91425" tIns="91425" rIns="91425" bIns="91425" anchor="t" anchorCtr="0">
            <a:normAutofit fontScale="85000" lnSpcReduction="20000"/>
          </a:bodyPr>
          <a:lstStyle/>
          <a:p>
            <a:pPr marL="0" lvl="0" indent="0" algn="l" rtl="0">
              <a:spcBef>
                <a:spcPts val="0"/>
              </a:spcBef>
              <a:spcAft>
                <a:spcPts val="0"/>
              </a:spcAft>
              <a:buNone/>
            </a:pPr>
            <a:r>
              <a:rPr lang="en" dirty="0">
                <a:solidFill>
                  <a:srgbClr val="000000"/>
                </a:solidFill>
                <a:latin typeface="OpenDyslexic" panose="00000500000000000000" pitchFamily="50" charset="0"/>
              </a:rPr>
              <a:t>Aff needs to provide a justification of the resolution</a:t>
            </a:r>
            <a:endParaRPr dirty="0">
              <a:solidFill>
                <a:srgbClr val="000000"/>
              </a:solidFill>
              <a:latin typeface="OpenDyslexic" panose="00000500000000000000" pitchFamily="50" charset="0"/>
            </a:endParaRPr>
          </a:p>
          <a:p>
            <a:pPr marL="0" lvl="0" indent="0" algn="l" rtl="0">
              <a:spcBef>
                <a:spcPts val="1200"/>
              </a:spcBef>
              <a:spcAft>
                <a:spcPts val="0"/>
              </a:spcAft>
              <a:buNone/>
            </a:pPr>
            <a:r>
              <a:rPr lang="en" dirty="0">
                <a:solidFill>
                  <a:srgbClr val="000000"/>
                </a:solidFill>
                <a:latin typeface="OpenDyslexic" panose="00000500000000000000" pitchFamily="50" charset="0"/>
              </a:rPr>
              <a:t>Negative needs to provide a reason not to vote aff:</a:t>
            </a:r>
            <a:endParaRPr dirty="0">
              <a:solidFill>
                <a:srgbClr val="000000"/>
              </a:solidFill>
              <a:latin typeface="OpenDyslexic" panose="00000500000000000000" pitchFamily="50" charset="0"/>
            </a:endParaRPr>
          </a:p>
          <a:p>
            <a:pPr marL="457200" lvl="0" indent="-334327" algn="l" rtl="0">
              <a:spcBef>
                <a:spcPts val="1200"/>
              </a:spcBef>
              <a:spcAft>
                <a:spcPts val="0"/>
              </a:spcAft>
              <a:buClr>
                <a:srgbClr val="000000"/>
              </a:buClr>
              <a:buSzPct val="100000"/>
              <a:buChar char="-"/>
            </a:pPr>
            <a:r>
              <a:rPr lang="en" dirty="0">
                <a:solidFill>
                  <a:srgbClr val="000000"/>
                </a:solidFill>
                <a:latin typeface="OpenDyslexic" panose="00000500000000000000" pitchFamily="50" charset="0"/>
              </a:rPr>
              <a:t>Don’t change/prefer the status quo</a:t>
            </a:r>
            <a:endParaRPr dirty="0">
              <a:solidFill>
                <a:srgbClr val="000000"/>
              </a:solidFill>
              <a:latin typeface="OpenDyslexic" panose="00000500000000000000" pitchFamily="50" charset="0"/>
            </a:endParaRPr>
          </a:p>
          <a:p>
            <a:pPr marL="457200" lvl="0" indent="-334327" algn="l" rtl="0">
              <a:spcBef>
                <a:spcPts val="0"/>
              </a:spcBef>
              <a:spcAft>
                <a:spcPts val="0"/>
              </a:spcAft>
              <a:buClr>
                <a:srgbClr val="000000"/>
              </a:buClr>
              <a:buSzPct val="100000"/>
              <a:buChar char="-"/>
            </a:pPr>
            <a:r>
              <a:rPr lang="en" dirty="0">
                <a:solidFill>
                  <a:srgbClr val="000000"/>
                </a:solidFill>
                <a:latin typeface="OpenDyslexic" panose="00000500000000000000" pitchFamily="50" charset="0"/>
              </a:rPr>
              <a:t>Won’t solve for what it says, so not desirable</a:t>
            </a:r>
            <a:endParaRPr dirty="0">
              <a:solidFill>
                <a:srgbClr val="000000"/>
              </a:solidFill>
              <a:latin typeface="OpenDyslexic" panose="00000500000000000000" pitchFamily="50" charset="0"/>
            </a:endParaRPr>
          </a:p>
          <a:p>
            <a:pPr marL="457200" lvl="0" indent="-334327" algn="l" rtl="0">
              <a:spcBef>
                <a:spcPts val="0"/>
              </a:spcBef>
              <a:spcAft>
                <a:spcPts val="0"/>
              </a:spcAft>
              <a:buClr>
                <a:srgbClr val="000000"/>
              </a:buClr>
              <a:buSzPct val="100000"/>
              <a:buChar char="-"/>
            </a:pPr>
            <a:r>
              <a:rPr lang="en" dirty="0">
                <a:solidFill>
                  <a:srgbClr val="000000"/>
                </a:solidFill>
                <a:latin typeface="OpenDyslexic" panose="00000500000000000000" pitchFamily="50" charset="0"/>
              </a:rPr>
              <a:t>Negative impacts outweigh the positive</a:t>
            </a:r>
            <a:endParaRPr dirty="0">
              <a:solidFill>
                <a:srgbClr val="000000"/>
              </a:solidFill>
              <a:latin typeface="OpenDyslexic" panose="00000500000000000000" pitchFamily="50" charset="0"/>
            </a:endParaRPr>
          </a:p>
          <a:p>
            <a:pPr marL="457200" lvl="0" indent="-334327" algn="l" rtl="0">
              <a:spcBef>
                <a:spcPts val="0"/>
              </a:spcBef>
              <a:spcAft>
                <a:spcPts val="0"/>
              </a:spcAft>
              <a:buClr>
                <a:srgbClr val="000000"/>
              </a:buClr>
              <a:buSzPct val="100000"/>
              <a:buChar char="-"/>
            </a:pPr>
            <a:r>
              <a:rPr lang="en" dirty="0">
                <a:solidFill>
                  <a:srgbClr val="000000"/>
                </a:solidFill>
                <a:latin typeface="OpenDyslexic" panose="00000500000000000000" pitchFamily="50" charset="0"/>
              </a:rPr>
              <a:t>Etc, other reasons or a combination of all of them</a:t>
            </a:r>
            <a:endParaRPr dirty="0">
              <a:solidFill>
                <a:srgbClr val="000000"/>
              </a:solidFill>
              <a:latin typeface="OpenDyslexic" panose="00000500000000000000" pitchFamily="50" charset="0"/>
            </a:endParaRPr>
          </a:p>
          <a:p>
            <a:pPr marL="0" lvl="0" indent="0" algn="l" rtl="0">
              <a:spcBef>
                <a:spcPts val="1200"/>
              </a:spcBef>
              <a:spcAft>
                <a:spcPts val="0"/>
              </a:spcAft>
              <a:buNone/>
            </a:pPr>
            <a:endParaRPr dirty="0">
              <a:solidFill>
                <a:srgbClr val="000000"/>
              </a:solidFill>
              <a:latin typeface="OpenDyslexic" panose="00000500000000000000" pitchFamily="50" charset="0"/>
            </a:endParaRPr>
          </a:p>
          <a:p>
            <a:pPr marL="0" lvl="0" indent="0" algn="l" rtl="0">
              <a:spcBef>
                <a:spcPts val="1200"/>
              </a:spcBef>
              <a:spcAft>
                <a:spcPts val="1200"/>
              </a:spcAft>
              <a:buNone/>
            </a:pPr>
            <a:r>
              <a:rPr lang="en" dirty="0">
                <a:solidFill>
                  <a:srgbClr val="000000"/>
                </a:solidFill>
                <a:latin typeface="OpenDyslexic" panose="00000500000000000000" pitchFamily="50" charset="0"/>
              </a:rPr>
              <a:t>Judge determines which side has answered the other side’s arguments better and will give a Reason for Decision, or RFD </a:t>
            </a:r>
            <a:endParaRPr dirty="0">
              <a:solidFill>
                <a:srgbClr val="000000"/>
              </a:solidFill>
              <a:latin typeface="OpenDyslexic" panose="00000500000000000000" pitchFamily="50"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7" name="Google Shape;77;p15"/>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dirty="0">
                <a:solidFill>
                  <a:schemeClr val="lt1"/>
                </a:solidFill>
                <a:latin typeface="OpenDyslexic" panose="00000500000000000000" pitchFamily="50" charset="0"/>
              </a:rPr>
              <a:t>Framework </a:t>
            </a:r>
            <a:endParaRPr dirty="0">
              <a:solidFill>
                <a:schemeClr val="lt1"/>
              </a:solidFill>
              <a:latin typeface="OpenDyslexic" panose="00000500000000000000" pitchFamily="50" charset="0"/>
            </a:endParaRPr>
          </a:p>
        </p:txBody>
      </p:sp>
      <p:sp>
        <p:nvSpPr>
          <p:cNvPr id="78" name="Google Shape;78;p15"/>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a:solidFill>
                  <a:srgbClr val="000000"/>
                </a:solidFill>
                <a:latin typeface="OpenDyslexic" panose="00000500000000000000" pitchFamily="50" charset="0"/>
              </a:rPr>
              <a:t>Philosophical perspective taken by your case</a:t>
            </a:r>
            <a:endParaRPr>
              <a:solidFill>
                <a:srgbClr val="000000"/>
              </a:solidFill>
              <a:latin typeface="OpenDyslexic" panose="00000500000000000000" pitchFamily="50" charset="0"/>
            </a:endParaRPr>
          </a:p>
          <a:p>
            <a:pPr marL="0" lvl="0" indent="0" algn="l" rtl="0">
              <a:spcBef>
                <a:spcPts val="1200"/>
              </a:spcBef>
              <a:spcAft>
                <a:spcPts val="0"/>
              </a:spcAft>
              <a:buNone/>
            </a:pPr>
            <a:r>
              <a:rPr lang="en">
                <a:solidFill>
                  <a:srgbClr val="000000"/>
                </a:solidFill>
                <a:latin typeface="OpenDyslexic" panose="00000500000000000000" pitchFamily="50" charset="0"/>
              </a:rPr>
              <a:t>Not necessarily incompatible with your opponent, but when it is, a big opportunity for clash </a:t>
            </a:r>
            <a:endParaRPr>
              <a:solidFill>
                <a:srgbClr val="000000"/>
              </a:solidFill>
              <a:latin typeface="OpenDyslexic" panose="00000500000000000000" pitchFamily="50" charset="0"/>
            </a:endParaRPr>
          </a:p>
          <a:p>
            <a:pPr marL="0" lvl="0" indent="0" algn="l" rtl="0">
              <a:spcBef>
                <a:spcPts val="1200"/>
              </a:spcBef>
              <a:spcAft>
                <a:spcPts val="0"/>
              </a:spcAft>
              <a:buNone/>
            </a:pPr>
            <a:r>
              <a:rPr lang="en">
                <a:solidFill>
                  <a:srgbClr val="000000"/>
                </a:solidFill>
                <a:latin typeface="OpenDyslexic" panose="00000500000000000000" pitchFamily="50" charset="0"/>
              </a:rPr>
              <a:t>“Framing” is the process of choosing which impacts to prioritize </a:t>
            </a:r>
            <a:endParaRPr>
              <a:solidFill>
                <a:srgbClr val="000000"/>
              </a:solidFill>
              <a:latin typeface="OpenDyslexic" panose="00000500000000000000" pitchFamily="50" charset="0"/>
            </a:endParaRPr>
          </a:p>
          <a:p>
            <a:pPr marL="0" lvl="0" indent="0" algn="l" rtl="0">
              <a:spcBef>
                <a:spcPts val="1200"/>
              </a:spcBef>
              <a:spcAft>
                <a:spcPts val="0"/>
              </a:spcAft>
              <a:buNone/>
            </a:pPr>
            <a:r>
              <a:rPr lang="en">
                <a:solidFill>
                  <a:srgbClr val="000000"/>
                </a:solidFill>
                <a:latin typeface="OpenDyslexic" panose="00000500000000000000" pitchFamily="50" charset="0"/>
              </a:rPr>
              <a:t>	Long term vs short term</a:t>
            </a:r>
            <a:endParaRPr>
              <a:solidFill>
                <a:srgbClr val="000000"/>
              </a:solidFill>
              <a:latin typeface="OpenDyslexic" panose="00000500000000000000" pitchFamily="50" charset="0"/>
            </a:endParaRPr>
          </a:p>
          <a:p>
            <a:pPr marL="0" lvl="0" indent="0" algn="l" rtl="0">
              <a:spcBef>
                <a:spcPts val="1200"/>
              </a:spcBef>
              <a:spcAft>
                <a:spcPts val="0"/>
              </a:spcAft>
              <a:buNone/>
            </a:pPr>
            <a:r>
              <a:rPr lang="en">
                <a:solidFill>
                  <a:srgbClr val="000000"/>
                </a:solidFill>
                <a:latin typeface="OpenDyslexic" panose="00000500000000000000" pitchFamily="50" charset="0"/>
              </a:rPr>
              <a:t>	Big stick vs high probability</a:t>
            </a:r>
            <a:endParaRPr>
              <a:solidFill>
                <a:srgbClr val="000000"/>
              </a:solidFill>
              <a:latin typeface="OpenDyslexic" panose="00000500000000000000" pitchFamily="50" charset="0"/>
            </a:endParaRPr>
          </a:p>
          <a:p>
            <a:pPr marL="0" lvl="0" indent="0" algn="l" rtl="0">
              <a:spcBef>
                <a:spcPts val="1200"/>
              </a:spcBef>
              <a:spcAft>
                <a:spcPts val="0"/>
              </a:spcAft>
              <a:buNone/>
            </a:pPr>
            <a:r>
              <a:rPr lang="en">
                <a:solidFill>
                  <a:srgbClr val="000000"/>
                </a:solidFill>
                <a:latin typeface="OpenDyslexic" panose="00000500000000000000" pitchFamily="50" charset="0"/>
              </a:rPr>
              <a:t>	Etc. </a:t>
            </a:r>
            <a:endParaRPr>
              <a:solidFill>
                <a:srgbClr val="000000"/>
              </a:solidFill>
              <a:latin typeface="OpenDyslexic" panose="00000500000000000000" pitchFamily="50" charset="0"/>
            </a:endParaRPr>
          </a:p>
          <a:p>
            <a:pPr marL="0" lvl="0" indent="0" algn="l" rtl="0">
              <a:spcBef>
                <a:spcPts val="1200"/>
              </a:spcBef>
              <a:spcAft>
                <a:spcPts val="1200"/>
              </a:spcAft>
              <a:buNone/>
            </a:pPr>
            <a:endParaRPr>
              <a:latin typeface="OpenDyslexic" panose="00000500000000000000" pitchFamily="50"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6"/>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dirty="0">
                <a:solidFill>
                  <a:schemeClr val="dk2"/>
                </a:solidFill>
                <a:latin typeface="OpenDyslexic" panose="00000500000000000000" pitchFamily="50" charset="0"/>
              </a:rPr>
              <a:t>Value and Criterion</a:t>
            </a:r>
            <a:endParaRPr dirty="0">
              <a:solidFill>
                <a:schemeClr val="dk2"/>
              </a:solidFill>
              <a:latin typeface="OpenDyslexic" panose="00000500000000000000" pitchFamily="50" charset="0"/>
            </a:endParaRPr>
          </a:p>
        </p:txBody>
      </p:sp>
      <p:sp>
        <p:nvSpPr>
          <p:cNvPr id="84" name="Google Shape;84;p16"/>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solidFill>
                  <a:srgbClr val="000000"/>
                </a:solidFill>
                <a:latin typeface="OpenDyslexic" panose="00000500000000000000" pitchFamily="50" charset="0"/>
              </a:rPr>
              <a:t>Value - vague concept at the center of your perspective</a:t>
            </a:r>
            <a:endParaRPr>
              <a:solidFill>
                <a:srgbClr val="000000"/>
              </a:solidFill>
              <a:latin typeface="OpenDyslexic" panose="00000500000000000000" pitchFamily="50" charset="0"/>
            </a:endParaRPr>
          </a:p>
          <a:p>
            <a:pPr marL="0" lvl="0" indent="0" algn="l" rtl="0">
              <a:spcBef>
                <a:spcPts val="1200"/>
              </a:spcBef>
              <a:spcAft>
                <a:spcPts val="0"/>
              </a:spcAft>
              <a:buNone/>
            </a:pPr>
            <a:r>
              <a:rPr lang="en">
                <a:solidFill>
                  <a:srgbClr val="000000"/>
                </a:solidFill>
                <a:latin typeface="OpenDyslexic" panose="00000500000000000000" pitchFamily="50" charset="0"/>
              </a:rPr>
              <a:t>Value Criterion - concrete method for achieving philosophical (value related) premises </a:t>
            </a:r>
            <a:endParaRPr>
              <a:solidFill>
                <a:srgbClr val="000000"/>
              </a:solidFill>
              <a:latin typeface="OpenDyslexic" panose="00000500000000000000" pitchFamily="50" charset="0"/>
            </a:endParaRPr>
          </a:p>
          <a:p>
            <a:pPr marL="0" lvl="0" indent="0" algn="l" rtl="0">
              <a:spcBef>
                <a:spcPts val="1200"/>
              </a:spcBef>
              <a:spcAft>
                <a:spcPts val="0"/>
              </a:spcAft>
              <a:buNone/>
            </a:pPr>
            <a:endParaRPr>
              <a:solidFill>
                <a:srgbClr val="000000"/>
              </a:solidFill>
              <a:latin typeface="OpenDyslexic" panose="00000500000000000000" pitchFamily="50" charset="0"/>
            </a:endParaRPr>
          </a:p>
          <a:p>
            <a:pPr marL="0" lvl="0" indent="0" algn="l" rtl="0">
              <a:spcBef>
                <a:spcPts val="1200"/>
              </a:spcBef>
              <a:spcAft>
                <a:spcPts val="0"/>
              </a:spcAft>
              <a:buNone/>
            </a:pPr>
            <a:r>
              <a:rPr lang="en">
                <a:solidFill>
                  <a:srgbClr val="000000"/>
                </a:solidFill>
                <a:latin typeface="OpenDyslexic" panose="00000500000000000000" pitchFamily="50" charset="0"/>
              </a:rPr>
              <a:t>Value - Justice</a:t>
            </a:r>
            <a:endParaRPr>
              <a:solidFill>
                <a:srgbClr val="000000"/>
              </a:solidFill>
              <a:latin typeface="OpenDyslexic" panose="00000500000000000000" pitchFamily="50" charset="0"/>
            </a:endParaRPr>
          </a:p>
          <a:p>
            <a:pPr marL="0" lvl="0" indent="0" algn="l" rtl="0">
              <a:spcBef>
                <a:spcPts val="1200"/>
              </a:spcBef>
              <a:spcAft>
                <a:spcPts val="0"/>
              </a:spcAft>
              <a:buNone/>
            </a:pPr>
            <a:r>
              <a:rPr lang="en">
                <a:solidFill>
                  <a:srgbClr val="000000"/>
                </a:solidFill>
                <a:latin typeface="OpenDyslexic" panose="00000500000000000000" pitchFamily="50" charset="0"/>
              </a:rPr>
              <a:t>Value Criterion - Utilitarianism </a:t>
            </a:r>
            <a:endParaRPr>
              <a:solidFill>
                <a:srgbClr val="000000"/>
              </a:solidFill>
              <a:latin typeface="OpenDyslexic" panose="00000500000000000000" pitchFamily="50" charset="0"/>
            </a:endParaRPr>
          </a:p>
          <a:p>
            <a:pPr marL="0" lvl="0" indent="0" algn="l" rtl="0">
              <a:spcBef>
                <a:spcPts val="1200"/>
              </a:spcBef>
              <a:spcAft>
                <a:spcPts val="1200"/>
              </a:spcAft>
              <a:buNone/>
            </a:pPr>
            <a:endParaRPr>
              <a:latin typeface="OpenDyslexic" panose="00000500000000000000" pitchFamily="50"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E78BE-1602-4BCC-BD79-BDEEA3F55442}"/>
              </a:ext>
            </a:extLst>
          </p:cNvPr>
          <p:cNvSpPr>
            <a:spLocks noGrp="1"/>
          </p:cNvSpPr>
          <p:nvPr>
            <p:ph type="title"/>
          </p:nvPr>
        </p:nvSpPr>
        <p:spPr/>
        <p:txBody>
          <a:bodyPr>
            <a:normAutofit fontScale="90000"/>
          </a:bodyPr>
          <a:lstStyle/>
          <a:p>
            <a:r>
              <a:rPr lang="en-US" dirty="0">
                <a:solidFill>
                  <a:schemeClr val="bg2"/>
                </a:solidFill>
                <a:latin typeface="OpenDyslexic" panose="00000500000000000000" pitchFamily="50" charset="0"/>
              </a:rPr>
              <a:t>Values</a:t>
            </a:r>
          </a:p>
        </p:txBody>
      </p:sp>
    </p:spTree>
    <p:extLst>
      <p:ext uri="{BB962C8B-B14F-4D97-AF65-F5344CB8AC3E}">
        <p14:creationId xmlns:p14="http://schemas.microsoft.com/office/powerpoint/2010/main" val="2539060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7"/>
          <p:cNvSpPr txBox="1">
            <a:spLocks noGrp="1"/>
          </p:cNvSpPr>
          <p:nvPr>
            <p:ph type="title"/>
          </p:nvPr>
        </p:nvSpPr>
        <p:spPr>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dirty="0">
                <a:solidFill>
                  <a:schemeClr val="dk2"/>
                </a:solidFill>
                <a:latin typeface="OpenDyslexic" panose="00000500000000000000" pitchFamily="50" charset="0"/>
              </a:rPr>
              <a:t>Common Values</a:t>
            </a:r>
            <a:endParaRPr dirty="0">
              <a:solidFill>
                <a:schemeClr val="dk2"/>
              </a:solidFill>
              <a:latin typeface="OpenDyslexic" panose="00000500000000000000" pitchFamily="50" charset="0"/>
            </a:endParaRPr>
          </a:p>
        </p:txBody>
      </p:sp>
      <p:sp>
        <p:nvSpPr>
          <p:cNvPr id="90" name="Google Shape;90;p17"/>
          <p:cNvSpPr txBox="1">
            <a:spLocks noGrp="1"/>
          </p:cNvSpPr>
          <p:nvPr>
            <p:ph type="body" idx="1"/>
          </p:nvPr>
        </p:nvSpPr>
        <p:spPr>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800" dirty="0">
                <a:solidFill>
                  <a:srgbClr val="000000"/>
                </a:solidFill>
                <a:latin typeface="OpenDyslexic" panose="00000500000000000000" pitchFamily="50" charset="0"/>
              </a:rPr>
              <a:t>• Morality </a:t>
            </a:r>
            <a:endParaRPr sz="1800" dirty="0">
              <a:solidFill>
                <a:srgbClr val="000000"/>
              </a:solidFill>
              <a:latin typeface="OpenDyslexic" panose="00000500000000000000" pitchFamily="50" charset="0"/>
            </a:endParaRPr>
          </a:p>
          <a:p>
            <a:pPr marL="0" lvl="0" indent="0" algn="l" rtl="0">
              <a:spcBef>
                <a:spcPts val="1200"/>
              </a:spcBef>
              <a:spcAft>
                <a:spcPts val="0"/>
              </a:spcAft>
              <a:buNone/>
            </a:pPr>
            <a:r>
              <a:rPr lang="en" sz="1800" dirty="0">
                <a:solidFill>
                  <a:srgbClr val="000000"/>
                </a:solidFill>
                <a:latin typeface="OpenDyslexic" panose="00000500000000000000" pitchFamily="50" charset="0"/>
              </a:rPr>
              <a:t>• Justice / Fairness </a:t>
            </a:r>
            <a:endParaRPr sz="1800" dirty="0">
              <a:solidFill>
                <a:srgbClr val="000000"/>
              </a:solidFill>
              <a:latin typeface="OpenDyslexic" panose="00000500000000000000" pitchFamily="50" charset="0"/>
            </a:endParaRPr>
          </a:p>
          <a:p>
            <a:pPr marL="0" lvl="0" indent="0" algn="l" rtl="0">
              <a:spcBef>
                <a:spcPts val="1200"/>
              </a:spcBef>
              <a:spcAft>
                <a:spcPts val="0"/>
              </a:spcAft>
              <a:buNone/>
            </a:pPr>
            <a:r>
              <a:rPr lang="en" sz="1800" dirty="0">
                <a:solidFill>
                  <a:srgbClr val="000000"/>
                </a:solidFill>
                <a:latin typeface="OpenDyslexic" panose="00000500000000000000" pitchFamily="50" charset="0"/>
              </a:rPr>
              <a:t>• Freedom / Liberty / 	Autonomy</a:t>
            </a:r>
            <a:endParaRPr sz="1800" dirty="0">
              <a:solidFill>
                <a:srgbClr val="000000"/>
              </a:solidFill>
              <a:latin typeface="OpenDyslexic" panose="00000500000000000000" pitchFamily="50" charset="0"/>
            </a:endParaRPr>
          </a:p>
          <a:p>
            <a:pPr marL="0" lvl="0" indent="0" algn="l" rtl="0">
              <a:spcBef>
                <a:spcPts val="1200"/>
              </a:spcBef>
              <a:spcAft>
                <a:spcPts val="0"/>
              </a:spcAft>
              <a:buNone/>
            </a:pPr>
            <a:r>
              <a:rPr lang="en" sz="1800" dirty="0">
                <a:solidFill>
                  <a:srgbClr val="000000"/>
                </a:solidFill>
                <a:latin typeface="OpenDyslexic" panose="00000500000000000000" pitchFamily="50" charset="0"/>
              </a:rPr>
              <a:t> • Human Dignity </a:t>
            </a:r>
            <a:endParaRPr sz="1800" dirty="0">
              <a:solidFill>
                <a:srgbClr val="000000"/>
              </a:solidFill>
              <a:latin typeface="OpenDyslexic" panose="00000500000000000000" pitchFamily="50" charset="0"/>
            </a:endParaRPr>
          </a:p>
          <a:p>
            <a:pPr marL="0" lvl="0" indent="0" algn="l" rtl="0">
              <a:spcBef>
                <a:spcPts val="1200"/>
              </a:spcBef>
              <a:spcAft>
                <a:spcPts val="0"/>
              </a:spcAft>
              <a:buNone/>
            </a:pPr>
            <a:r>
              <a:rPr lang="en" sz="1800" dirty="0">
                <a:solidFill>
                  <a:srgbClr val="000000"/>
                </a:solidFill>
                <a:latin typeface="OpenDyslexic" panose="00000500000000000000" pitchFamily="50" charset="0"/>
              </a:rPr>
              <a:t>• Governmental Legitimacy</a:t>
            </a:r>
            <a:endParaRPr sz="1800" dirty="0">
              <a:solidFill>
                <a:srgbClr val="000000"/>
              </a:solidFill>
              <a:latin typeface="OpenDyslexic" panose="00000500000000000000" pitchFamily="50" charset="0"/>
            </a:endParaRPr>
          </a:p>
          <a:p>
            <a:pPr marL="0" lvl="0" indent="0" algn="l" rtl="0">
              <a:spcBef>
                <a:spcPts val="1200"/>
              </a:spcBef>
              <a:spcAft>
                <a:spcPts val="0"/>
              </a:spcAft>
              <a:buNone/>
            </a:pPr>
            <a:endParaRPr dirty="0">
              <a:latin typeface="OpenDyslexic" panose="00000500000000000000" pitchFamily="50" charset="0"/>
            </a:endParaRPr>
          </a:p>
          <a:p>
            <a:pPr marL="0" lvl="0" indent="0" algn="l" rtl="0">
              <a:spcBef>
                <a:spcPts val="1200"/>
              </a:spcBef>
              <a:spcAft>
                <a:spcPts val="1200"/>
              </a:spcAft>
              <a:buNone/>
            </a:pPr>
            <a:endParaRPr lang="en-US" sz="1600" dirty="0">
              <a:latin typeface="OpenDyslexic" panose="00000500000000000000" pitchFamily="50" charset="0"/>
            </a:endParaRPr>
          </a:p>
        </p:txBody>
      </p:sp>
      <p:sp>
        <p:nvSpPr>
          <p:cNvPr id="2" name="Text Placeholder 1">
            <a:extLst>
              <a:ext uri="{FF2B5EF4-FFF2-40B4-BE49-F238E27FC236}">
                <a16:creationId xmlns:a16="http://schemas.microsoft.com/office/drawing/2014/main" id="{6DCEB3EB-850B-491A-8B7B-8CDFC365A095}"/>
              </a:ext>
            </a:extLst>
          </p:cNvPr>
          <p:cNvSpPr>
            <a:spLocks noGrp="1"/>
          </p:cNvSpPr>
          <p:nvPr>
            <p:ph type="body" idx="2"/>
          </p:nvPr>
        </p:nvSpPr>
        <p:spPr/>
        <p:txBody>
          <a:bodyPr/>
          <a:lstStyle/>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r>
              <a:rPr kumimoji="0" lang="en-US" sz="1800" b="0" i="0" u="none" strike="noStrike" kern="0" cap="none" spc="0" normalizeH="0" baseline="0" noProof="0" dirty="0">
                <a:ln>
                  <a:noFill/>
                </a:ln>
                <a:solidFill>
                  <a:srgbClr val="000000"/>
                </a:solidFill>
                <a:effectLst/>
                <a:uLnTx/>
                <a:uFillTx/>
                <a:latin typeface="OpenDyslexic" panose="00000500000000000000" pitchFamily="50" charset="0"/>
                <a:ea typeface="Roboto"/>
                <a:cs typeface="Roboto"/>
                <a:sym typeface="Roboto"/>
              </a:rPr>
              <a:t>• Societal Welfare </a:t>
            </a:r>
          </a:p>
          <a:p>
            <a:pPr marL="0" marR="0" lvl="0" indent="0" algn="l" defTabSz="914400" rtl="0" eaLnBrk="1" fontAlgn="auto" latinLnBrk="0" hangingPunct="1">
              <a:lnSpc>
                <a:spcPct val="115000"/>
              </a:lnSpc>
              <a:spcBef>
                <a:spcPts val="1200"/>
              </a:spcBef>
              <a:spcAft>
                <a:spcPts val="0"/>
              </a:spcAft>
              <a:buClr>
                <a:srgbClr val="000000"/>
              </a:buClr>
              <a:buSzTx/>
              <a:buFont typeface="Arial"/>
              <a:buNone/>
              <a:tabLst/>
              <a:defRPr/>
            </a:pPr>
            <a:r>
              <a:rPr kumimoji="0" lang="en-US" sz="1800" b="0" i="0" u="none" strike="noStrike" kern="0" cap="none" spc="0" normalizeH="0" baseline="0" noProof="0" dirty="0">
                <a:ln>
                  <a:noFill/>
                </a:ln>
                <a:solidFill>
                  <a:srgbClr val="000000"/>
                </a:solidFill>
                <a:effectLst/>
                <a:uLnTx/>
                <a:uFillTx/>
                <a:latin typeface="OpenDyslexic" panose="00000500000000000000" pitchFamily="50" charset="0"/>
                <a:ea typeface="Roboto"/>
                <a:cs typeface="Roboto"/>
                <a:sym typeface="Roboto"/>
              </a:rPr>
              <a:t>• Equality </a:t>
            </a:r>
          </a:p>
          <a:p>
            <a:pPr marL="0" marR="0" lvl="0" indent="0" algn="l" defTabSz="914400" rtl="0" eaLnBrk="1" fontAlgn="auto" latinLnBrk="0" hangingPunct="1">
              <a:lnSpc>
                <a:spcPct val="115000"/>
              </a:lnSpc>
              <a:spcBef>
                <a:spcPts val="1200"/>
              </a:spcBef>
              <a:spcAft>
                <a:spcPts val="0"/>
              </a:spcAft>
              <a:buClr>
                <a:srgbClr val="000000"/>
              </a:buClr>
              <a:buSzTx/>
              <a:buFont typeface="Arial"/>
              <a:buNone/>
              <a:tabLst/>
              <a:defRPr/>
            </a:pPr>
            <a:r>
              <a:rPr kumimoji="0" lang="en-US" sz="1800" b="0" i="0" u="none" strike="noStrike" kern="0" cap="none" spc="0" normalizeH="0" baseline="0" noProof="0" dirty="0">
                <a:ln>
                  <a:noFill/>
                </a:ln>
                <a:solidFill>
                  <a:srgbClr val="000000"/>
                </a:solidFill>
                <a:effectLst/>
                <a:uLnTx/>
                <a:uFillTx/>
                <a:latin typeface="OpenDyslexic" panose="00000500000000000000" pitchFamily="50" charset="0"/>
                <a:ea typeface="Roboto"/>
                <a:cs typeface="Roboto"/>
                <a:sym typeface="Roboto"/>
              </a:rPr>
              <a:t>• Life </a:t>
            </a:r>
          </a:p>
          <a:p>
            <a:pPr marL="0" marR="0" lvl="0" indent="0" algn="l" defTabSz="914400" rtl="0" eaLnBrk="1" fontAlgn="auto" latinLnBrk="0" hangingPunct="1">
              <a:lnSpc>
                <a:spcPct val="115000"/>
              </a:lnSpc>
              <a:spcBef>
                <a:spcPts val="1200"/>
              </a:spcBef>
              <a:spcAft>
                <a:spcPts val="0"/>
              </a:spcAft>
              <a:buClr>
                <a:srgbClr val="000000"/>
              </a:buClr>
              <a:buSzTx/>
              <a:buFont typeface="Arial"/>
              <a:buNone/>
              <a:tabLst/>
              <a:defRPr/>
            </a:pPr>
            <a:r>
              <a:rPr kumimoji="0" lang="en-US" sz="1800" b="0" i="0" u="none" strike="noStrike" kern="0" cap="none" spc="0" normalizeH="0" baseline="0" noProof="0" dirty="0">
                <a:ln>
                  <a:noFill/>
                </a:ln>
                <a:solidFill>
                  <a:srgbClr val="000000"/>
                </a:solidFill>
                <a:effectLst/>
                <a:uLnTx/>
                <a:uFillTx/>
                <a:latin typeface="OpenDyslexic" panose="00000500000000000000" pitchFamily="50" charset="0"/>
                <a:ea typeface="Roboto"/>
                <a:cs typeface="Roboto"/>
                <a:sym typeface="Roboto"/>
              </a:rPr>
              <a:t>• Quality of Life</a:t>
            </a:r>
          </a:p>
          <a:p>
            <a:pPr marL="0" marR="0" lvl="0" indent="0" algn="l" defTabSz="914400" rtl="0" eaLnBrk="1" fontAlgn="auto" latinLnBrk="0" hangingPunct="1">
              <a:lnSpc>
                <a:spcPct val="115000"/>
              </a:lnSpc>
              <a:spcBef>
                <a:spcPts val="1200"/>
              </a:spcBef>
              <a:spcAft>
                <a:spcPts val="1200"/>
              </a:spcAft>
              <a:buClr>
                <a:srgbClr val="000000"/>
              </a:buClr>
              <a:buSzTx/>
              <a:buFont typeface="Arial"/>
              <a:buNone/>
              <a:tabLst/>
              <a:defRPr/>
            </a:pPr>
            <a:r>
              <a:rPr kumimoji="0" lang="en-US" sz="1800" b="0" i="0" u="none" strike="noStrike" kern="0" cap="none" spc="0" normalizeH="0" baseline="0" noProof="0" dirty="0">
                <a:ln>
                  <a:noFill/>
                </a:ln>
                <a:solidFill>
                  <a:srgbClr val="000000"/>
                </a:solidFill>
                <a:effectLst/>
                <a:uLnTx/>
                <a:uFillTx/>
                <a:latin typeface="OpenDyslexic" panose="00000500000000000000" pitchFamily="50" charset="0"/>
                <a:ea typeface="Roboto"/>
                <a:cs typeface="Roboto"/>
                <a:sym typeface="Roboto"/>
              </a:rPr>
              <a:t> • Democracy</a:t>
            </a:r>
            <a:endParaRPr kumimoji="0" lang="en-US" sz="1400" b="0" i="0" u="none" strike="noStrike" kern="0" cap="none" spc="0" normalizeH="0" baseline="0" noProof="0" dirty="0">
              <a:ln>
                <a:noFill/>
              </a:ln>
              <a:solidFill>
                <a:srgbClr val="000000"/>
              </a:solidFill>
              <a:effectLst/>
              <a:uLnTx/>
              <a:uFillTx/>
              <a:latin typeface="OpenDyslexic" panose="00000500000000000000" pitchFamily="50" charset="0"/>
              <a:ea typeface="Roboto"/>
              <a:cs typeface="Roboto"/>
              <a:sym typeface="Roboto"/>
            </a:endParaRPr>
          </a:p>
          <a:p>
            <a:endParaRPr lang="en-US" dirty="0"/>
          </a:p>
        </p:txBody>
      </p:sp>
      <p:sp>
        <p:nvSpPr>
          <p:cNvPr id="91" name="Google Shape;91;p17"/>
          <p:cNvSpPr txBox="1"/>
          <p:nvPr/>
        </p:nvSpPr>
        <p:spPr>
          <a:xfrm>
            <a:off x="401651" y="4092692"/>
            <a:ext cx="8709098" cy="821733"/>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US" sz="1800" dirty="0">
                <a:solidFill>
                  <a:schemeClr val="bg2"/>
                </a:solidFill>
                <a:latin typeface="OpenDyslexic" panose="00000500000000000000" pitchFamily="50" charset="0"/>
                <a:ea typeface="Roboto"/>
                <a:cs typeface="Roboto"/>
                <a:sym typeface="Roboto"/>
              </a:rPr>
              <a:t>How does the criterion connect to the value? </a:t>
            </a:r>
          </a:p>
          <a:p>
            <a:pPr marL="0" lvl="0" indent="0" algn="l" rtl="0">
              <a:lnSpc>
                <a:spcPct val="115000"/>
              </a:lnSpc>
              <a:spcBef>
                <a:spcPts val="0"/>
              </a:spcBef>
              <a:spcAft>
                <a:spcPts val="0"/>
              </a:spcAft>
              <a:buNone/>
            </a:pPr>
            <a:r>
              <a:rPr lang="en-US" sz="1800" dirty="0">
                <a:solidFill>
                  <a:schemeClr val="bg2"/>
                </a:solidFill>
                <a:latin typeface="OpenDyslexic" panose="00000500000000000000" pitchFamily="50" charset="0"/>
                <a:ea typeface="Roboto"/>
                <a:cs typeface="Roboto"/>
                <a:sym typeface="Roboto"/>
              </a:rPr>
              <a:t>How do the contentions connect to the criterion?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8"/>
          <p:cNvSpPr txBox="1">
            <a:spLocks noGrp="1"/>
          </p:cNvSpPr>
          <p:nvPr>
            <p:ph type="title"/>
          </p:nvPr>
        </p:nvSpPr>
        <p:spPr>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dirty="0">
                <a:solidFill>
                  <a:schemeClr val="bg2"/>
                </a:solidFill>
                <a:latin typeface="OpenDyslexic" panose="00000500000000000000" pitchFamily="50" charset="0"/>
              </a:rPr>
              <a:t>Personal Values</a:t>
            </a:r>
            <a:endParaRPr dirty="0">
              <a:solidFill>
                <a:schemeClr val="bg2"/>
              </a:solidFill>
              <a:latin typeface="OpenDyslexic" panose="00000500000000000000" pitchFamily="50" charset="0"/>
            </a:endParaRPr>
          </a:p>
        </p:txBody>
      </p:sp>
      <p:sp>
        <p:nvSpPr>
          <p:cNvPr id="98" name="Google Shape;98;p18"/>
          <p:cNvSpPr txBox="1">
            <a:spLocks noGrp="1"/>
          </p:cNvSpPr>
          <p:nvPr>
            <p:ph type="body" idx="1"/>
          </p:nvPr>
        </p:nvSpPr>
        <p:spPr>
          <a:prstGeom prst="rect">
            <a:avLst/>
          </a:prstGeom>
        </p:spPr>
        <p:txBody>
          <a:bodyPr spcFirstLastPara="1" wrap="square" lIns="91425" tIns="91425" rIns="91425" bIns="91425" anchor="t" anchorCtr="0">
            <a:normAutofit fontScale="62500" lnSpcReduction="20000"/>
          </a:bodyPr>
          <a:lstStyle/>
          <a:p>
            <a:pPr marL="457200" lvl="0" indent="-342900" algn="l" rtl="0">
              <a:lnSpc>
                <a:spcPct val="120000"/>
              </a:lnSpc>
              <a:spcBef>
                <a:spcPts val="0"/>
              </a:spcBef>
              <a:spcAft>
                <a:spcPts val="0"/>
              </a:spcAft>
              <a:buSzPts val="1800"/>
              <a:buChar char="●"/>
            </a:pPr>
            <a:r>
              <a:rPr lang="en" sz="2600" b="1" dirty="0">
                <a:solidFill>
                  <a:schemeClr val="tx2">
                    <a:lumMod val="10000"/>
                  </a:schemeClr>
                </a:solidFill>
                <a:latin typeface="OpenDyslexic" panose="00000500000000000000" pitchFamily="50" charset="0"/>
              </a:rPr>
              <a:t>life </a:t>
            </a:r>
            <a:r>
              <a:rPr lang="en" sz="2200" dirty="0">
                <a:solidFill>
                  <a:schemeClr val="tx2">
                    <a:lumMod val="10000"/>
                  </a:schemeClr>
                </a:solidFill>
                <a:latin typeface="OpenDyslexic" panose="00000500000000000000" pitchFamily="50" charset="0"/>
              </a:rPr>
              <a:t>- the supreme value perhaps and often related to quality of life</a:t>
            </a:r>
            <a:endParaRPr sz="2200" dirty="0">
              <a:solidFill>
                <a:schemeClr val="tx2">
                  <a:lumMod val="10000"/>
                </a:schemeClr>
              </a:solidFill>
              <a:latin typeface="OpenDyslexic" panose="00000500000000000000" pitchFamily="50" charset="0"/>
            </a:endParaRPr>
          </a:p>
          <a:p>
            <a:pPr marL="457200" lvl="0" indent="-342900" algn="l" rtl="0">
              <a:lnSpc>
                <a:spcPct val="120000"/>
              </a:lnSpc>
              <a:spcBef>
                <a:spcPts val="0"/>
              </a:spcBef>
              <a:spcAft>
                <a:spcPts val="0"/>
              </a:spcAft>
              <a:buSzPts val="1800"/>
              <a:buChar char="●"/>
            </a:pPr>
            <a:r>
              <a:rPr lang="en" sz="2600" b="1" dirty="0">
                <a:solidFill>
                  <a:schemeClr val="tx2">
                    <a:lumMod val="10000"/>
                  </a:schemeClr>
                </a:solidFill>
                <a:latin typeface="OpenDyslexic" panose="00000500000000000000" pitchFamily="50" charset="0"/>
              </a:rPr>
              <a:t>quality of life</a:t>
            </a:r>
            <a:r>
              <a:rPr lang="en" sz="2600" dirty="0">
                <a:solidFill>
                  <a:schemeClr val="tx2">
                    <a:lumMod val="10000"/>
                  </a:schemeClr>
                </a:solidFill>
                <a:latin typeface="OpenDyslexic" panose="00000500000000000000" pitchFamily="50" charset="0"/>
              </a:rPr>
              <a:t> </a:t>
            </a:r>
            <a:r>
              <a:rPr lang="en" sz="2200" dirty="0">
                <a:solidFill>
                  <a:schemeClr val="tx2">
                    <a:lumMod val="10000"/>
                  </a:schemeClr>
                </a:solidFill>
                <a:latin typeface="OpenDyslexic" panose="00000500000000000000" pitchFamily="50" charset="0"/>
              </a:rPr>
              <a:t>- qualities which make life worth living</a:t>
            </a:r>
            <a:endParaRPr sz="2200" dirty="0">
              <a:solidFill>
                <a:schemeClr val="tx2">
                  <a:lumMod val="10000"/>
                </a:schemeClr>
              </a:solidFill>
              <a:latin typeface="OpenDyslexic" panose="00000500000000000000" pitchFamily="50" charset="0"/>
            </a:endParaRPr>
          </a:p>
          <a:p>
            <a:pPr marL="457200" lvl="0" indent="-342900" algn="l" rtl="0">
              <a:lnSpc>
                <a:spcPct val="120000"/>
              </a:lnSpc>
              <a:spcBef>
                <a:spcPts val="0"/>
              </a:spcBef>
              <a:spcAft>
                <a:spcPts val="0"/>
              </a:spcAft>
              <a:buSzPts val="1800"/>
              <a:buChar char="●"/>
            </a:pPr>
            <a:r>
              <a:rPr lang="en" sz="2600" b="1" dirty="0">
                <a:solidFill>
                  <a:schemeClr val="tx2">
                    <a:lumMod val="10000"/>
                  </a:schemeClr>
                </a:solidFill>
                <a:latin typeface="OpenDyslexic" panose="00000500000000000000" pitchFamily="50" charset="0"/>
              </a:rPr>
              <a:t>liberty</a:t>
            </a:r>
            <a:r>
              <a:rPr lang="en" sz="2600" dirty="0">
                <a:solidFill>
                  <a:schemeClr val="tx2">
                    <a:lumMod val="10000"/>
                  </a:schemeClr>
                </a:solidFill>
                <a:latin typeface="OpenDyslexic" panose="00000500000000000000" pitchFamily="50" charset="0"/>
              </a:rPr>
              <a:t> </a:t>
            </a:r>
            <a:r>
              <a:rPr lang="en" sz="2200" dirty="0">
                <a:solidFill>
                  <a:schemeClr val="tx2">
                    <a:lumMod val="10000"/>
                  </a:schemeClr>
                </a:solidFill>
                <a:latin typeface="OpenDyslexic" panose="00000500000000000000" pitchFamily="50" charset="0"/>
              </a:rPr>
              <a:t>- freedom to do whatever, whenever</a:t>
            </a:r>
            <a:endParaRPr sz="2200" dirty="0">
              <a:solidFill>
                <a:schemeClr val="tx2">
                  <a:lumMod val="10000"/>
                </a:schemeClr>
              </a:solidFill>
              <a:latin typeface="OpenDyslexic" panose="00000500000000000000" pitchFamily="50" charset="0"/>
            </a:endParaRPr>
          </a:p>
          <a:p>
            <a:pPr marL="457200" lvl="0" indent="-342900" algn="l" rtl="0">
              <a:lnSpc>
                <a:spcPct val="120000"/>
              </a:lnSpc>
              <a:spcBef>
                <a:spcPts val="0"/>
              </a:spcBef>
              <a:spcAft>
                <a:spcPts val="0"/>
              </a:spcAft>
              <a:buSzPts val="1800"/>
              <a:buChar char="●"/>
            </a:pPr>
            <a:r>
              <a:rPr lang="en" sz="2600" b="1" dirty="0">
                <a:solidFill>
                  <a:schemeClr val="tx2">
                    <a:lumMod val="10000"/>
                  </a:schemeClr>
                </a:solidFill>
                <a:latin typeface="OpenDyslexic" panose="00000500000000000000" pitchFamily="50" charset="0"/>
              </a:rPr>
              <a:t>justice</a:t>
            </a:r>
            <a:r>
              <a:rPr lang="en" sz="2600" dirty="0">
                <a:solidFill>
                  <a:schemeClr val="tx2">
                    <a:lumMod val="10000"/>
                  </a:schemeClr>
                </a:solidFill>
                <a:latin typeface="OpenDyslexic" panose="00000500000000000000" pitchFamily="50" charset="0"/>
              </a:rPr>
              <a:t> </a:t>
            </a:r>
            <a:r>
              <a:rPr lang="en" sz="2200" dirty="0">
                <a:solidFill>
                  <a:schemeClr val="tx2">
                    <a:lumMod val="10000"/>
                  </a:schemeClr>
                </a:solidFill>
                <a:latin typeface="OpenDyslexic" panose="00000500000000000000" pitchFamily="50" charset="0"/>
              </a:rPr>
              <a:t>- receiving just desserts</a:t>
            </a:r>
            <a:endParaRPr sz="2200" dirty="0">
              <a:solidFill>
                <a:schemeClr val="tx2">
                  <a:lumMod val="10000"/>
                </a:schemeClr>
              </a:solidFill>
              <a:latin typeface="OpenDyslexic" panose="00000500000000000000" pitchFamily="50" charset="0"/>
            </a:endParaRPr>
          </a:p>
          <a:p>
            <a:pPr marL="457200" lvl="0" indent="-342900" algn="l" rtl="0">
              <a:lnSpc>
                <a:spcPct val="120000"/>
              </a:lnSpc>
              <a:spcBef>
                <a:spcPts val="0"/>
              </a:spcBef>
              <a:spcAft>
                <a:spcPts val="0"/>
              </a:spcAft>
              <a:buSzPts val="1800"/>
              <a:buChar char="●"/>
            </a:pPr>
            <a:r>
              <a:rPr lang="en" sz="2600" b="1" dirty="0">
                <a:solidFill>
                  <a:schemeClr val="tx2">
                    <a:lumMod val="10000"/>
                  </a:schemeClr>
                </a:solidFill>
                <a:latin typeface="OpenDyslexic" panose="00000500000000000000" pitchFamily="50" charset="0"/>
              </a:rPr>
              <a:t>happiness</a:t>
            </a:r>
            <a:r>
              <a:rPr lang="en" sz="2200" dirty="0">
                <a:solidFill>
                  <a:schemeClr val="tx2">
                    <a:lumMod val="10000"/>
                  </a:schemeClr>
                </a:solidFill>
                <a:latin typeface="OpenDyslexic" panose="00000500000000000000" pitchFamily="50" charset="0"/>
              </a:rPr>
              <a:t> - the sense of pleasure</a:t>
            </a:r>
            <a:endParaRPr sz="2200" dirty="0">
              <a:solidFill>
                <a:schemeClr val="tx2">
                  <a:lumMod val="10000"/>
                </a:schemeClr>
              </a:solidFill>
              <a:latin typeface="OpenDyslexic" panose="00000500000000000000" pitchFamily="50" charset="0"/>
            </a:endParaRPr>
          </a:p>
          <a:p>
            <a:pPr marL="457200" lvl="0" indent="-342900" algn="l" rtl="0">
              <a:lnSpc>
                <a:spcPct val="120000"/>
              </a:lnSpc>
              <a:spcBef>
                <a:spcPts val="0"/>
              </a:spcBef>
              <a:spcAft>
                <a:spcPts val="0"/>
              </a:spcAft>
              <a:buSzPts val="1800"/>
              <a:buChar char="●"/>
            </a:pPr>
            <a:r>
              <a:rPr lang="en" sz="2600" b="1" dirty="0">
                <a:solidFill>
                  <a:schemeClr val="tx2">
                    <a:lumMod val="10000"/>
                  </a:schemeClr>
                </a:solidFill>
                <a:latin typeface="OpenDyslexic" panose="00000500000000000000" pitchFamily="50" charset="0"/>
              </a:rPr>
              <a:t>autonomy</a:t>
            </a:r>
            <a:r>
              <a:rPr lang="en" sz="2200" dirty="0">
                <a:solidFill>
                  <a:schemeClr val="tx2">
                    <a:lumMod val="10000"/>
                  </a:schemeClr>
                </a:solidFill>
                <a:latin typeface="OpenDyslexic" panose="00000500000000000000" pitchFamily="50" charset="0"/>
              </a:rPr>
              <a:t> - self-determination</a:t>
            </a:r>
          </a:p>
          <a:p>
            <a:pPr>
              <a:lnSpc>
                <a:spcPct val="120000"/>
              </a:lnSpc>
            </a:pPr>
            <a:r>
              <a:rPr lang="en-US" sz="2600" b="1" dirty="0">
                <a:solidFill>
                  <a:schemeClr val="tx2">
                    <a:lumMod val="10000"/>
                  </a:schemeClr>
                </a:solidFill>
                <a:latin typeface="OpenDyslexic" panose="00000500000000000000" pitchFamily="50" charset="0"/>
                <a:ea typeface="Roboto"/>
                <a:cs typeface="Roboto"/>
                <a:sym typeface="Roboto"/>
              </a:rPr>
              <a:t>safety</a:t>
            </a:r>
            <a:r>
              <a:rPr lang="en-US" sz="2200" dirty="0">
                <a:solidFill>
                  <a:schemeClr val="tx2">
                    <a:lumMod val="10000"/>
                  </a:schemeClr>
                </a:solidFill>
                <a:latin typeface="OpenDyslexic" panose="00000500000000000000" pitchFamily="50" charset="0"/>
                <a:ea typeface="Roboto"/>
                <a:cs typeface="Roboto"/>
                <a:sym typeface="Roboto"/>
              </a:rPr>
              <a:t> - free from all manner of threats</a:t>
            </a:r>
          </a:p>
          <a:p>
            <a:pPr marL="457200" lvl="0" indent="-342900" algn="l" rtl="0">
              <a:spcBef>
                <a:spcPts val="0"/>
              </a:spcBef>
              <a:spcAft>
                <a:spcPts val="0"/>
              </a:spcAft>
              <a:buSzPts val="1800"/>
              <a:buChar char="●"/>
            </a:pPr>
            <a:endParaRPr dirty="0">
              <a:solidFill>
                <a:schemeClr val="tx2">
                  <a:lumMod val="10000"/>
                </a:schemeClr>
              </a:solidFill>
              <a:latin typeface="OpenDyslexic" panose="00000500000000000000" pitchFamily="50" charset="0"/>
            </a:endParaRPr>
          </a:p>
        </p:txBody>
      </p:sp>
      <p:sp>
        <p:nvSpPr>
          <p:cNvPr id="2" name="Text Placeholder 1">
            <a:extLst>
              <a:ext uri="{FF2B5EF4-FFF2-40B4-BE49-F238E27FC236}">
                <a16:creationId xmlns:a16="http://schemas.microsoft.com/office/drawing/2014/main" id="{E1FB3B78-9B67-4919-9060-4AC7B1D7EDF8}"/>
              </a:ext>
            </a:extLst>
          </p:cNvPr>
          <p:cNvSpPr>
            <a:spLocks noGrp="1"/>
          </p:cNvSpPr>
          <p:nvPr>
            <p:ph type="body" idx="2"/>
          </p:nvPr>
        </p:nvSpPr>
        <p:spPr/>
        <p:txBody>
          <a:bodyPr/>
          <a:lstStyle/>
          <a:p>
            <a:pPr marL="457200" lvl="0" indent="-342900" algn="l" rtl="0">
              <a:lnSpc>
                <a:spcPct val="115000"/>
              </a:lnSpc>
              <a:spcBef>
                <a:spcPts val="0"/>
              </a:spcBef>
              <a:spcAft>
                <a:spcPts val="0"/>
              </a:spcAft>
              <a:buClr>
                <a:schemeClr val="dk1"/>
              </a:buClr>
              <a:buSzPts val="1800"/>
              <a:buFont typeface="Roboto"/>
              <a:buChar char="●"/>
            </a:pPr>
            <a:r>
              <a:rPr lang="en-US" sz="1600" b="1" dirty="0">
                <a:solidFill>
                  <a:schemeClr val="tx2">
                    <a:lumMod val="10000"/>
                  </a:schemeClr>
                </a:solidFill>
                <a:latin typeface="OpenDyslexic" panose="00000500000000000000" pitchFamily="50" charset="0"/>
                <a:ea typeface="Roboto"/>
                <a:cs typeface="Roboto"/>
                <a:sym typeface="Roboto"/>
              </a:rPr>
              <a:t>health</a:t>
            </a:r>
            <a:r>
              <a:rPr lang="en-US" sz="1400" dirty="0">
                <a:solidFill>
                  <a:schemeClr val="tx2">
                    <a:lumMod val="10000"/>
                  </a:schemeClr>
                </a:solidFill>
                <a:latin typeface="OpenDyslexic" panose="00000500000000000000" pitchFamily="50" charset="0"/>
                <a:ea typeface="Roboto"/>
                <a:cs typeface="Roboto"/>
                <a:sym typeface="Roboto"/>
              </a:rPr>
              <a:t> - without physical limitation</a:t>
            </a:r>
          </a:p>
          <a:p>
            <a:pPr marL="457200" lvl="0" indent="-342900" algn="l" rtl="0">
              <a:lnSpc>
                <a:spcPct val="115000"/>
              </a:lnSpc>
              <a:spcBef>
                <a:spcPts val="0"/>
              </a:spcBef>
              <a:spcAft>
                <a:spcPts val="0"/>
              </a:spcAft>
              <a:buClr>
                <a:schemeClr val="dk1"/>
              </a:buClr>
              <a:buSzPts val="1800"/>
              <a:buFont typeface="Roboto"/>
              <a:buChar char="●"/>
            </a:pPr>
            <a:r>
              <a:rPr lang="en-US" sz="1600" b="1" dirty="0">
                <a:solidFill>
                  <a:schemeClr val="tx2">
                    <a:lumMod val="10000"/>
                  </a:schemeClr>
                </a:solidFill>
                <a:latin typeface="OpenDyslexic" panose="00000500000000000000" pitchFamily="50" charset="0"/>
                <a:ea typeface="Roboto"/>
                <a:cs typeface="Roboto"/>
                <a:sym typeface="Roboto"/>
              </a:rPr>
              <a:t>well-being</a:t>
            </a:r>
            <a:r>
              <a:rPr lang="en-US" sz="1400" dirty="0">
                <a:solidFill>
                  <a:schemeClr val="tx2">
                    <a:lumMod val="10000"/>
                  </a:schemeClr>
                </a:solidFill>
                <a:latin typeface="OpenDyslexic" panose="00000500000000000000" pitchFamily="50" charset="0"/>
                <a:ea typeface="Roboto"/>
                <a:cs typeface="Roboto"/>
                <a:sym typeface="Roboto"/>
              </a:rPr>
              <a:t> - general sense life is good</a:t>
            </a:r>
          </a:p>
          <a:p>
            <a:pPr marL="457200" lvl="0" indent="-342900" algn="l" rtl="0">
              <a:lnSpc>
                <a:spcPct val="115000"/>
              </a:lnSpc>
              <a:spcBef>
                <a:spcPts val="0"/>
              </a:spcBef>
              <a:spcAft>
                <a:spcPts val="0"/>
              </a:spcAft>
              <a:buClr>
                <a:schemeClr val="dk1"/>
              </a:buClr>
              <a:buSzPts val="1800"/>
              <a:buFont typeface="Roboto"/>
              <a:buChar char="●"/>
            </a:pPr>
            <a:r>
              <a:rPr lang="en-US" sz="1600" b="1" dirty="0">
                <a:solidFill>
                  <a:schemeClr val="tx2">
                    <a:lumMod val="10000"/>
                  </a:schemeClr>
                </a:solidFill>
                <a:latin typeface="OpenDyslexic" panose="00000500000000000000" pitchFamily="50" charset="0"/>
                <a:ea typeface="Roboto"/>
                <a:cs typeface="Roboto"/>
                <a:sym typeface="Roboto"/>
              </a:rPr>
              <a:t>self-worth</a:t>
            </a:r>
            <a:r>
              <a:rPr lang="en-US" sz="1400" dirty="0">
                <a:solidFill>
                  <a:schemeClr val="tx2">
                    <a:lumMod val="10000"/>
                  </a:schemeClr>
                </a:solidFill>
                <a:latin typeface="OpenDyslexic" panose="00000500000000000000" pitchFamily="50" charset="0"/>
                <a:ea typeface="Roboto"/>
                <a:cs typeface="Roboto"/>
                <a:sym typeface="Roboto"/>
              </a:rPr>
              <a:t> / dignity - one's life has value to others</a:t>
            </a:r>
          </a:p>
          <a:p>
            <a:pPr marL="457200" lvl="0" indent="-342900" algn="l" rtl="0">
              <a:lnSpc>
                <a:spcPct val="115000"/>
              </a:lnSpc>
              <a:spcBef>
                <a:spcPts val="0"/>
              </a:spcBef>
              <a:spcAft>
                <a:spcPts val="0"/>
              </a:spcAft>
              <a:buClr>
                <a:schemeClr val="dk1"/>
              </a:buClr>
              <a:buSzPts val="1800"/>
              <a:buFont typeface="Roboto"/>
              <a:buChar char="●"/>
            </a:pPr>
            <a:r>
              <a:rPr lang="en-US" sz="1600" b="1" dirty="0">
                <a:solidFill>
                  <a:schemeClr val="tx2">
                    <a:lumMod val="10000"/>
                  </a:schemeClr>
                </a:solidFill>
                <a:latin typeface="OpenDyslexic" panose="00000500000000000000" pitchFamily="50" charset="0"/>
                <a:ea typeface="Roboto"/>
                <a:cs typeface="Roboto"/>
                <a:sym typeface="Roboto"/>
              </a:rPr>
              <a:t>privacy</a:t>
            </a:r>
            <a:r>
              <a:rPr lang="en-US" sz="1400" dirty="0">
                <a:solidFill>
                  <a:schemeClr val="tx2">
                    <a:lumMod val="10000"/>
                  </a:schemeClr>
                </a:solidFill>
                <a:latin typeface="OpenDyslexic" panose="00000500000000000000" pitchFamily="50" charset="0"/>
                <a:ea typeface="Roboto"/>
                <a:cs typeface="Roboto"/>
                <a:sym typeface="Roboto"/>
              </a:rPr>
              <a:t> - anonymity or the right to keep some aspects of life non-public</a:t>
            </a:r>
          </a:p>
          <a:p>
            <a:pPr marL="457200" lvl="0" indent="-342900" algn="l" rtl="0">
              <a:lnSpc>
                <a:spcPct val="115000"/>
              </a:lnSpc>
              <a:spcBef>
                <a:spcPts val="0"/>
              </a:spcBef>
              <a:spcAft>
                <a:spcPts val="0"/>
              </a:spcAft>
              <a:buClr>
                <a:schemeClr val="dk1"/>
              </a:buClr>
              <a:buSzPts val="1800"/>
              <a:buFont typeface="Roboto"/>
              <a:buChar char="●"/>
            </a:pPr>
            <a:r>
              <a:rPr lang="en-US" sz="1600" b="1" dirty="0">
                <a:solidFill>
                  <a:schemeClr val="tx2">
                    <a:lumMod val="10000"/>
                  </a:schemeClr>
                </a:solidFill>
                <a:latin typeface="OpenDyslexic" panose="00000500000000000000" pitchFamily="50" charset="0"/>
                <a:ea typeface="Roboto"/>
                <a:cs typeface="Roboto"/>
                <a:sym typeface="Roboto"/>
              </a:rPr>
              <a:t>morality</a:t>
            </a:r>
            <a:r>
              <a:rPr lang="en-US" sz="1400" dirty="0">
                <a:solidFill>
                  <a:schemeClr val="tx2">
                    <a:lumMod val="10000"/>
                  </a:schemeClr>
                </a:solidFill>
                <a:latin typeface="OpenDyslexic" panose="00000500000000000000" pitchFamily="50" charset="0"/>
                <a:ea typeface="Roboto"/>
                <a:cs typeface="Roboto"/>
                <a:sym typeface="Roboto"/>
              </a:rPr>
              <a:t> - discernment of right behavior</a:t>
            </a:r>
          </a:p>
          <a:p>
            <a:endParaRPr lang="en-US" dirty="0"/>
          </a:p>
        </p:txBody>
      </p:sp>
      <p:sp>
        <p:nvSpPr>
          <p:cNvPr id="99" name="Google Shape;99;p18"/>
          <p:cNvSpPr txBox="1"/>
          <p:nvPr/>
        </p:nvSpPr>
        <p:spPr>
          <a:xfrm>
            <a:off x="3699481" y="325109"/>
            <a:ext cx="4370700" cy="467790"/>
          </a:xfrm>
          <a:prstGeom prst="rect">
            <a:avLst/>
          </a:prstGeom>
          <a:noFill/>
          <a:ln>
            <a:noFill/>
          </a:ln>
        </p:spPr>
        <p:txBody>
          <a:bodyPr spcFirstLastPara="1" wrap="square" lIns="91425" tIns="91425" rIns="91425" bIns="91425" anchor="t" anchorCtr="0">
            <a:spAutoFit/>
          </a:bodyPr>
          <a:lstStyle/>
          <a:p>
            <a:pPr marL="457200" lvl="0" indent="-342900" algn="l" rtl="0">
              <a:lnSpc>
                <a:spcPct val="115000"/>
              </a:lnSpc>
              <a:spcBef>
                <a:spcPts val="0"/>
              </a:spcBef>
              <a:spcAft>
                <a:spcPts val="0"/>
              </a:spcAft>
              <a:buClr>
                <a:schemeClr val="dk1"/>
              </a:buClr>
              <a:buSzPts val="1800"/>
              <a:buFont typeface="Roboto"/>
              <a:buChar char="●"/>
            </a:pPr>
            <a:endParaRPr sz="1600" dirty="0">
              <a:solidFill>
                <a:schemeClr val="tx2">
                  <a:lumMod val="10000"/>
                </a:schemeClr>
              </a:solidFill>
              <a:latin typeface="OpenDyslexic" panose="00000500000000000000" pitchFamily="50" charset="0"/>
              <a:ea typeface="Roboto"/>
              <a:cs typeface="Roboto"/>
              <a:sym typeface="Roboto"/>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8"/>
          <p:cNvSpPr txBox="1">
            <a:spLocks noGrp="1"/>
          </p:cNvSpPr>
          <p:nvPr>
            <p:ph type="title"/>
          </p:nvPr>
        </p:nvSpPr>
        <p:spPr>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dirty="0">
                <a:solidFill>
                  <a:schemeClr val="bg2"/>
                </a:solidFill>
                <a:latin typeface="OpenDyslexic" panose="00000500000000000000" pitchFamily="50" charset="0"/>
              </a:rPr>
              <a:t>Societal Values</a:t>
            </a:r>
            <a:endParaRPr dirty="0">
              <a:solidFill>
                <a:schemeClr val="bg2"/>
              </a:solidFill>
              <a:latin typeface="OpenDyslexic" panose="00000500000000000000" pitchFamily="50" charset="0"/>
            </a:endParaRPr>
          </a:p>
        </p:txBody>
      </p:sp>
      <p:sp>
        <p:nvSpPr>
          <p:cNvPr id="2" name="Text Placeholder 1">
            <a:extLst>
              <a:ext uri="{FF2B5EF4-FFF2-40B4-BE49-F238E27FC236}">
                <a16:creationId xmlns:a16="http://schemas.microsoft.com/office/drawing/2014/main" id="{E1FB3B78-9B67-4919-9060-4AC7B1D7EDF8}"/>
              </a:ext>
            </a:extLst>
          </p:cNvPr>
          <p:cNvSpPr>
            <a:spLocks noGrp="1"/>
          </p:cNvSpPr>
          <p:nvPr>
            <p:ph type="body" idx="2"/>
          </p:nvPr>
        </p:nvSpPr>
        <p:spPr/>
        <p:txBody>
          <a:bodyPr>
            <a:normAutofit fontScale="92500" lnSpcReduction="20000"/>
          </a:bodyPr>
          <a:lstStyle/>
          <a:p>
            <a:pPr algn="just">
              <a:buFont typeface="Arial" panose="020B0604020202020204" pitchFamily="34" charset="0"/>
              <a:buChar char="•"/>
            </a:pPr>
            <a:r>
              <a:rPr lang="en-US" sz="1600" b="1" i="0" dirty="0">
                <a:solidFill>
                  <a:srgbClr val="333333"/>
                </a:solidFill>
                <a:effectLst/>
                <a:latin typeface="OpenDyslexic" panose="00000500000000000000" pitchFamily="50" charset="0"/>
              </a:rPr>
              <a:t>fairness</a:t>
            </a:r>
            <a:r>
              <a:rPr lang="en-US" sz="1600" b="0" i="0" dirty="0">
                <a:solidFill>
                  <a:srgbClr val="333333"/>
                </a:solidFill>
                <a:effectLst/>
                <a:latin typeface="OpenDyslexic" panose="00000500000000000000" pitchFamily="50" charset="0"/>
              </a:rPr>
              <a:t> - everyone is treated justly</a:t>
            </a:r>
          </a:p>
          <a:p>
            <a:pPr algn="just">
              <a:buFont typeface="Arial" panose="020B0604020202020204" pitchFamily="34" charset="0"/>
              <a:buChar char="•"/>
            </a:pPr>
            <a:r>
              <a:rPr lang="en-US" sz="1600" b="1" i="0" dirty="0">
                <a:solidFill>
                  <a:srgbClr val="333333"/>
                </a:solidFill>
                <a:effectLst/>
                <a:latin typeface="OpenDyslexic" panose="00000500000000000000" pitchFamily="50" charset="0"/>
              </a:rPr>
              <a:t>community / belonging</a:t>
            </a:r>
            <a:r>
              <a:rPr lang="en-US" sz="1600" b="0" i="0" dirty="0">
                <a:solidFill>
                  <a:srgbClr val="333333"/>
                </a:solidFill>
                <a:effectLst/>
                <a:latin typeface="OpenDyslexic" panose="00000500000000000000" pitchFamily="50" charset="0"/>
              </a:rPr>
              <a:t> - being accepted by the group</a:t>
            </a:r>
          </a:p>
          <a:p>
            <a:pPr algn="just">
              <a:buFont typeface="Arial" panose="020B0604020202020204" pitchFamily="34" charset="0"/>
              <a:buChar char="•"/>
            </a:pPr>
            <a:r>
              <a:rPr lang="en-US" sz="1600" b="1" i="0" dirty="0">
                <a:solidFill>
                  <a:srgbClr val="333333"/>
                </a:solidFill>
                <a:effectLst/>
                <a:latin typeface="OpenDyslexic" panose="00000500000000000000" pitchFamily="50" charset="0"/>
              </a:rPr>
              <a:t>rule of law</a:t>
            </a:r>
            <a:r>
              <a:rPr lang="en-US" sz="1600" b="0" i="0" dirty="0">
                <a:solidFill>
                  <a:srgbClr val="333333"/>
                </a:solidFill>
                <a:effectLst/>
                <a:latin typeface="OpenDyslexic" panose="00000500000000000000" pitchFamily="50" charset="0"/>
              </a:rPr>
              <a:t> - willingness to submit to legal authority</a:t>
            </a:r>
          </a:p>
          <a:p>
            <a:pPr algn="just">
              <a:buFont typeface="Arial" panose="020B0604020202020204" pitchFamily="34" charset="0"/>
              <a:buChar char="•"/>
            </a:pPr>
            <a:r>
              <a:rPr lang="en-US" sz="1600" b="1" i="0" dirty="0">
                <a:solidFill>
                  <a:srgbClr val="333333"/>
                </a:solidFill>
                <a:effectLst/>
                <a:latin typeface="OpenDyslexic" panose="00000500000000000000" pitchFamily="50" charset="0"/>
              </a:rPr>
              <a:t>democracy/democratic ideals</a:t>
            </a:r>
            <a:r>
              <a:rPr lang="en-US" sz="1600" b="0" i="0" dirty="0">
                <a:solidFill>
                  <a:srgbClr val="333333"/>
                </a:solidFill>
                <a:effectLst/>
                <a:latin typeface="OpenDyslexic" panose="00000500000000000000" pitchFamily="50" charset="0"/>
              </a:rPr>
              <a:t> - everyone has an equal voice</a:t>
            </a:r>
          </a:p>
          <a:p>
            <a:pPr algn="just">
              <a:buFont typeface="Arial" panose="020B0604020202020204" pitchFamily="34" charset="0"/>
              <a:buChar char="•"/>
            </a:pPr>
            <a:r>
              <a:rPr lang="en-US" sz="1600" b="1" i="0" dirty="0">
                <a:solidFill>
                  <a:srgbClr val="333333"/>
                </a:solidFill>
                <a:effectLst/>
                <a:latin typeface="OpenDyslexic" panose="00000500000000000000" pitchFamily="50" charset="0"/>
              </a:rPr>
              <a:t>progress / social progress</a:t>
            </a:r>
            <a:r>
              <a:rPr lang="en-US" sz="1600" b="0" i="0" dirty="0">
                <a:solidFill>
                  <a:srgbClr val="333333"/>
                </a:solidFill>
                <a:effectLst/>
                <a:latin typeface="OpenDyslexic" panose="00000500000000000000" pitchFamily="50" charset="0"/>
              </a:rPr>
              <a:t> - ability to achieve higher ideals or standards</a:t>
            </a:r>
          </a:p>
          <a:p>
            <a:pPr algn="just">
              <a:buFont typeface="Arial" panose="020B0604020202020204" pitchFamily="34" charset="0"/>
              <a:buChar char="•"/>
            </a:pPr>
            <a:r>
              <a:rPr lang="en-US" sz="1600" b="1" i="0" dirty="0">
                <a:solidFill>
                  <a:srgbClr val="333333"/>
                </a:solidFill>
                <a:effectLst/>
                <a:latin typeface="OpenDyslexic" panose="00000500000000000000" pitchFamily="50" charset="0"/>
              </a:rPr>
              <a:t>morality</a:t>
            </a:r>
            <a:r>
              <a:rPr lang="en-US" sz="1600" b="0" i="0" dirty="0">
                <a:solidFill>
                  <a:srgbClr val="333333"/>
                </a:solidFill>
                <a:effectLst/>
                <a:latin typeface="OpenDyslexic" panose="00000500000000000000" pitchFamily="50" charset="0"/>
              </a:rPr>
              <a:t> - group or corporate right behavior</a:t>
            </a:r>
          </a:p>
          <a:p>
            <a:endParaRPr lang="en-US" dirty="0">
              <a:latin typeface="OpenDyslexic" panose="00000500000000000000" pitchFamily="50" charset="0"/>
            </a:endParaRPr>
          </a:p>
        </p:txBody>
      </p:sp>
      <p:sp>
        <p:nvSpPr>
          <p:cNvPr id="99" name="Google Shape;99;p18"/>
          <p:cNvSpPr txBox="1"/>
          <p:nvPr/>
        </p:nvSpPr>
        <p:spPr>
          <a:xfrm>
            <a:off x="3699481" y="325109"/>
            <a:ext cx="4370700" cy="467790"/>
          </a:xfrm>
          <a:prstGeom prst="rect">
            <a:avLst/>
          </a:prstGeom>
          <a:noFill/>
          <a:ln>
            <a:noFill/>
          </a:ln>
        </p:spPr>
        <p:txBody>
          <a:bodyPr spcFirstLastPara="1" wrap="square" lIns="91425" tIns="91425" rIns="91425" bIns="91425" anchor="t" anchorCtr="0">
            <a:spAutoFit/>
          </a:bodyPr>
          <a:lstStyle/>
          <a:p>
            <a:pPr marL="457200" lvl="0" indent="-342900" algn="l" rtl="0">
              <a:lnSpc>
                <a:spcPct val="115000"/>
              </a:lnSpc>
              <a:spcBef>
                <a:spcPts val="0"/>
              </a:spcBef>
              <a:spcAft>
                <a:spcPts val="0"/>
              </a:spcAft>
              <a:buClr>
                <a:schemeClr val="dk1"/>
              </a:buClr>
              <a:buSzPts val="1800"/>
              <a:buFont typeface="Roboto"/>
              <a:buChar char="●"/>
            </a:pPr>
            <a:endParaRPr sz="1600" dirty="0">
              <a:solidFill>
                <a:schemeClr val="tx2">
                  <a:lumMod val="10000"/>
                </a:schemeClr>
              </a:solidFill>
              <a:latin typeface="OpenDyslexic" panose="00000500000000000000" pitchFamily="50" charset="0"/>
              <a:ea typeface="Roboto"/>
              <a:cs typeface="Roboto"/>
              <a:sym typeface="Roboto"/>
            </a:endParaRPr>
          </a:p>
        </p:txBody>
      </p:sp>
      <p:sp>
        <p:nvSpPr>
          <p:cNvPr id="6" name="Text Placeholder 1">
            <a:extLst>
              <a:ext uri="{FF2B5EF4-FFF2-40B4-BE49-F238E27FC236}">
                <a16:creationId xmlns:a16="http://schemas.microsoft.com/office/drawing/2014/main" id="{B7EC5575-CB85-4EE3-B24C-881E896E1F58}"/>
              </a:ext>
            </a:extLst>
          </p:cNvPr>
          <p:cNvSpPr txBox="1">
            <a:spLocks/>
          </p:cNvSpPr>
          <p:nvPr/>
        </p:nvSpPr>
        <p:spPr>
          <a:xfrm>
            <a:off x="469222" y="1489825"/>
            <a:ext cx="4207479" cy="30789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15000"/>
              </a:lnSpc>
              <a:spcBef>
                <a:spcPts val="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1pPr>
            <a:lvl2pPr marL="914400" marR="0" lvl="1" indent="-304800" algn="l" rtl="0">
              <a:lnSpc>
                <a:spcPct val="115000"/>
              </a:lnSpc>
              <a:spcBef>
                <a:spcPts val="0"/>
              </a:spcBef>
              <a:spcAft>
                <a:spcPts val="0"/>
              </a:spcAft>
              <a:buClr>
                <a:schemeClr val="dk1"/>
              </a:buClr>
              <a:buSzPts val="1200"/>
              <a:buFont typeface="Roboto"/>
              <a:buChar char="○"/>
              <a:defRPr sz="1200" b="0" i="0" u="none" strike="noStrike" cap="none">
                <a:solidFill>
                  <a:schemeClr val="dk1"/>
                </a:solidFill>
                <a:latin typeface="Roboto"/>
                <a:ea typeface="Roboto"/>
                <a:cs typeface="Roboto"/>
                <a:sym typeface="Roboto"/>
              </a:defRPr>
            </a:lvl2pPr>
            <a:lvl3pPr marL="1371600" marR="0" lvl="2" indent="-304800" algn="l" rtl="0">
              <a:lnSpc>
                <a:spcPct val="115000"/>
              </a:lnSpc>
              <a:spcBef>
                <a:spcPts val="0"/>
              </a:spcBef>
              <a:spcAft>
                <a:spcPts val="0"/>
              </a:spcAft>
              <a:buClr>
                <a:schemeClr val="dk1"/>
              </a:buClr>
              <a:buSzPts val="1200"/>
              <a:buFont typeface="Roboto"/>
              <a:buChar char="■"/>
              <a:defRPr sz="1200" b="0" i="0" u="none" strike="noStrike" cap="none">
                <a:solidFill>
                  <a:schemeClr val="dk1"/>
                </a:solidFill>
                <a:latin typeface="Roboto"/>
                <a:ea typeface="Roboto"/>
                <a:cs typeface="Roboto"/>
                <a:sym typeface="Roboto"/>
              </a:defRPr>
            </a:lvl3pPr>
            <a:lvl4pPr marL="1828800" marR="0" lvl="3" indent="-304800" algn="l" rtl="0">
              <a:lnSpc>
                <a:spcPct val="115000"/>
              </a:lnSpc>
              <a:spcBef>
                <a:spcPts val="0"/>
              </a:spcBef>
              <a:spcAft>
                <a:spcPts val="0"/>
              </a:spcAft>
              <a:buClr>
                <a:schemeClr val="dk1"/>
              </a:buClr>
              <a:buSzPts val="1200"/>
              <a:buFont typeface="Roboto"/>
              <a:buChar char="●"/>
              <a:defRPr sz="1200" b="0" i="0" u="none" strike="noStrike" cap="none">
                <a:solidFill>
                  <a:schemeClr val="dk1"/>
                </a:solidFill>
                <a:latin typeface="Roboto"/>
                <a:ea typeface="Roboto"/>
                <a:cs typeface="Roboto"/>
                <a:sym typeface="Roboto"/>
              </a:defRPr>
            </a:lvl4pPr>
            <a:lvl5pPr marL="2286000" marR="0" lvl="4" indent="-304800" algn="l" rtl="0">
              <a:lnSpc>
                <a:spcPct val="115000"/>
              </a:lnSpc>
              <a:spcBef>
                <a:spcPts val="0"/>
              </a:spcBef>
              <a:spcAft>
                <a:spcPts val="0"/>
              </a:spcAft>
              <a:buClr>
                <a:schemeClr val="dk1"/>
              </a:buClr>
              <a:buSzPts val="1200"/>
              <a:buFont typeface="Roboto"/>
              <a:buChar char="○"/>
              <a:defRPr sz="1200" b="0" i="0" u="none" strike="noStrike" cap="none">
                <a:solidFill>
                  <a:schemeClr val="dk1"/>
                </a:solidFill>
                <a:latin typeface="Roboto"/>
                <a:ea typeface="Roboto"/>
                <a:cs typeface="Roboto"/>
                <a:sym typeface="Roboto"/>
              </a:defRPr>
            </a:lvl5pPr>
            <a:lvl6pPr marL="2743200" marR="0" lvl="5" indent="-304800" algn="l" rtl="0">
              <a:lnSpc>
                <a:spcPct val="115000"/>
              </a:lnSpc>
              <a:spcBef>
                <a:spcPts val="0"/>
              </a:spcBef>
              <a:spcAft>
                <a:spcPts val="0"/>
              </a:spcAft>
              <a:buClr>
                <a:schemeClr val="dk1"/>
              </a:buClr>
              <a:buSzPts val="1200"/>
              <a:buFont typeface="Roboto"/>
              <a:buChar char="■"/>
              <a:defRPr sz="1200" b="0" i="0" u="none" strike="noStrike" cap="none">
                <a:solidFill>
                  <a:schemeClr val="dk1"/>
                </a:solidFill>
                <a:latin typeface="Roboto"/>
                <a:ea typeface="Roboto"/>
                <a:cs typeface="Roboto"/>
                <a:sym typeface="Roboto"/>
              </a:defRPr>
            </a:lvl6pPr>
            <a:lvl7pPr marL="3200400" marR="0" lvl="6" indent="-304800" algn="l" rtl="0">
              <a:lnSpc>
                <a:spcPct val="115000"/>
              </a:lnSpc>
              <a:spcBef>
                <a:spcPts val="0"/>
              </a:spcBef>
              <a:spcAft>
                <a:spcPts val="0"/>
              </a:spcAft>
              <a:buClr>
                <a:schemeClr val="dk1"/>
              </a:buClr>
              <a:buSzPts val="1200"/>
              <a:buFont typeface="Roboto"/>
              <a:buChar char="●"/>
              <a:defRPr sz="1200" b="0" i="0" u="none" strike="noStrike" cap="none">
                <a:solidFill>
                  <a:schemeClr val="dk1"/>
                </a:solidFill>
                <a:latin typeface="Roboto"/>
                <a:ea typeface="Roboto"/>
                <a:cs typeface="Roboto"/>
                <a:sym typeface="Roboto"/>
              </a:defRPr>
            </a:lvl7pPr>
            <a:lvl8pPr marL="3657600" marR="0" lvl="7" indent="-304800" algn="l" rtl="0">
              <a:lnSpc>
                <a:spcPct val="115000"/>
              </a:lnSpc>
              <a:spcBef>
                <a:spcPts val="0"/>
              </a:spcBef>
              <a:spcAft>
                <a:spcPts val="0"/>
              </a:spcAft>
              <a:buClr>
                <a:schemeClr val="dk1"/>
              </a:buClr>
              <a:buSzPts val="1200"/>
              <a:buFont typeface="Roboto"/>
              <a:buChar char="○"/>
              <a:defRPr sz="1200" b="0" i="0" u="none" strike="noStrike" cap="none">
                <a:solidFill>
                  <a:schemeClr val="dk1"/>
                </a:solidFill>
                <a:latin typeface="Roboto"/>
                <a:ea typeface="Roboto"/>
                <a:cs typeface="Roboto"/>
                <a:sym typeface="Roboto"/>
              </a:defRPr>
            </a:lvl8pPr>
            <a:lvl9pPr marL="4114800" marR="0" lvl="8" indent="-304800" algn="l" rtl="0">
              <a:lnSpc>
                <a:spcPct val="115000"/>
              </a:lnSpc>
              <a:spcBef>
                <a:spcPts val="0"/>
              </a:spcBef>
              <a:spcAft>
                <a:spcPts val="0"/>
              </a:spcAft>
              <a:buClr>
                <a:schemeClr val="dk1"/>
              </a:buClr>
              <a:buSzPts val="1200"/>
              <a:buFont typeface="Roboto"/>
              <a:buChar char="■"/>
              <a:defRPr sz="1200" b="0" i="0" u="none" strike="noStrike" cap="none">
                <a:solidFill>
                  <a:schemeClr val="dk1"/>
                </a:solidFill>
                <a:latin typeface="Roboto"/>
                <a:ea typeface="Roboto"/>
                <a:cs typeface="Roboto"/>
                <a:sym typeface="Roboto"/>
              </a:defRPr>
            </a:lvl9pPr>
          </a:lstStyle>
          <a:p>
            <a:pPr algn="just">
              <a:lnSpc>
                <a:spcPct val="100000"/>
              </a:lnSpc>
              <a:buFont typeface="Arial" panose="020B0604020202020204" pitchFamily="34" charset="0"/>
              <a:buChar char="•"/>
            </a:pPr>
            <a:r>
              <a:rPr lang="en-US" sz="1500" b="1" dirty="0">
                <a:solidFill>
                  <a:srgbClr val="333333"/>
                </a:solidFill>
                <a:latin typeface="OpenDyslexic" panose="00000500000000000000" pitchFamily="50" charset="0"/>
              </a:rPr>
              <a:t>equality - </a:t>
            </a:r>
            <a:r>
              <a:rPr lang="en-US" sz="1500" dirty="0">
                <a:solidFill>
                  <a:srgbClr val="333333"/>
                </a:solidFill>
                <a:latin typeface="OpenDyslexic" panose="00000500000000000000" pitchFamily="50" charset="0"/>
              </a:rPr>
              <a:t>all members have the same opportunities</a:t>
            </a:r>
          </a:p>
          <a:p>
            <a:pPr algn="just">
              <a:lnSpc>
                <a:spcPct val="100000"/>
              </a:lnSpc>
              <a:buFont typeface="Arial" panose="020B0604020202020204" pitchFamily="34" charset="0"/>
              <a:buChar char="•"/>
            </a:pPr>
            <a:r>
              <a:rPr lang="en-US" sz="1500" b="1" dirty="0">
                <a:solidFill>
                  <a:srgbClr val="333333"/>
                </a:solidFill>
                <a:latin typeface="OpenDyslexic" panose="00000500000000000000" pitchFamily="50" charset="0"/>
              </a:rPr>
              <a:t>egalitarianism - </a:t>
            </a:r>
            <a:r>
              <a:rPr lang="en-US" sz="1500" dirty="0">
                <a:solidFill>
                  <a:srgbClr val="333333"/>
                </a:solidFill>
                <a:latin typeface="OpenDyslexic" panose="00000500000000000000" pitchFamily="50" charset="0"/>
              </a:rPr>
              <a:t>see equality above (more a philosophy of equality)</a:t>
            </a:r>
          </a:p>
          <a:p>
            <a:pPr algn="just">
              <a:lnSpc>
                <a:spcPct val="100000"/>
              </a:lnSpc>
              <a:buFont typeface="Arial" panose="020B0604020202020204" pitchFamily="34" charset="0"/>
              <a:buChar char="•"/>
            </a:pPr>
            <a:r>
              <a:rPr lang="en-US" sz="1500" b="1" dirty="0">
                <a:solidFill>
                  <a:srgbClr val="333333"/>
                </a:solidFill>
                <a:latin typeface="OpenDyslexic" panose="00000500000000000000" pitchFamily="50" charset="0"/>
              </a:rPr>
              <a:t>social justice </a:t>
            </a:r>
            <a:r>
              <a:rPr lang="en-US" sz="1500" dirty="0">
                <a:solidFill>
                  <a:srgbClr val="333333"/>
                </a:solidFill>
                <a:latin typeface="OpenDyslexic" panose="00000500000000000000" pitchFamily="50" charset="0"/>
              </a:rPr>
              <a:t>- the society conforms to standards of just desserts</a:t>
            </a:r>
          </a:p>
          <a:p>
            <a:pPr algn="just">
              <a:lnSpc>
                <a:spcPct val="100000"/>
              </a:lnSpc>
              <a:buFont typeface="Arial" panose="020B0604020202020204" pitchFamily="34" charset="0"/>
              <a:buChar char="•"/>
            </a:pPr>
            <a:r>
              <a:rPr lang="en-US" sz="1500" b="1" dirty="0">
                <a:solidFill>
                  <a:srgbClr val="333333"/>
                </a:solidFill>
                <a:latin typeface="OpenDyslexic" panose="00000500000000000000" pitchFamily="50" charset="0"/>
              </a:rPr>
              <a:t>social harmony </a:t>
            </a:r>
            <a:r>
              <a:rPr lang="en-US" sz="1500" dirty="0">
                <a:solidFill>
                  <a:srgbClr val="333333"/>
                </a:solidFill>
                <a:latin typeface="OpenDyslexic" panose="00000500000000000000" pitchFamily="50" charset="0"/>
              </a:rPr>
              <a:t>- everyone gets along</a:t>
            </a:r>
          </a:p>
          <a:p>
            <a:pPr algn="just">
              <a:lnSpc>
                <a:spcPct val="100000"/>
              </a:lnSpc>
              <a:buFont typeface="Arial" panose="020B0604020202020204" pitchFamily="34" charset="0"/>
              <a:buChar char="•"/>
            </a:pPr>
            <a:r>
              <a:rPr lang="en-US" sz="1500" b="1" dirty="0">
                <a:solidFill>
                  <a:srgbClr val="333333"/>
                </a:solidFill>
                <a:latin typeface="OpenDyslexic" panose="00000500000000000000" pitchFamily="50" charset="0"/>
              </a:rPr>
              <a:t>Societal welfare - </a:t>
            </a:r>
            <a:r>
              <a:rPr lang="en-US" sz="1500" dirty="0">
                <a:solidFill>
                  <a:srgbClr val="333333"/>
                </a:solidFill>
                <a:latin typeface="OpenDyslexic" panose="00000500000000000000" pitchFamily="50" charset="0"/>
              </a:rPr>
              <a:t>community care</a:t>
            </a:r>
          </a:p>
          <a:p>
            <a:pPr algn="just">
              <a:lnSpc>
                <a:spcPct val="100000"/>
              </a:lnSpc>
              <a:buFont typeface="Arial" panose="020B0604020202020204" pitchFamily="34" charset="0"/>
              <a:buChar char="•"/>
            </a:pPr>
            <a:r>
              <a:rPr lang="en-US" sz="1500" b="1" dirty="0">
                <a:solidFill>
                  <a:srgbClr val="333333"/>
                </a:solidFill>
                <a:latin typeface="OpenDyslexic" panose="00000500000000000000" pitchFamily="50" charset="0"/>
              </a:rPr>
              <a:t>upward mobility - </a:t>
            </a:r>
            <a:r>
              <a:rPr lang="en-US" sz="1500" dirty="0">
                <a:solidFill>
                  <a:srgbClr val="333333"/>
                </a:solidFill>
                <a:latin typeface="OpenDyslexic" panose="00000500000000000000" pitchFamily="50" charset="0"/>
              </a:rPr>
              <a:t>ability to climb the ladder of success</a:t>
            </a:r>
            <a:endParaRPr lang="en-US" sz="1500" dirty="0">
              <a:latin typeface="OpenDyslexic" panose="00000500000000000000" pitchFamily="50" charset="0"/>
            </a:endParaRPr>
          </a:p>
        </p:txBody>
      </p:sp>
    </p:spTree>
    <p:extLst>
      <p:ext uri="{BB962C8B-B14F-4D97-AF65-F5344CB8AC3E}">
        <p14:creationId xmlns:p14="http://schemas.microsoft.com/office/powerpoint/2010/main" val="2313130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8"/>
          <p:cNvSpPr txBox="1">
            <a:spLocks noGrp="1"/>
          </p:cNvSpPr>
          <p:nvPr>
            <p:ph type="title"/>
          </p:nvPr>
        </p:nvSpPr>
        <p:spPr>
          <a:xfrm>
            <a:off x="387900" y="415049"/>
            <a:ext cx="5042659" cy="7557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dirty="0">
                <a:solidFill>
                  <a:schemeClr val="bg2"/>
                </a:solidFill>
                <a:latin typeface="OpenDyslexic" panose="00000500000000000000" pitchFamily="50" charset="0"/>
              </a:rPr>
              <a:t>Governmental Values</a:t>
            </a:r>
            <a:endParaRPr dirty="0">
              <a:solidFill>
                <a:schemeClr val="bg2"/>
              </a:solidFill>
              <a:latin typeface="OpenDyslexic" panose="00000500000000000000" pitchFamily="50" charset="0"/>
            </a:endParaRPr>
          </a:p>
        </p:txBody>
      </p:sp>
      <p:sp>
        <p:nvSpPr>
          <p:cNvPr id="98" name="Google Shape;98;p18"/>
          <p:cNvSpPr txBox="1">
            <a:spLocks noGrp="1"/>
          </p:cNvSpPr>
          <p:nvPr>
            <p:ph type="body" idx="1"/>
          </p:nvPr>
        </p:nvSpPr>
        <p:spPr>
          <a:xfrm>
            <a:off x="387900" y="1594025"/>
            <a:ext cx="6047802" cy="26811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US" sz="1500" b="1" dirty="0">
                <a:solidFill>
                  <a:schemeClr val="tx2">
                    <a:lumMod val="10000"/>
                  </a:schemeClr>
                </a:solidFill>
                <a:latin typeface="OpenDyslexic" panose="00000500000000000000" pitchFamily="50" charset="0"/>
              </a:rPr>
              <a:t>government legitimacy </a:t>
            </a:r>
            <a:r>
              <a:rPr lang="en-US" sz="1500" dirty="0">
                <a:solidFill>
                  <a:schemeClr val="tx2">
                    <a:lumMod val="10000"/>
                  </a:schemeClr>
                </a:solidFill>
                <a:latin typeface="OpenDyslexic" panose="00000500000000000000" pitchFamily="50" charset="0"/>
              </a:rPr>
              <a:t>- recognized authority granted to the government</a:t>
            </a:r>
          </a:p>
          <a:p>
            <a:pPr marL="457200" lvl="0" indent="-342900" algn="l" rtl="0">
              <a:spcBef>
                <a:spcPts val="0"/>
              </a:spcBef>
              <a:spcAft>
                <a:spcPts val="0"/>
              </a:spcAft>
              <a:buSzPts val="1800"/>
              <a:buChar char="●"/>
            </a:pPr>
            <a:r>
              <a:rPr lang="en-US" sz="1500" b="1" dirty="0">
                <a:solidFill>
                  <a:schemeClr val="tx2">
                    <a:lumMod val="10000"/>
                  </a:schemeClr>
                </a:solidFill>
                <a:latin typeface="OpenDyslexic" panose="00000500000000000000" pitchFamily="50" charset="0"/>
              </a:rPr>
              <a:t>security</a:t>
            </a:r>
            <a:r>
              <a:rPr lang="en-US" sz="1500" dirty="0">
                <a:solidFill>
                  <a:schemeClr val="tx2">
                    <a:lumMod val="10000"/>
                  </a:schemeClr>
                </a:solidFill>
                <a:latin typeface="OpenDyslexic" panose="00000500000000000000" pitchFamily="50" charset="0"/>
              </a:rPr>
              <a:t> - duty of the government to protect citizens, lives, liberty and property</a:t>
            </a:r>
          </a:p>
          <a:p>
            <a:pPr marL="457200" lvl="0" indent="-342900" algn="l" rtl="0">
              <a:spcBef>
                <a:spcPts val="0"/>
              </a:spcBef>
              <a:spcAft>
                <a:spcPts val="0"/>
              </a:spcAft>
              <a:buSzPts val="1800"/>
              <a:buChar char="●"/>
            </a:pPr>
            <a:r>
              <a:rPr lang="en-US" sz="1500" b="1" dirty="0">
                <a:solidFill>
                  <a:schemeClr val="tx2">
                    <a:lumMod val="10000"/>
                  </a:schemeClr>
                </a:solidFill>
                <a:latin typeface="OpenDyslexic" panose="00000500000000000000" pitchFamily="50" charset="0"/>
              </a:rPr>
              <a:t>autonomy</a:t>
            </a:r>
            <a:r>
              <a:rPr lang="en-US" sz="1500" dirty="0">
                <a:solidFill>
                  <a:schemeClr val="tx2">
                    <a:lumMod val="10000"/>
                  </a:schemeClr>
                </a:solidFill>
                <a:latin typeface="OpenDyslexic" panose="00000500000000000000" pitchFamily="50" charset="0"/>
              </a:rPr>
              <a:t> - freedom from outside interference</a:t>
            </a:r>
          </a:p>
          <a:p>
            <a:pPr marL="457200" lvl="0" indent="-342900" algn="l" rtl="0">
              <a:spcBef>
                <a:spcPts val="0"/>
              </a:spcBef>
              <a:spcAft>
                <a:spcPts val="0"/>
              </a:spcAft>
              <a:buSzPts val="1800"/>
              <a:buChar char="●"/>
            </a:pPr>
            <a:r>
              <a:rPr lang="en-US" sz="1500" b="1" dirty="0">
                <a:solidFill>
                  <a:schemeClr val="tx2">
                    <a:lumMod val="10000"/>
                  </a:schemeClr>
                </a:solidFill>
                <a:latin typeface="OpenDyslexic" panose="00000500000000000000" pitchFamily="50" charset="0"/>
              </a:rPr>
              <a:t>duty of government </a:t>
            </a:r>
            <a:r>
              <a:rPr lang="en-US" sz="1500" dirty="0">
                <a:solidFill>
                  <a:schemeClr val="tx2">
                    <a:lumMod val="10000"/>
                  </a:schemeClr>
                </a:solidFill>
                <a:latin typeface="OpenDyslexic" panose="00000500000000000000" pitchFamily="50" charset="0"/>
              </a:rPr>
              <a:t>- values arising out of the social contract; duty to protect citizens</a:t>
            </a:r>
          </a:p>
          <a:p>
            <a:pPr marL="457200" lvl="0" indent="-342900" algn="l" rtl="0">
              <a:spcBef>
                <a:spcPts val="0"/>
              </a:spcBef>
              <a:spcAft>
                <a:spcPts val="0"/>
              </a:spcAft>
              <a:buSzPts val="1800"/>
              <a:buChar char="●"/>
            </a:pPr>
            <a:r>
              <a:rPr lang="en-US" sz="1500" b="1" dirty="0">
                <a:solidFill>
                  <a:schemeClr val="tx2">
                    <a:lumMod val="10000"/>
                  </a:schemeClr>
                </a:solidFill>
                <a:latin typeface="OpenDyslexic" panose="00000500000000000000" pitchFamily="50" charset="0"/>
              </a:rPr>
              <a:t>morality</a:t>
            </a:r>
            <a:r>
              <a:rPr lang="en-US" sz="1500" dirty="0">
                <a:solidFill>
                  <a:schemeClr val="tx2">
                    <a:lumMod val="10000"/>
                  </a:schemeClr>
                </a:solidFill>
                <a:latin typeface="OpenDyslexic" panose="00000500000000000000" pitchFamily="50" charset="0"/>
              </a:rPr>
              <a:t> - right behavior of nations and governments</a:t>
            </a:r>
            <a:endParaRPr sz="1500" dirty="0">
              <a:solidFill>
                <a:schemeClr val="tx2">
                  <a:lumMod val="10000"/>
                </a:schemeClr>
              </a:solidFill>
              <a:latin typeface="OpenDyslexic" panose="00000500000000000000" pitchFamily="50" charset="0"/>
            </a:endParaRPr>
          </a:p>
        </p:txBody>
      </p:sp>
      <p:sp>
        <p:nvSpPr>
          <p:cNvPr id="99" name="Google Shape;99;p18"/>
          <p:cNvSpPr txBox="1"/>
          <p:nvPr/>
        </p:nvSpPr>
        <p:spPr>
          <a:xfrm>
            <a:off x="3699481" y="325109"/>
            <a:ext cx="4370700" cy="467790"/>
          </a:xfrm>
          <a:prstGeom prst="rect">
            <a:avLst/>
          </a:prstGeom>
          <a:noFill/>
          <a:ln>
            <a:noFill/>
          </a:ln>
        </p:spPr>
        <p:txBody>
          <a:bodyPr spcFirstLastPara="1" wrap="square" lIns="91425" tIns="91425" rIns="91425" bIns="91425" anchor="t" anchorCtr="0">
            <a:spAutoFit/>
          </a:bodyPr>
          <a:lstStyle/>
          <a:p>
            <a:pPr marL="457200" lvl="0" indent="-342900" algn="l" rtl="0">
              <a:lnSpc>
                <a:spcPct val="115000"/>
              </a:lnSpc>
              <a:spcBef>
                <a:spcPts val="0"/>
              </a:spcBef>
              <a:spcAft>
                <a:spcPts val="0"/>
              </a:spcAft>
              <a:buClr>
                <a:schemeClr val="dk1"/>
              </a:buClr>
              <a:buSzPts val="1800"/>
              <a:buFont typeface="Roboto"/>
              <a:buChar char="●"/>
            </a:pPr>
            <a:endParaRPr sz="1600" dirty="0">
              <a:solidFill>
                <a:schemeClr val="tx2">
                  <a:lumMod val="10000"/>
                </a:schemeClr>
              </a:solidFill>
              <a:latin typeface="OpenDyslexic" panose="00000500000000000000" pitchFamily="50" charset="0"/>
              <a:ea typeface="Roboto"/>
              <a:cs typeface="Roboto"/>
              <a:sym typeface="Roboto"/>
            </a:endParaRPr>
          </a:p>
        </p:txBody>
      </p:sp>
    </p:spTree>
    <p:extLst>
      <p:ext uri="{BB962C8B-B14F-4D97-AF65-F5344CB8AC3E}">
        <p14:creationId xmlns:p14="http://schemas.microsoft.com/office/powerpoint/2010/main" val="3662235350"/>
      </p:ext>
    </p:extLst>
  </p:cSld>
  <p:clrMapOvr>
    <a:masterClrMapping/>
  </p:clrMapOvr>
</p:sld>
</file>

<file path=ppt/theme/theme1.xml><?xml version="1.0" encoding="utf-8"?>
<a:theme xmlns:a="http://schemas.openxmlformats.org/drawingml/2006/main"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1175</TotalTime>
  <Words>1497</Words>
  <Application>Microsoft Office PowerPoint</Application>
  <PresentationFormat>On-screen Show (16:9)</PresentationFormat>
  <Paragraphs>116</Paragraphs>
  <Slides>19</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OpenDyslexic</vt:lpstr>
      <vt:lpstr>Roboto Slab</vt:lpstr>
      <vt:lpstr>Roboto</vt:lpstr>
      <vt:lpstr>Marina</vt:lpstr>
      <vt:lpstr>Framework in LD</vt:lpstr>
      <vt:lpstr>Roles and Burdens</vt:lpstr>
      <vt:lpstr>Framework </vt:lpstr>
      <vt:lpstr>Value and Criterion</vt:lpstr>
      <vt:lpstr>Values</vt:lpstr>
      <vt:lpstr>Common Values</vt:lpstr>
      <vt:lpstr>Personal Values</vt:lpstr>
      <vt:lpstr>Societal Values</vt:lpstr>
      <vt:lpstr>Governmental Values</vt:lpstr>
      <vt:lpstr>Criterions</vt:lpstr>
      <vt:lpstr>Non-Philosophical Based Criterion</vt:lpstr>
      <vt:lpstr>Common Criterions </vt:lpstr>
      <vt:lpstr>Common Criterions </vt:lpstr>
      <vt:lpstr>Common Criterions </vt:lpstr>
      <vt:lpstr>Examples with cards</vt:lpstr>
      <vt:lpstr>Autonomy</vt:lpstr>
      <vt:lpstr>Communitarianism</vt:lpstr>
      <vt:lpstr>Pragmatism</vt:lpstr>
      <vt:lpstr>Now you try!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Framework in LD</dc:title>
  <dc:creator>Aniko Roachau</dc:creator>
  <cp:lastModifiedBy>Aniko Roachau</cp:lastModifiedBy>
  <cp:revision>3</cp:revision>
  <dcterms:modified xsi:type="dcterms:W3CDTF">2022-04-25T19:31:32Z</dcterms:modified>
</cp:coreProperties>
</file>