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Merriweather" panose="00000500000000000000" pitchFamily="2" charset="0"/>
      <p:regular r:id="rId12"/>
      <p:bold r:id="rId13"/>
      <p:italic r:id="rId14"/>
      <p:boldItalic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106" y="139"/>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cs.google.com/document/d/1QiKHc26cjFpcpTGpqrEvQ53tTMFDCYY6/edit?usp=sharing&amp;ouid=106501275492073028375&amp;rtpof=true&amp;sd=tru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cs.google.com/document/d/1QiKHc26cjFpcpTGpqrEvQ53tTMFDCYY6/edit?usp=sharing&amp;ouid=106501275492073028375&amp;rtpof=true&amp;sd=tru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triumphdebate.com/structural-violenc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valuecriterion.squarespace.com/utilitarianism-happiness-framework"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LINK TO IMPACT CALC DRILL CARDS: </a:t>
            </a:r>
            <a:r>
              <a:rPr lang="en" u="sng">
                <a:solidFill>
                  <a:schemeClr val="hlink"/>
                </a:solidFill>
                <a:hlinkClick r:id="rId3"/>
              </a:rPr>
              <a:t>https://docs.google.com/document/d/1QiKHc26cjFpcpTGpqrEvQ53tTMFDCYY6/edit?usp=sharing&amp;ouid=106501275492073028375&amp;rtpof=true&amp;sd=true</a:t>
            </a:r>
            <a:br>
              <a:rPr lang="en"/>
            </a:br>
            <a:br>
              <a:rPr lang="en"/>
            </a:b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250cf3c04e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250cf3c04e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250cf3c04e_0_1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250cf3c04e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50cf3c04e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50cf3c04e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250cf3c04e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250cf3c04e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250cf3c04e_0_2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250cf3c04e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LINK TO IMPACT CALC DRILL CARDS: </a:t>
            </a:r>
            <a:r>
              <a:rPr lang="en" u="sng">
                <a:solidFill>
                  <a:schemeClr val="hlink"/>
                </a:solidFill>
                <a:hlinkClick r:id="rId3"/>
              </a:rPr>
              <a:t>https://docs.google.com/document/d/1QiKHc26cjFpcpTGpqrEvQ53tTMFDCYY6/edit?usp=sharing&amp;ouid=106501275492073028375&amp;rtpof=true&amp;sd=true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250cf3c04e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250cf3c04e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https://triumphdebate.com/structural-violence/</a:t>
            </a:r>
            <a:br>
              <a:rPr lang="en"/>
            </a:br>
            <a:br>
              <a:rPr lang="en"/>
            </a:br>
            <a:r>
              <a:rPr lang="en" u="sng">
                <a:solidFill>
                  <a:schemeClr val="hlink"/>
                </a:solidFill>
                <a:hlinkClick r:id="rId4"/>
              </a:rPr>
              <a:t>https://valuecriterion.squarespace.com/utilitarianism-happiness-framework</a:t>
            </a:r>
            <a:endParaRPr/>
          </a:p>
          <a:p>
            <a:pPr marL="0" lvl="0" indent="0" algn="l" rtl="0">
              <a:spcBef>
                <a:spcPts val="0"/>
              </a:spcBef>
              <a:spcAft>
                <a:spcPts val="0"/>
              </a:spcAft>
              <a:buNone/>
            </a:pPr>
            <a:br>
              <a:rPr lang="en"/>
            </a:br>
            <a:br>
              <a:rPr lang="en"/>
            </a:b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50cf3c04e_0_2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50cf3c04e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MAGNITUDE - Probability x magnitude is a popular way of calculating impacts. Extinction is an infinite magnitude impact because it impacts all the future generations that will never exist, and 0.0000001 probability multiplied by an infinity is still infinite probability.</a:t>
            </a:r>
            <a:endParaRPr/>
          </a:p>
          <a:p>
            <a:pPr marL="0" lvl="0" indent="0" algn="l" rtl="0">
              <a:spcBef>
                <a:spcPts val="0"/>
              </a:spcBef>
              <a:spcAft>
                <a:spcPts val="0"/>
              </a:spcAft>
              <a:buNone/>
            </a:pPr>
            <a:endParaRPr/>
          </a:p>
          <a:p>
            <a:pPr marL="0" lvl="0" indent="0" algn="l" rtl="0">
              <a:spcBef>
                <a:spcPts val="0"/>
              </a:spcBef>
              <a:spcAft>
                <a:spcPts val="0"/>
              </a:spcAft>
              <a:buNone/>
            </a:pPr>
            <a:r>
              <a:rPr lang="en"/>
              <a:t>COGNITIVE BIAS - We’re biased to think taht extinction level impacts aren’t probable and so it’s generally a higher probability than we assume, we just don’t want to contemplate existential risk</a:t>
            </a:r>
            <a:endParaRPr/>
          </a:p>
          <a:p>
            <a:pPr marL="0" lvl="0" indent="0" algn="l" rtl="0">
              <a:spcBef>
                <a:spcPts val="0"/>
              </a:spcBef>
              <a:spcAft>
                <a:spcPts val="0"/>
              </a:spcAft>
              <a:buNone/>
            </a:pPr>
            <a:endParaRPr/>
          </a:p>
          <a:p>
            <a:pPr marL="0" lvl="0" indent="0" algn="l" rtl="0">
              <a:spcBef>
                <a:spcPts val="0"/>
              </a:spcBef>
              <a:spcAft>
                <a:spcPts val="0"/>
              </a:spcAft>
              <a:buNone/>
            </a:pPr>
            <a:r>
              <a:rPr lang="en"/>
              <a:t>MAGNITUDE IS A PREREQ - No impact can happen if everyone is dead, so it precludes every other impact</a:t>
            </a:r>
            <a:endParaRPr/>
          </a:p>
          <a:p>
            <a:pPr marL="0" lvl="0" indent="0" algn="l" rtl="0">
              <a:spcBef>
                <a:spcPts val="0"/>
              </a:spcBef>
              <a:spcAft>
                <a:spcPts val="0"/>
              </a:spcAft>
              <a:buNone/>
            </a:pPr>
            <a:endParaRPr/>
          </a:p>
          <a:p>
            <a:pPr marL="0" lvl="0" indent="0" algn="l" rtl="0">
              <a:spcBef>
                <a:spcPts val="0"/>
              </a:spcBef>
              <a:spcAft>
                <a:spcPts val="0"/>
              </a:spcAft>
              <a:buNone/>
            </a:pPr>
            <a:r>
              <a:rPr lang="en"/>
              <a:t>POLICY PARALYSIS - There’s an infinite number of extinction scenarios, so if we were always concerned with whether something caused extinction nothing would ever get done - This implodes and makes extinction MORE LIKELY (ie, climate change if we don’t act). The butterfly effect.</a:t>
            </a:r>
            <a:endParaRPr/>
          </a:p>
          <a:p>
            <a:pPr marL="0" lvl="0" indent="0" algn="l" rtl="0">
              <a:spcBef>
                <a:spcPts val="0"/>
              </a:spcBef>
              <a:spcAft>
                <a:spcPts val="0"/>
              </a:spcAft>
              <a:buNone/>
            </a:pPr>
            <a:endParaRPr/>
          </a:p>
          <a:p>
            <a:pPr marL="0" lvl="0" indent="0" algn="l" rtl="0">
              <a:spcBef>
                <a:spcPts val="0"/>
              </a:spcBef>
              <a:spcAft>
                <a:spcPts val="0"/>
              </a:spcAft>
              <a:buNone/>
            </a:pPr>
            <a:r>
              <a:rPr lang="en"/>
              <a:t>COGNITIVE BIAS - Extinction is so big we’re scared that we think it’s more likely than it actually is</a:t>
            </a:r>
            <a:endParaRPr/>
          </a:p>
          <a:p>
            <a:pPr marL="0" lvl="0" indent="0" algn="l" rtl="0">
              <a:spcBef>
                <a:spcPts val="0"/>
              </a:spcBef>
              <a:spcAft>
                <a:spcPts val="0"/>
              </a:spcAft>
              <a:buNone/>
            </a:pPr>
            <a:endParaRPr/>
          </a:p>
          <a:p>
            <a:pPr marL="0" lvl="0" indent="0" algn="l" rtl="0">
              <a:spcBef>
                <a:spcPts val="0"/>
              </a:spcBef>
              <a:spcAft>
                <a:spcPts val="0"/>
              </a:spcAft>
              <a:buNone/>
            </a:pPr>
            <a:r>
              <a:rPr lang="en"/>
              <a:t>LOW PROBABILITY IS ZERO PROBABILITY - Probabilities get so low that there’s no use talking about them, so we can round these down to zero. I </a:t>
            </a:r>
            <a:r>
              <a:rPr lang="en" i="1"/>
              <a:t>could </a:t>
            </a:r>
            <a:r>
              <a:rPr lang="en"/>
              <a:t>trip over my own feet and die, but that’s so unlikely that I don’t waste time worrying about it.</a:t>
            </a:r>
            <a:endParaRPr/>
          </a:p>
          <a:p>
            <a:pPr marL="0" lvl="0" indent="0" algn="l" rtl="0">
              <a:spcBef>
                <a:spcPts val="0"/>
              </a:spcBef>
              <a:spcAft>
                <a:spcPts val="0"/>
              </a:spcAft>
              <a:buNone/>
            </a:pPr>
            <a:endParaRPr/>
          </a:p>
          <a:p>
            <a:pPr marL="0" lvl="0" indent="0" algn="l" rtl="0">
              <a:spcBef>
                <a:spcPts val="0"/>
              </a:spcBef>
              <a:spcAft>
                <a:spcPts val="0"/>
              </a:spcAft>
              <a:buNone/>
            </a:pPr>
            <a:r>
              <a:rPr lang="en"/>
              <a:t>HIGH PROBABILITY THINGS OUTWEIGH ON MAGNITUDE - We can say that any smaller structural impact creates the preconditions for war - structural violence causes civil war, economy causes resouces wars, etc. These spiral out of control when unaddressed.</a:t>
            </a:r>
            <a:endParaRPr/>
          </a:p>
          <a:p>
            <a:pPr marL="0" lvl="0" indent="0" algn="l" rtl="0">
              <a:spcBef>
                <a:spcPts val="0"/>
              </a:spcBef>
              <a:spcAft>
                <a:spcPts val="0"/>
              </a:spcAft>
              <a:buNone/>
            </a:pPr>
            <a:endParaRPr/>
          </a:p>
          <a:p>
            <a:pPr marL="0" lvl="0" indent="0" algn="l" rtl="0">
              <a:spcBef>
                <a:spcPts val="0"/>
              </a:spcBef>
              <a:spcAft>
                <a:spcPts val="0"/>
              </a:spcAft>
              <a:buNone/>
            </a:pPr>
            <a:r>
              <a:rPr lang="en"/>
              <a:t>YOU ARE BIASED TO IGNORE SLOW VIOLENCE - Slow violence happens over a long period of time so we tend to not notice it. Racism is a “slow violence” - It’s composed of a bunch of small infractions or individual-level events that we’re primed to ignore.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250cf3c04e_0_2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250cf3c04e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them compare the impacts from their cases - First they’ll outweigh, and then they’ll meta-weigh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Truth-Testing, Comparatives, and how to win a debate</a:t>
            </a:r>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By Thadeus Smith for Climb the Mountain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do we know who’s won?</a:t>
            </a:r>
            <a:endParaRPr/>
          </a:p>
        </p:txBody>
      </p:sp>
      <p:sp>
        <p:nvSpPr>
          <p:cNvPr id="71" name="Google Shape;71;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t>Truth-testing</a:t>
            </a:r>
            <a:endParaRPr sz="1700"/>
          </a:p>
          <a:p>
            <a:pPr marL="914400" lvl="1" indent="-323850" algn="l" rtl="0">
              <a:spcBef>
                <a:spcPts val="0"/>
              </a:spcBef>
              <a:spcAft>
                <a:spcPts val="0"/>
              </a:spcAft>
              <a:buSzPts val="1500"/>
              <a:buChar char="○"/>
            </a:pPr>
            <a:r>
              <a:rPr lang="en" sz="1500"/>
              <a:t>The role of the judge is to evaluate the resolution’s truth or falsity.</a:t>
            </a:r>
            <a:endParaRPr sz="1500"/>
          </a:p>
          <a:p>
            <a:pPr marL="914400" lvl="1" indent="-323850" algn="l" rtl="0">
              <a:spcBef>
                <a:spcPts val="0"/>
              </a:spcBef>
              <a:spcAft>
                <a:spcPts val="0"/>
              </a:spcAft>
              <a:buSzPts val="1500"/>
              <a:buChar char="○"/>
            </a:pPr>
            <a:r>
              <a:rPr lang="en" sz="1500"/>
              <a:t>Any argument that could contribute to this is relevant.</a:t>
            </a:r>
            <a:endParaRPr sz="1500"/>
          </a:p>
          <a:p>
            <a:pPr marL="457200" lvl="0" indent="-336550" algn="l" rtl="0">
              <a:spcBef>
                <a:spcPts val="0"/>
              </a:spcBef>
              <a:spcAft>
                <a:spcPts val="0"/>
              </a:spcAft>
              <a:buSzPts val="1700"/>
              <a:buChar char="●"/>
            </a:pPr>
            <a:r>
              <a:rPr lang="en" sz="1700"/>
              <a:t>Comparative Worlds</a:t>
            </a:r>
            <a:endParaRPr sz="1700"/>
          </a:p>
          <a:p>
            <a:pPr marL="914400" lvl="1" indent="-323850" algn="l" rtl="0">
              <a:spcBef>
                <a:spcPts val="0"/>
              </a:spcBef>
              <a:spcAft>
                <a:spcPts val="0"/>
              </a:spcAft>
              <a:buSzPts val="1500"/>
              <a:buChar char="○"/>
            </a:pPr>
            <a:r>
              <a:rPr lang="en" sz="1500"/>
              <a:t>The role of the judge is to evaluate the desirability of each side’s world.</a:t>
            </a:r>
            <a:endParaRPr sz="1500"/>
          </a:p>
          <a:p>
            <a:pPr marL="914400" lvl="1" indent="-323850" algn="l" rtl="0">
              <a:spcBef>
                <a:spcPts val="0"/>
              </a:spcBef>
              <a:spcAft>
                <a:spcPts val="0"/>
              </a:spcAft>
              <a:buSzPts val="1500"/>
              <a:buChar char="○"/>
            </a:pPr>
            <a:r>
              <a:rPr lang="en" sz="1500"/>
              <a:t>The AFF burden is to show that their world is better than the NEG, and vice versa.</a:t>
            </a:r>
            <a:endParaRPr sz="1500"/>
          </a:p>
          <a:p>
            <a:pPr marL="457200" lvl="0" indent="-336550" algn="l" rtl="0">
              <a:spcBef>
                <a:spcPts val="0"/>
              </a:spcBef>
              <a:spcAft>
                <a:spcPts val="0"/>
              </a:spcAft>
              <a:buSzPts val="1700"/>
              <a:buChar char="●"/>
            </a:pPr>
            <a:r>
              <a:rPr lang="en" sz="1700"/>
              <a:t>We’re going to focus on comparative worlds today, and specifically Impact Calculus</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What is an impact?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Impacts</a:t>
            </a:r>
            <a:endParaRPr/>
          </a:p>
        </p:txBody>
      </p:sp>
      <p:sp>
        <p:nvSpPr>
          <p:cNvPr id="82" name="Google Shape;82;p16"/>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800"/>
              <a:t>An impact is the reason your argument matters</a:t>
            </a:r>
            <a:endParaRPr sz="1800"/>
          </a:p>
          <a:p>
            <a:pPr marL="457200" lvl="0" indent="-342900" algn="l" rtl="0">
              <a:spcBef>
                <a:spcPts val="0"/>
              </a:spcBef>
              <a:spcAft>
                <a:spcPts val="0"/>
              </a:spcAft>
              <a:buSzPts val="1800"/>
              <a:buChar char="●"/>
            </a:pPr>
            <a:r>
              <a:rPr lang="en" sz="1800"/>
              <a:t>They provide an easy illustration of your side’s world</a:t>
            </a:r>
            <a:endParaRPr sz="1800"/>
          </a:p>
          <a:p>
            <a:pPr marL="457200" lvl="0" indent="-342900" algn="l" rtl="0">
              <a:spcBef>
                <a:spcPts val="0"/>
              </a:spcBef>
              <a:spcAft>
                <a:spcPts val="0"/>
              </a:spcAft>
              <a:buSzPts val="1800"/>
              <a:buChar char="●"/>
            </a:pPr>
            <a:r>
              <a:rPr lang="en" sz="1800"/>
              <a:t>They can show a benefit to your world or a cost of the opponent’s world</a:t>
            </a:r>
            <a:endParaRPr sz="1800"/>
          </a:p>
          <a:p>
            <a:pPr marL="457200" lvl="0" indent="-342900" algn="l" rtl="0">
              <a:spcBef>
                <a:spcPts val="0"/>
              </a:spcBef>
              <a:spcAft>
                <a:spcPts val="0"/>
              </a:spcAft>
              <a:buSzPts val="1800"/>
              <a:buChar char="●"/>
            </a:pPr>
            <a:r>
              <a:rPr lang="en" sz="1800"/>
              <a:t>Allows the judge an easy comparsion</a:t>
            </a:r>
            <a:endParaRPr sz="1800"/>
          </a:p>
        </p:txBody>
      </p:sp>
      <p:sp>
        <p:nvSpPr>
          <p:cNvPr id="83" name="Google Shape;83;p16"/>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800"/>
              <a:t>Let’s do an example</a:t>
            </a:r>
            <a:endParaRPr sz="1800"/>
          </a:p>
          <a:p>
            <a:pPr marL="914400" lvl="1" indent="-342900" algn="l" rtl="0">
              <a:spcBef>
                <a:spcPts val="0"/>
              </a:spcBef>
              <a:spcAft>
                <a:spcPts val="0"/>
              </a:spcAft>
              <a:buSzPts val="1800"/>
              <a:buChar char="○"/>
            </a:pPr>
            <a:r>
              <a:rPr lang="en" sz="1800"/>
              <a:t>A judge overturned the CDC’s mandate on masks on air travel</a:t>
            </a:r>
            <a:endParaRPr sz="1800"/>
          </a:p>
          <a:p>
            <a:pPr marL="1371600" lvl="2" indent="-342900" algn="l" rtl="0">
              <a:spcBef>
                <a:spcPts val="0"/>
              </a:spcBef>
              <a:spcAft>
                <a:spcPts val="0"/>
              </a:spcAft>
              <a:buSzPts val="1800"/>
              <a:buChar char="■"/>
            </a:pPr>
            <a:r>
              <a:rPr lang="en" sz="1800"/>
              <a:t>What are some potential impacts of this?</a:t>
            </a:r>
            <a:endParaRPr sz="1800"/>
          </a:p>
          <a:p>
            <a:pPr marL="1371600" lvl="2" indent="-342900" algn="l" rtl="0">
              <a:spcBef>
                <a:spcPts val="0"/>
              </a:spcBef>
              <a:spcAft>
                <a:spcPts val="0"/>
              </a:spcAft>
              <a:buSzPts val="1800"/>
              <a:buChar char="■"/>
            </a:pPr>
            <a:r>
              <a:rPr lang="en" sz="1800"/>
              <a:t>Positive? Negative?</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Impact Weighing</a:t>
            </a:r>
            <a:endParaRPr/>
          </a:p>
        </p:txBody>
      </p:sp>
      <p:sp>
        <p:nvSpPr>
          <p:cNvPr id="89" name="Google Shape;89;p1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t>Take the impacts from the previous example about the mask mandate</a:t>
            </a:r>
            <a:endParaRPr sz="1700"/>
          </a:p>
          <a:p>
            <a:pPr marL="914400" lvl="1" indent="-323850" algn="l" rtl="0">
              <a:spcBef>
                <a:spcPts val="0"/>
              </a:spcBef>
              <a:spcAft>
                <a:spcPts val="0"/>
              </a:spcAft>
              <a:buSzPts val="1500"/>
              <a:buChar char="○"/>
            </a:pPr>
            <a:r>
              <a:rPr lang="en" sz="1500"/>
              <a:t>How does a judge know which one of those impacts is better?</a:t>
            </a:r>
            <a:endParaRPr sz="1500"/>
          </a:p>
          <a:p>
            <a:pPr marL="914400" lvl="1" indent="-323850" algn="l" rtl="0">
              <a:spcBef>
                <a:spcPts val="0"/>
              </a:spcBef>
              <a:spcAft>
                <a:spcPts val="0"/>
              </a:spcAft>
              <a:buSzPts val="1500"/>
              <a:buChar char="○"/>
            </a:pPr>
            <a:r>
              <a:rPr lang="en" sz="1500"/>
              <a:t>This is where impact weighing comes in</a:t>
            </a:r>
            <a:endParaRPr sz="1500"/>
          </a:p>
          <a:p>
            <a:pPr marL="457200" lvl="0" indent="-336550" algn="l" rtl="0">
              <a:spcBef>
                <a:spcPts val="0"/>
              </a:spcBef>
              <a:spcAft>
                <a:spcPts val="0"/>
              </a:spcAft>
              <a:buSzPts val="1700"/>
              <a:buChar char="●"/>
            </a:pPr>
            <a:r>
              <a:rPr lang="en" sz="1700"/>
              <a:t>There are a lot of different ways to outweigh</a:t>
            </a:r>
            <a:endParaRPr sz="1700"/>
          </a:p>
          <a:p>
            <a:pPr marL="914400" lvl="1" indent="-323850" algn="l" rtl="0">
              <a:spcBef>
                <a:spcPts val="0"/>
              </a:spcBef>
              <a:spcAft>
                <a:spcPts val="0"/>
              </a:spcAft>
              <a:buSzPts val="1500"/>
              <a:buChar char="○"/>
            </a:pPr>
            <a:r>
              <a:rPr lang="en" sz="1500"/>
              <a:t>Magnitude</a:t>
            </a:r>
            <a:endParaRPr sz="1500"/>
          </a:p>
          <a:p>
            <a:pPr marL="914400" lvl="1" indent="-323850" algn="l" rtl="0">
              <a:spcBef>
                <a:spcPts val="0"/>
              </a:spcBef>
              <a:spcAft>
                <a:spcPts val="0"/>
              </a:spcAft>
              <a:buSzPts val="1500"/>
              <a:buChar char="○"/>
            </a:pPr>
            <a:r>
              <a:rPr lang="en" sz="1500"/>
              <a:t>Probability</a:t>
            </a:r>
            <a:endParaRPr sz="1500"/>
          </a:p>
          <a:p>
            <a:pPr marL="914400" lvl="1" indent="-323850" algn="l" rtl="0">
              <a:spcBef>
                <a:spcPts val="0"/>
              </a:spcBef>
              <a:spcAft>
                <a:spcPts val="0"/>
              </a:spcAft>
              <a:buSzPts val="1500"/>
              <a:buChar char="○"/>
            </a:pPr>
            <a:r>
              <a:rPr lang="en" sz="1500"/>
              <a:t>Timeframe</a:t>
            </a:r>
            <a:endParaRPr sz="1500"/>
          </a:p>
          <a:p>
            <a:pPr marL="914400" lvl="1" indent="-323850" algn="l" rtl="0">
              <a:spcBef>
                <a:spcPts val="0"/>
              </a:spcBef>
              <a:spcAft>
                <a:spcPts val="0"/>
              </a:spcAft>
              <a:buSzPts val="1500"/>
              <a:buChar char="○"/>
            </a:pPr>
            <a:r>
              <a:rPr lang="en" sz="1500"/>
              <a:t>Scope</a:t>
            </a:r>
            <a:endParaRPr sz="1500"/>
          </a:p>
          <a:p>
            <a:pPr marL="914400" lvl="1" indent="-323850" algn="l" rtl="0">
              <a:spcBef>
                <a:spcPts val="0"/>
              </a:spcBef>
              <a:spcAft>
                <a:spcPts val="0"/>
              </a:spcAft>
              <a:buSzPts val="1500"/>
              <a:buChar char="○"/>
            </a:pPr>
            <a:r>
              <a:rPr lang="en" sz="1500"/>
              <a:t>Reversibility</a:t>
            </a:r>
            <a:endParaRPr sz="1500"/>
          </a:p>
          <a:p>
            <a:pPr marL="457200" lvl="0" indent="-336550" algn="l" rtl="0">
              <a:spcBef>
                <a:spcPts val="0"/>
              </a:spcBef>
              <a:spcAft>
                <a:spcPts val="0"/>
              </a:spcAft>
              <a:buSzPts val="1700"/>
              <a:buChar char="●"/>
            </a:pPr>
            <a:r>
              <a:rPr lang="en" sz="1700"/>
              <a:t>You do it - Weigh the impacts from that example</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More practice!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Advanced Impact Weighing</a:t>
            </a:r>
            <a:endParaRPr/>
          </a:p>
        </p:txBody>
      </p:sp>
      <p:sp>
        <p:nvSpPr>
          <p:cNvPr id="100" name="Google Shape;100;p19"/>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lnSpcReduction="10000"/>
          </a:bodyPr>
          <a:lstStyle/>
          <a:p>
            <a:pPr marL="457200" lvl="0" indent="-311150" algn="l" rtl="0">
              <a:spcBef>
                <a:spcPts val="0"/>
              </a:spcBef>
              <a:spcAft>
                <a:spcPts val="0"/>
              </a:spcAft>
              <a:buSzPts val="1300"/>
              <a:buChar char="●"/>
            </a:pPr>
            <a:r>
              <a:rPr lang="en"/>
              <a:t>Frameworks</a:t>
            </a:r>
            <a:endParaRPr/>
          </a:p>
          <a:p>
            <a:pPr marL="914400" lvl="1" indent="-298450" algn="l" rtl="0">
              <a:spcBef>
                <a:spcPts val="0"/>
              </a:spcBef>
              <a:spcAft>
                <a:spcPts val="0"/>
              </a:spcAft>
              <a:buSzPts val="1100"/>
              <a:buChar char="○"/>
            </a:pPr>
            <a:r>
              <a:rPr lang="en"/>
              <a:t>Framework tells the judge what types of impacts to prefer</a:t>
            </a:r>
            <a:endParaRPr/>
          </a:p>
          <a:p>
            <a:pPr marL="914400" lvl="1" indent="-298450" algn="l" rtl="0">
              <a:spcBef>
                <a:spcPts val="0"/>
              </a:spcBef>
              <a:spcAft>
                <a:spcPts val="0"/>
              </a:spcAft>
              <a:buSzPts val="1100"/>
              <a:buChar char="○"/>
            </a:pPr>
            <a:r>
              <a:rPr lang="en"/>
              <a:t>If you’re winning the framing debate, you’re probably also winning impacts</a:t>
            </a:r>
            <a:endParaRPr/>
          </a:p>
          <a:p>
            <a:pPr marL="457200" lvl="0" indent="-311150" algn="l" rtl="0">
              <a:spcBef>
                <a:spcPts val="0"/>
              </a:spcBef>
              <a:spcAft>
                <a:spcPts val="0"/>
              </a:spcAft>
              <a:buSzPts val="1300"/>
              <a:buChar char="●"/>
            </a:pPr>
            <a:r>
              <a:rPr lang="en"/>
              <a:t>Example 1</a:t>
            </a:r>
            <a:endParaRPr/>
          </a:p>
          <a:p>
            <a:pPr marL="914400" lvl="1" indent="-298450" algn="l" rtl="0">
              <a:spcBef>
                <a:spcPts val="0"/>
              </a:spcBef>
              <a:spcAft>
                <a:spcPts val="0"/>
              </a:spcAft>
              <a:buSzPts val="1100"/>
              <a:buChar char="○"/>
            </a:pPr>
            <a:r>
              <a:rPr lang="en"/>
              <a:t>Value: Justice</a:t>
            </a:r>
            <a:endParaRPr/>
          </a:p>
          <a:p>
            <a:pPr marL="914400" lvl="1" indent="-298450" algn="l" rtl="0">
              <a:spcBef>
                <a:spcPts val="0"/>
              </a:spcBef>
              <a:spcAft>
                <a:spcPts val="0"/>
              </a:spcAft>
              <a:buSzPts val="1100"/>
              <a:buChar char="○"/>
            </a:pPr>
            <a:r>
              <a:rPr lang="en"/>
              <a:t>Criterion: Reducing structural violence</a:t>
            </a:r>
            <a:endParaRPr/>
          </a:p>
          <a:p>
            <a:pPr marL="914400" lvl="1" indent="-298450" algn="l" rtl="0">
              <a:spcBef>
                <a:spcPts val="0"/>
              </a:spcBef>
              <a:spcAft>
                <a:spcPts val="0"/>
              </a:spcAft>
              <a:buSzPts val="1100"/>
              <a:buChar char="○"/>
            </a:pPr>
            <a:r>
              <a:rPr lang="en"/>
              <a:t>What type impacts work under this framework?</a:t>
            </a:r>
            <a:endParaRPr/>
          </a:p>
          <a:p>
            <a:pPr marL="457200" lvl="0" indent="-311150" algn="l" rtl="0">
              <a:spcBef>
                <a:spcPts val="0"/>
              </a:spcBef>
              <a:spcAft>
                <a:spcPts val="0"/>
              </a:spcAft>
              <a:buSzPts val="1300"/>
              <a:buChar char="●"/>
            </a:pPr>
            <a:r>
              <a:rPr lang="en"/>
              <a:t>Example 2:</a:t>
            </a:r>
            <a:endParaRPr/>
          </a:p>
          <a:p>
            <a:pPr marL="914400" lvl="1" indent="-298450" algn="l" rtl="0">
              <a:spcBef>
                <a:spcPts val="0"/>
              </a:spcBef>
              <a:spcAft>
                <a:spcPts val="0"/>
              </a:spcAft>
              <a:buSzPts val="1100"/>
              <a:buChar char="○"/>
            </a:pPr>
            <a:r>
              <a:rPr lang="en"/>
              <a:t>Value: Morality</a:t>
            </a:r>
            <a:endParaRPr/>
          </a:p>
          <a:p>
            <a:pPr marL="914400" lvl="1" indent="-298450" algn="l" rtl="0">
              <a:spcBef>
                <a:spcPts val="0"/>
              </a:spcBef>
              <a:spcAft>
                <a:spcPts val="0"/>
              </a:spcAft>
              <a:buSzPts val="1100"/>
              <a:buChar char="○"/>
            </a:pPr>
            <a:r>
              <a:rPr lang="en"/>
              <a:t>Criterion: Utilitarianism (maximizing happiness)</a:t>
            </a:r>
            <a:endParaRPr/>
          </a:p>
          <a:p>
            <a:pPr marL="914400" lvl="1" indent="-298450" algn="l" rtl="0">
              <a:spcBef>
                <a:spcPts val="0"/>
              </a:spcBef>
              <a:spcAft>
                <a:spcPts val="0"/>
              </a:spcAft>
              <a:buSzPts val="1100"/>
              <a:buChar char="○"/>
            </a:pPr>
            <a:r>
              <a:rPr lang="en"/>
              <a:t>What type impacts work best here?</a:t>
            </a:r>
            <a:endParaRPr/>
          </a:p>
        </p:txBody>
      </p:sp>
      <p:sp>
        <p:nvSpPr>
          <p:cNvPr id="101" name="Google Shape;101;p19"/>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a:t>Meta-weighing</a:t>
            </a:r>
            <a:endParaRPr/>
          </a:p>
          <a:p>
            <a:pPr marL="914400" lvl="1" indent="-298450" algn="l" rtl="0">
              <a:spcBef>
                <a:spcPts val="0"/>
              </a:spcBef>
              <a:spcAft>
                <a:spcPts val="0"/>
              </a:spcAft>
              <a:buSzPts val="1100"/>
              <a:buChar char="○"/>
            </a:pPr>
            <a:r>
              <a:rPr lang="en"/>
              <a:t>Weighing about weighing</a:t>
            </a:r>
            <a:endParaRPr/>
          </a:p>
          <a:p>
            <a:pPr marL="914400" lvl="1" indent="-298450" algn="l" rtl="0">
              <a:spcBef>
                <a:spcPts val="0"/>
              </a:spcBef>
              <a:spcAft>
                <a:spcPts val="0"/>
              </a:spcAft>
              <a:buSzPts val="1100"/>
              <a:buChar char="○"/>
            </a:pPr>
            <a:r>
              <a:rPr lang="en"/>
              <a:t>How to compare different weighing mechanisms</a:t>
            </a:r>
            <a:endParaRPr/>
          </a:p>
          <a:p>
            <a:pPr marL="457200" lvl="0" indent="-311150" algn="l" rtl="0">
              <a:spcBef>
                <a:spcPts val="0"/>
              </a:spcBef>
              <a:spcAft>
                <a:spcPts val="0"/>
              </a:spcAft>
              <a:buSzPts val="1300"/>
              <a:buChar char="●"/>
            </a:pPr>
            <a:r>
              <a:rPr lang="en"/>
              <a:t>Example</a:t>
            </a:r>
            <a:endParaRPr/>
          </a:p>
          <a:p>
            <a:pPr marL="914400" lvl="1" indent="-298450" algn="l" rtl="0">
              <a:spcBef>
                <a:spcPts val="0"/>
              </a:spcBef>
              <a:spcAft>
                <a:spcPts val="0"/>
              </a:spcAft>
              <a:buSzPts val="1100"/>
              <a:buChar char="○"/>
            </a:pPr>
            <a:r>
              <a:rPr lang="en"/>
              <a:t>One team outweighs on magnitude. One team outweighs on probability.</a:t>
            </a:r>
            <a:endParaRPr/>
          </a:p>
          <a:p>
            <a:pPr marL="914400" lvl="1" indent="-298450" algn="l" rtl="0">
              <a:spcBef>
                <a:spcPts val="0"/>
              </a:spcBef>
              <a:spcAft>
                <a:spcPts val="0"/>
              </a:spcAft>
              <a:buSzPts val="1100"/>
              <a:buChar char="○"/>
            </a:pPr>
            <a:r>
              <a:rPr lang="en"/>
              <a:t>How do we resolve this?</a:t>
            </a:r>
            <a:endParaRPr/>
          </a:p>
          <a:p>
            <a:pPr marL="914400" lvl="1" indent="-298450" algn="l" rtl="0">
              <a:spcBef>
                <a:spcPts val="0"/>
              </a:spcBef>
              <a:spcAft>
                <a:spcPts val="0"/>
              </a:spcAft>
              <a:buSzPts val="1100"/>
              <a:buChar char="○"/>
            </a:pPr>
            <a:r>
              <a:rPr lang="en"/>
              <a:t>I say that Coke outweighs coffee because it tastes better, while you say coffee outweighs because it’s healthier - How do we compare? We need to compare our weighing arguments - Taste vs. Health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Meta-Weighing continued</a:t>
            </a:r>
            <a:endParaRPr/>
          </a:p>
        </p:txBody>
      </p:sp>
      <p:sp>
        <p:nvSpPr>
          <p:cNvPr id="107" name="Google Shape;107;p20"/>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Probability vs. Magnitude</a:t>
            </a:r>
            <a:endParaRPr sz="1600"/>
          </a:p>
          <a:p>
            <a:pPr marL="914400" lvl="1" indent="-317500" algn="l" rtl="0">
              <a:spcBef>
                <a:spcPts val="0"/>
              </a:spcBef>
              <a:spcAft>
                <a:spcPts val="0"/>
              </a:spcAft>
              <a:buSzPts val="1400"/>
              <a:buChar char="○"/>
            </a:pPr>
            <a:r>
              <a:rPr lang="en" sz="1400"/>
              <a:t>The most common meta-weighing</a:t>
            </a:r>
            <a:endParaRPr sz="1400"/>
          </a:p>
          <a:p>
            <a:pPr marL="457200" lvl="0" indent="-330200" algn="l" rtl="0">
              <a:spcBef>
                <a:spcPts val="0"/>
              </a:spcBef>
              <a:spcAft>
                <a:spcPts val="0"/>
              </a:spcAft>
              <a:buSzPts val="1600"/>
              <a:buChar char="●"/>
            </a:pPr>
            <a:r>
              <a:rPr lang="en" sz="1600"/>
              <a:t>Magnitude</a:t>
            </a:r>
            <a:endParaRPr sz="1600"/>
          </a:p>
          <a:p>
            <a:pPr marL="914400" lvl="1" indent="-317500" algn="l" rtl="0">
              <a:spcBef>
                <a:spcPts val="0"/>
              </a:spcBef>
              <a:spcAft>
                <a:spcPts val="0"/>
              </a:spcAft>
              <a:buSzPts val="1400"/>
              <a:buChar char="○"/>
            </a:pPr>
            <a:r>
              <a:rPr lang="en" sz="1400"/>
              <a:t>Nuclear war, climate change, extinction</a:t>
            </a:r>
            <a:endParaRPr sz="1400"/>
          </a:p>
          <a:p>
            <a:pPr marL="914400" lvl="1" indent="-317500" algn="l" rtl="0">
              <a:spcBef>
                <a:spcPts val="0"/>
              </a:spcBef>
              <a:spcAft>
                <a:spcPts val="0"/>
              </a:spcAft>
              <a:buSzPts val="1400"/>
              <a:buChar char="○"/>
            </a:pPr>
            <a:r>
              <a:rPr lang="en" sz="1400"/>
              <a:t>Infinite risk</a:t>
            </a:r>
            <a:endParaRPr sz="1400"/>
          </a:p>
          <a:p>
            <a:pPr marL="914400" lvl="1" indent="-317500" algn="l" rtl="0">
              <a:spcBef>
                <a:spcPts val="0"/>
              </a:spcBef>
              <a:spcAft>
                <a:spcPts val="0"/>
              </a:spcAft>
              <a:buSzPts val="1400"/>
              <a:buChar char="○"/>
            </a:pPr>
            <a:r>
              <a:rPr lang="en" sz="1400"/>
              <a:t>Cognitive bias</a:t>
            </a:r>
            <a:endParaRPr sz="1400"/>
          </a:p>
          <a:p>
            <a:pPr marL="914400" lvl="1" indent="-317500" algn="l" rtl="0">
              <a:spcBef>
                <a:spcPts val="0"/>
              </a:spcBef>
              <a:spcAft>
                <a:spcPts val="0"/>
              </a:spcAft>
              <a:buSzPts val="1400"/>
              <a:buChar char="○"/>
            </a:pPr>
            <a:r>
              <a:rPr lang="en" sz="1400"/>
              <a:t>Magnitude is a prereq</a:t>
            </a:r>
            <a:endParaRPr sz="1400"/>
          </a:p>
          <a:p>
            <a:pPr marL="457200" lvl="0" indent="-330200" algn="l" rtl="0">
              <a:spcBef>
                <a:spcPts val="0"/>
              </a:spcBef>
              <a:spcAft>
                <a:spcPts val="0"/>
              </a:spcAft>
              <a:buSzPts val="1600"/>
              <a:buChar char="●"/>
            </a:pPr>
            <a:r>
              <a:rPr lang="en" sz="1600"/>
              <a:t>Probability </a:t>
            </a:r>
            <a:endParaRPr sz="1600"/>
          </a:p>
          <a:p>
            <a:pPr marL="914400" lvl="1" indent="-317500" algn="l" rtl="0">
              <a:spcBef>
                <a:spcPts val="0"/>
              </a:spcBef>
              <a:spcAft>
                <a:spcPts val="0"/>
              </a:spcAft>
              <a:buSzPts val="1400"/>
              <a:buChar char="○"/>
            </a:pPr>
            <a:r>
              <a:rPr lang="en" sz="1400"/>
              <a:t>Things like structural violence, war, inequality, and the economy are generally high probability</a:t>
            </a:r>
            <a:endParaRPr sz="1400"/>
          </a:p>
          <a:p>
            <a:pPr marL="914400" lvl="1" indent="-317500" algn="l" rtl="0">
              <a:spcBef>
                <a:spcPts val="0"/>
              </a:spcBef>
              <a:spcAft>
                <a:spcPts val="0"/>
              </a:spcAft>
              <a:buSzPts val="1400"/>
              <a:buChar char="○"/>
            </a:pPr>
            <a:r>
              <a:rPr lang="en" sz="1400"/>
              <a:t>Policy Paralysis</a:t>
            </a:r>
            <a:endParaRPr sz="1400"/>
          </a:p>
          <a:p>
            <a:pPr marL="914400" lvl="1" indent="-317500" algn="l" rtl="0">
              <a:spcBef>
                <a:spcPts val="0"/>
              </a:spcBef>
              <a:spcAft>
                <a:spcPts val="0"/>
              </a:spcAft>
              <a:buSzPts val="1400"/>
              <a:buChar char="○"/>
            </a:pPr>
            <a:r>
              <a:rPr lang="en" sz="1400"/>
              <a:t>Cognitive Bias</a:t>
            </a:r>
            <a:endParaRPr sz="1400"/>
          </a:p>
          <a:p>
            <a:pPr marL="914400" lvl="1" indent="-317500" algn="l" rtl="0">
              <a:spcBef>
                <a:spcPts val="0"/>
              </a:spcBef>
              <a:spcAft>
                <a:spcPts val="0"/>
              </a:spcAft>
              <a:buSzPts val="1400"/>
              <a:buChar char="○"/>
            </a:pPr>
            <a:r>
              <a:rPr lang="en" sz="1400"/>
              <a:t>Rounding Down</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Now you!</a:t>
            </a: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832</Words>
  <Application>Microsoft Office PowerPoint</Application>
  <PresentationFormat>On-screen Show (16:9)</PresentationFormat>
  <Paragraphs>86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Merriweather</vt:lpstr>
      <vt:lpstr>Roboto</vt:lpstr>
      <vt:lpstr>Arial</vt:lpstr>
      <vt:lpstr>Paradigm</vt:lpstr>
      <vt:lpstr>Truth-Testing, Comparatives, and how to win a debate</vt:lpstr>
      <vt:lpstr>How do we know who’s won?</vt:lpstr>
      <vt:lpstr>What is an impact?</vt:lpstr>
      <vt:lpstr>Impacts</vt:lpstr>
      <vt:lpstr>Impact Weighing</vt:lpstr>
      <vt:lpstr>More practice!</vt:lpstr>
      <vt:lpstr>Advanced Impact Weighing</vt:lpstr>
      <vt:lpstr>Meta-Weighing continued</vt:lpstr>
      <vt:lpstr>Now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Truth-Testing, Comparatives, and how to win a debate</dc:title>
  <dc:creator>Jim Climb the Mountain</dc:creator>
  <cp:lastModifiedBy>Jim Climb the Mountain</cp:lastModifiedBy>
  <cp:revision>1</cp:revision>
  <dcterms:modified xsi:type="dcterms:W3CDTF">2022-04-19T16:48:38Z</dcterms:modified>
</cp:coreProperties>
</file>