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  <p:sldId id="322" r:id="rId3"/>
    <p:sldId id="323" r:id="rId4"/>
    <p:sldId id="324" r:id="rId5"/>
    <p:sldId id="325" r:id="rId6"/>
    <p:sldId id="328" r:id="rId7"/>
    <p:sldId id="327" r:id="rId8"/>
    <p:sldId id="265" r:id="rId9"/>
    <p:sldId id="332" r:id="rId10"/>
    <p:sldId id="266" r:id="rId11"/>
    <p:sldId id="333" r:id="rId12"/>
    <p:sldId id="267" r:id="rId13"/>
    <p:sldId id="329" r:id="rId14"/>
    <p:sldId id="331" r:id="rId15"/>
    <p:sldId id="330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6" d="100"/>
          <a:sy n="76" d="100"/>
        </p:scale>
        <p:origin x="-296" y="2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6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8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25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8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411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7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6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1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0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0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2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7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5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72EC8-1355-438E-97D8-D2BC35627E00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2D8FBE-CF5F-4FF8-9443-718211D117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0000"/>
              <a:t>LD Cases!</a:t>
            </a:r>
            <a:endParaRPr lang="en-US" sz="100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6D37583-1B25-40D4-8B84-83BF2B639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2376" y="5950654"/>
            <a:ext cx="7766936" cy="1096899"/>
          </a:xfrm>
        </p:spPr>
        <p:txBody>
          <a:bodyPr/>
          <a:lstStyle/>
          <a:p>
            <a:r>
              <a:rPr lang="en-US" b="1" dirty="0"/>
              <a:t>LD Lab Day 1</a:t>
            </a:r>
          </a:p>
          <a:p>
            <a:r>
              <a:rPr lang="en-US" b="1" dirty="0"/>
              <a:t>Created By Lucas Watson and Jim Hanson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F70EE6B8-FA64-4680-AC3A-84047BB1EA20}"/>
              </a:ext>
            </a:extLst>
          </p:cNvPr>
          <p:cNvSpPr txBox="1">
            <a:spLocks/>
          </p:cNvSpPr>
          <p:nvPr/>
        </p:nvSpPr>
        <p:spPr>
          <a:xfrm>
            <a:off x="1854776" y="6103054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2142F489-CB73-4151-9EA4-3405B429B1F7}"/>
              </a:ext>
            </a:extLst>
          </p:cNvPr>
          <p:cNvSpPr txBox="1">
            <a:spLocks/>
          </p:cNvSpPr>
          <p:nvPr/>
        </p:nvSpPr>
        <p:spPr>
          <a:xfrm>
            <a:off x="1507067" y="2894286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000" dirty="0">
                <a:solidFill>
                  <a:schemeClr val="tx2"/>
                </a:solidFill>
              </a:rPr>
              <a:t>Climb the Mountain Speech and Debate</a:t>
            </a:r>
          </a:p>
        </p:txBody>
      </p:sp>
    </p:spTree>
    <p:extLst>
      <p:ext uri="{BB962C8B-B14F-4D97-AF65-F5344CB8AC3E}">
        <p14:creationId xmlns:p14="http://schemas.microsoft.com/office/powerpoint/2010/main" val="142258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FE2DF6-1238-4EED-BF7C-FAD23DE31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Construction (Negation)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B2D138-8361-40A9-A9F6-BF0E4E9A4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3491"/>
            <a:ext cx="8596668" cy="4407871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/>
              <a:t>Negate the Resolution</a:t>
            </a:r>
          </a:p>
          <a:p>
            <a:r>
              <a:rPr lang="en-US" sz="2800" b="1" dirty="0"/>
              <a:t>Definitions</a:t>
            </a:r>
          </a:p>
          <a:p>
            <a:r>
              <a:rPr lang="en-US" sz="2800" b="1" dirty="0"/>
              <a:t>Framework (Value/Criterion)</a:t>
            </a:r>
          </a:p>
          <a:p>
            <a:r>
              <a:rPr lang="en-US" sz="2800" b="1" dirty="0"/>
              <a:t>Contention One</a:t>
            </a:r>
          </a:p>
          <a:p>
            <a:pPr lvl="1"/>
            <a:r>
              <a:rPr lang="en-US" sz="2400" b="1" dirty="0"/>
              <a:t>Subpoint A (Card 1)—Tag</a:t>
            </a:r>
          </a:p>
          <a:p>
            <a:pPr lvl="1"/>
            <a:r>
              <a:rPr lang="en-US" sz="2400" b="1" dirty="0"/>
              <a:t>Subpoint B (Card 1)—Tag</a:t>
            </a:r>
          </a:p>
          <a:p>
            <a:pPr lvl="1"/>
            <a:r>
              <a:rPr lang="en-US" sz="2400" b="1" dirty="0"/>
              <a:t>Make sure the contention has impacts and link to Framework</a:t>
            </a:r>
          </a:p>
          <a:p>
            <a:r>
              <a:rPr lang="en-US" sz="2800" b="1" dirty="0"/>
              <a:t>Keep your Negative Case to 3.5 minutes</a:t>
            </a:r>
          </a:p>
          <a:p>
            <a:pPr lvl="1"/>
            <a:r>
              <a:rPr lang="en-US" sz="2400" b="1" dirty="0"/>
              <a:t>About HALF THE LENGTH of the Aff Case</a:t>
            </a:r>
          </a:p>
          <a:p>
            <a:pPr lvl="1"/>
            <a:r>
              <a:rPr lang="en-US" sz="2400" b="1" dirty="0"/>
              <a:t>Why? So you can spend HALF of your 1NC reading quotations and making analysis refutations against the affirmative.</a:t>
            </a:r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5965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FE2DF6-1238-4EED-BF7C-FAD23DE31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Contention </a:t>
            </a:r>
            <a:r>
              <a:rPr lang="en-US" dirty="0"/>
              <a:t>Construction </a:t>
            </a:r>
            <a:r>
              <a:rPr lang="en-US" dirty="0" smtClean="0"/>
              <a:t>(</a:t>
            </a:r>
            <a:r>
              <a:rPr lang="en-US" dirty="0" smtClean="0"/>
              <a:t>Neg</a:t>
            </a:r>
            <a:r>
              <a:rPr lang="en-US" dirty="0" smtClean="0"/>
              <a:t>ation)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B2D138-8361-40A9-A9F6-BF0E4E9A4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5" y="1501630"/>
            <a:ext cx="4020500" cy="492433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Introduce a problem</a:t>
            </a:r>
            <a:endParaRPr lang="en-US" sz="2800" b="1" dirty="0"/>
          </a:p>
          <a:p>
            <a:r>
              <a:rPr lang="en-US" sz="2800" b="1" dirty="0" smtClean="0"/>
              <a:t>Show that the resolution CAUSES or is LINKED TO this problem</a:t>
            </a:r>
          </a:p>
          <a:p>
            <a:r>
              <a:rPr lang="en-US" sz="2800" b="1" dirty="0"/>
              <a:t>Give </a:t>
            </a:r>
            <a:r>
              <a:rPr lang="en-US" sz="2800" b="1" dirty="0" smtClean="0"/>
              <a:t>impacts – </a:t>
            </a:r>
            <a:r>
              <a:rPr lang="en-US" sz="2800" b="1" dirty="0"/>
              <a:t>show </a:t>
            </a:r>
            <a:r>
              <a:rPr lang="en-US" sz="2800" b="1" dirty="0" smtClean="0"/>
              <a:t>how this is a net harm</a:t>
            </a:r>
            <a:endParaRPr lang="en-US" sz="2800" b="1" dirty="0"/>
          </a:p>
          <a:p>
            <a:r>
              <a:rPr lang="en-US" sz="2800" b="1" dirty="0" smtClean="0"/>
              <a:t>Connect it to your framework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81057" y="1501630"/>
            <a:ext cx="5075339" cy="5356370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super wealthy get their net worth from things that cannot be taxed.</a:t>
            </a:r>
          </a:p>
          <a:p>
            <a:r>
              <a:rPr lang="en-US" sz="2000" dirty="0" smtClean="0"/>
              <a:t>Implementing taxes that scale proportionately with wealth will hit the non-wealthy harder because they have liquid assets that </a:t>
            </a:r>
            <a:r>
              <a:rPr lang="en-US" sz="2000" i="1" dirty="0" smtClean="0"/>
              <a:t>can</a:t>
            </a:r>
            <a:r>
              <a:rPr lang="en-US" sz="2000" dirty="0" smtClean="0"/>
              <a:t> be taxed. (here is some evidence to prove this)</a:t>
            </a:r>
          </a:p>
          <a:p>
            <a:pPr lvl="0">
              <a:buClr>
                <a:srgbClr val="90C226"/>
              </a:buClr>
            </a:pP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This is important because the super rich wouldn’t actually have to give anything up, while everyone else would be forced to pay more, leading to increased poverty.</a:t>
            </a:r>
            <a:endParaRPr lang="en-US" sz="2000" dirty="0" smtClean="0"/>
          </a:p>
          <a:p>
            <a:r>
              <a:rPr lang="en-US" sz="2000" dirty="0" smtClean="0"/>
              <a:t>This naturally does not promote </a:t>
            </a:r>
            <a:r>
              <a:rPr lang="en-US" sz="2000" b="1" dirty="0" smtClean="0"/>
              <a:t>equality</a:t>
            </a:r>
            <a:r>
              <a:rPr lang="en-US" sz="2000" dirty="0" smtClean="0"/>
              <a:t>, and goes directly against the idea of </a:t>
            </a:r>
            <a:r>
              <a:rPr lang="en-US" sz="2000" b="1" dirty="0" smtClean="0"/>
              <a:t>utilitarianism</a:t>
            </a:r>
            <a:r>
              <a:rPr lang="en-US" sz="2000" dirty="0" smtClean="0"/>
              <a:t> because 99% of people aren’t super wealthy.</a:t>
            </a:r>
          </a:p>
        </p:txBody>
      </p:sp>
    </p:spTree>
    <p:extLst>
      <p:ext uri="{BB962C8B-B14F-4D97-AF65-F5344CB8AC3E}">
        <p14:creationId xmlns:p14="http://schemas.microsoft.com/office/powerpoint/2010/main" val="37016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1A4496-A1D7-480E-817A-CF8AED526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Overview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4990022-8796-4E0C-86CC-D3449DDD6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8583"/>
            <a:ext cx="8596668" cy="457278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Value/Criterion Format</a:t>
            </a:r>
          </a:p>
          <a:p>
            <a:r>
              <a:rPr lang="en-US" sz="2800" b="1" dirty="0"/>
              <a:t>Value: What do you (and the judge, hopefully) value—What matters?</a:t>
            </a:r>
          </a:p>
          <a:p>
            <a:pPr lvl="1"/>
            <a:r>
              <a:rPr lang="en-US" sz="2400" b="1" dirty="0"/>
              <a:t>Morality</a:t>
            </a:r>
          </a:p>
          <a:p>
            <a:pPr lvl="1"/>
            <a:r>
              <a:rPr lang="en-US" sz="2400" b="1" dirty="0"/>
              <a:t>Justice</a:t>
            </a:r>
          </a:p>
          <a:p>
            <a:pPr lvl="1"/>
            <a:r>
              <a:rPr lang="en-US" sz="2400" b="1" dirty="0"/>
              <a:t>Democracy</a:t>
            </a:r>
          </a:p>
          <a:p>
            <a:pPr lvl="1"/>
            <a:r>
              <a:rPr lang="en-US" sz="2400" b="1" dirty="0"/>
              <a:t>Life </a:t>
            </a:r>
          </a:p>
          <a:p>
            <a:r>
              <a:rPr lang="en-US" sz="2800" b="1" dirty="0"/>
              <a:t>Criterion: How do we evaluate (measure)?</a:t>
            </a:r>
          </a:p>
          <a:p>
            <a:pPr lvl="1"/>
            <a:r>
              <a:rPr lang="en-US" sz="2400" b="1" dirty="0"/>
              <a:t>Utilitarianism</a:t>
            </a:r>
          </a:p>
          <a:p>
            <a:pPr lvl="1"/>
            <a:r>
              <a:rPr lang="en-US" sz="2400" b="1" dirty="0"/>
              <a:t>Deontology</a:t>
            </a:r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642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value?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941" y="1325461"/>
            <a:ext cx="9414622" cy="5452844"/>
          </a:xfrm>
        </p:spPr>
        <p:txBody>
          <a:bodyPr>
            <a:normAutofit fontScale="92500"/>
          </a:bodyPr>
          <a:lstStyle/>
          <a:p>
            <a:r>
              <a:rPr lang="en-US" sz="2800" b="1" dirty="0"/>
              <a:t>T</a:t>
            </a:r>
            <a:r>
              <a:rPr lang="en-US" sz="2800" b="1" dirty="0" smtClean="0"/>
              <a:t>he reason you give the judge to vote for you. It’s the concept you base the moral “</a:t>
            </a:r>
            <a:r>
              <a:rPr lang="en-US" sz="2800" b="1" dirty="0" err="1" smtClean="0"/>
              <a:t>right”ness</a:t>
            </a:r>
            <a:r>
              <a:rPr lang="en-US" sz="2800" b="1" dirty="0" smtClean="0"/>
              <a:t> of your case on.</a:t>
            </a:r>
          </a:p>
          <a:p>
            <a:pPr lvl="1"/>
            <a:r>
              <a:rPr lang="en-US" sz="2200" b="1" dirty="0" smtClean="0"/>
              <a:t>Example: My value is preventing death because death is objectively bad, and as such we want to avoid things that cause a lot of death. (Implication: the </a:t>
            </a:r>
            <a:r>
              <a:rPr lang="en-US" sz="2200" b="1" dirty="0" err="1" smtClean="0"/>
              <a:t>Aff</a:t>
            </a:r>
            <a:r>
              <a:rPr lang="en-US" sz="2200" b="1" dirty="0" smtClean="0"/>
              <a:t> world will have significantly less deaths than the </a:t>
            </a:r>
            <a:r>
              <a:rPr lang="en-US" sz="2200" b="1" dirty="0" err="1" smtClean="0"/>
              <a:t>Neg</a:t>
            </a:r>
            <a:r>
              <a:rPr lang="en-US" sz="2200" b="1" dirty="0" smtClean="0"/>
              <a:t>, so therefore the </a:t>
            </a:r>
            <a:r>
              <a:rPr lang="en-US" sz="2200" b="1" dirty="0" err="1" smtClean="0"/>
              <a:t>Aff</a:t>
            </a:r>
            <a:r>
              <a:rPr lang="en-US" sz="2200" b="1" dirty="0" smtClean="0"/>
              <a:t> should win.)</a:t>
            </a:r>
          </a:p>
          <a:p>
            <a:r>
              <a:rPr lang="en-US" sz="2800" b="1" dirty="0" smtClean="0"/>
              <a:t>Usually a concept or objective.</a:t>
            </a:r>
          </a:p>
          <a:p>
            <a:r>
              <a:rPr lang="en-US" sz="2800" b="1" dirty="0"/>
              <a:t>What kind of values might apply to the following statements</a:t>
            </a:r>
            <a:r>
              <a:rPr lang="en-US" sz="2800" b="1" dirty="0" smtClean="0"/>
              <a:t>?</a:t>
            </a:r>
          </a:p>
          <a:p>
            <a:pPr lvl="1"/>
            <a:r>
              <a:rPr lang="en-US" sz="2200" b="1" dirty="0"/>
              <a:t>In a democracy, voting ought to be compulsory.</a:t>
            </a:r>
            <a:endParaRPr lang="en-US" sz="2200" b="1" dirty="0" smtClean="0"/>
          </a:p>
          <a:p>
            <a:pPr lvl="1"/>
            <a:r>
              <a:rPr lang="en-US" sz="2200" b="1" dirty="0"/>
              <a:t>A just government ought to prioritize civil liberties over national security</a:t>
            </a:r>
            <a:r>
              <a:rPr lang="en-US" sz="2200" b="1" dirty="0" smtClean="0"/>
              <a:t>.</a:t>
            </a:r>
          </a:p>
          <a:p>
            <a:pPr lvl="1"/>
            <a:r>
              <a:rPr lang="en-US" sz="2200" b="1" dirty="0"/>
              <a:t>The United States ought to provide a universal basic income.</a:t>
            </a:r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2439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criterion?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941" y="1325461"/>
            <a:ext cx="9011950" cy="5452844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A standard to measure something. Used in </a:t>
            </a:r>
            <a:r>
              <a:rPr lang="en-US" sz="2600" b="1" dirty="0"/>
              <a:t>a case to determine </a:t>
            </a:r>
            <a:r>
              <a:rPr lang="en-US" sz="2600" b="1" dirty="0" smtClean="0"/>
              <a:t>how/if its value </a:t>
            </a:r>
            <a:r>
              <a:rPr lang="en-US" sz="2600" b="1" dirty="0"/>
              <a:t>can be </a:t>
            </a:r>
            <a:r>
              <a:rPr lang="en-US" sz="2600" b="1" dirty="0" smtClean="0"/>
              <a:t>achieved.</a:t>
            </a:r>
          </a:p>
          <a:p>
            <a:pPr lvl="1"/>
            <a:r>
              <a:rPr lang="en-US" sz="2000" b="1" dirty="0" smtClean="0"/>
              <a:t>Example</a:t>
            </a:r>
            <a:r>
              <a:rPr lang="en-US" sz="2000" b="1" dirty="0"/>
              <a:t>: </a:t>
            </a:r>
            <a:r>
              <a:rPr lang="en-US" sz="2000" b="1" dirty="0" smtClean="0"/>
              <a:t>My criterion is the </a:t>
            </a:r>
            <a:r>
              <a:rPr lang="en-US" sz="2000" b="1" dirty="0" smtClean="0"/>
              <a:t>reduction </a:t>
            </a:r>
            <a:r>
              <a:rPr lang="en-US" sz="2000" b="1" dirty="0"/>
              <a:t>of </a:t>
            </a:r>
            <a:r>
              <a:rPr lang="en-US" sz="2000" b="1" dirty="0" smtClean="0"/>
              <a:t>exploitation </a:t>
            </a:r>
            <a:r>
              <a:rPr lang="en-US" sz="2000" b="1" dirty="0"/>
              <a:t>because overexploitation of the environment causes </a:t>
            </a:r>
            <a:r>
              <a:rPr lang="en-US" sz="2000" b="1" dirty="0" smtClean="0"/>
              <a:t>extinction. (Explain it in a way that relates to the topic.)</a:t>
            </a:r>
          </a:p>
          <a:p>
            <a:r>
              <a:rPr lang="en-US" sz="2600" b="1" dirty="0" smtClean="0"/>
              <a:t>Usually a philosophical or ethical concept.</a:t>
            </a:r>
          </a:p>
          <a:p>
            <a:r>
              <a:rPr lang="en-US" sz="2600" b="1" dirty="0" smtClean="0"/>
              <a:t>What kind of criteria might be useful for the following topics and values?</a:t>
            </a:r>
          </a:p>
          <a:p>
            <a:pPr lvl="1"/>
            <a:r>
              <a:rPr lang="en-US" sz="2000" b="1" dirty="0"/>
              <a:t>Vigilantism is justified when the government has failed to enforce the law</a:t>
            </a:r>
            <a:r>
              <a:rPr lang="en-US" sz="2000" b="1" dirty="0" smtClean="0"/>
              <a:t>. (Value: Justice)</a:t>
            </a:r>
          </a:p>
          <a:p>
            <a:pPr lvl="1"/>
            <a:r>
              <a:rPr lang="en-US" sz="2000" b="1" dirty="0" smtClean="0"/>
              <a:t>Just </a:t>
            </a:r>
            <a:r>
              <a:rPr lang="en-US" sz="2000" b="1" dirty="0"/>
              <a:t>governments ought to require that employers pay a living wage. (Value: Health)</a:t>
            </a:r>
          </a:p>
          <a:p>
            <a:pPr lvl="1"/>
            <a:r>
              <a:rPr lang="en-US" sz="2000" b="1" dirty="0" smtClean="0"/>
              <a:t>States </a:t>
            </a:r>
            <a:r>
              <a:rPr lang="en-US" sz="2000" b="1" dirty="0"/>
              <a:t>ought not possess nuclear weapons</a:t>
            </a:r>
            <a:r>
              <a:rPr lang="en-US" sz="2000" b="1" dirty="0" smtClean="0"/>
              <a:t>. (Value: Life)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08861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1A4496-A1D7-480E-817A-CF8AED526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ways to approach Value/Criterion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4990022-8796-4E0C-86CC-D3449DDD6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8583"/>
            <a:ext cx="8596668" cy="4572780"/>
          </a:xfrm>
        </p:spPr>
        <p:txBody>
          <a:bodyPr>
            <a:normAutofit/>
          </a:bodyPr>
          <a:lstStyle/>
          <a:p>
            <a:r>
              <a:rPr lang="en-US" sz="2600" b="1" dirty="0"/>
              <a:t>Pick a value/criterion and create contentions that can support them</a:t>
            </a:r>
          </a:p>
          <a:p>
            <a:pPr lvl="1"/>
            <a:r>
              <a:rPr lang="en-US" sz="2000" b="1" dirty="0"/>
              <a:t>Example: </a:t>
            </a:r>
            <a:r>
              <a:rPr lang="en-US" sz="2000" b="1" dirty="0" smtClean="0"/>
              <a:t>I value privacy, which can be achieved through decentralization, so here are three contentions proving that.</a:t>
            </a:r>
          </a:p>
          <a:p>
            <a:pPr lvl="1"/>
            <a:r>
              <a:rPr lang="en-US" sz="2000" b="1" dirty="0" smtClean="0"/>
              <a:t>This is the easier method, BUT you can technically also do this:</a:t>
            </a:r>
          </a:p>
          <a:p>
            <a:r>
              <a:rPr lang="en-US" sz="2600" b="1" dirty="0" smtClean="0"/>
              <a:t>Create contentions, then pick a value/criterion and edit the contentions to fit</a:t>
            </a:r>
          </a:p>
          <a:p>
            <a:pPr lvl="1"/>
            <a:r>
              <a:rPr lang="en-US" sz="2000" b="1" dirty="0" smtClean="0"/>
              <a:t>Example: A common theme between my three contentions is equality, and I’m able to prove that it can be achieved through the free market economy.</a:t>
            </a:r>
          </a:p>
          <a:p>
            <a:pPr lvl="1"/>
            <a:endParaRPr lang="en-US" sz="24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16D657AE-9ECD-4DFF-9D3E-DFB5296F9DDF}"/>
              </a:ext>
            </a:extLst>
          </p:cNvPr>
          <p:cNvSpPr txBox="1">
            <a:spLocks/>
          </p:cNvSpPr>
          <p:nvPr/>
        </p:nvSpPr>
        <p:spPr>
          <a:xfrm>
            <a:off x="4675725" y="5348707"/>
            <a:ext cx="5455656" cy="1320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/>
              <a:t>*Now let’s brainstorm some frameworks!*</a:t>
            </a:r>
          </a:p>
        </p:txBody>
      </p:sp>
    </p:spTree>
    <p:extLst>
      <p:ext uri="{BB962C8B-B14F-4D97-AF65-F5344CB8AC3E}">
        <p14:creationId xmlns:p14="http://schemas.microsoft.com/office/powerpoint/2010/main" val="423100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DCA4D6-E8AA-4C5C-ACD5-46EBB33D6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70" y="516517"/>
            <a:ext cx="8596668" cy="6198319"/>
          </a:xfrm>
        </p:spPr>
        <p:txBody>
          <a:bodyPr>
            <a:normAutofit/>
          </a:bodyPr>
          <a:lstStyle/>
          <a:p>
            <a:r>
              <a:rPr lang="en-US" sz="9600" b="1" dirty="0"/>
              <a:t>Let’s Work on Cases!</a:t>
            </a:r>
          </a:p>
          <a:p>
            <a:r>
              <a:rPr lang="en-US" sz="5200" b="1" dirty="0"/>
              <a:t>Ask me if you have any questions—I’m here to help!</a:t>
            </a:r>
          </a:p>
        </p:txBody>
      </p:sp>
    </p:spTree>
    <p:extLst>
      <p:ext uri="{BB962C8B-B14F-4D97-AF65-F5344CB8AC3E}">
        <p14:creationId xmlns:p14="http://schemas.microsoft.com/office/powerpoint/2010/main" val="252501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RESEARCHING IS NOT EASY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Over time, you will get better and better</a:t>
            </a:r>
          </a:p>
          <a:p>
            <a:r>
              <a:rPr lang="en-US" sz="3200" b="1" dirty="0"/>
              <a:t>And have an amazing skill that will give you a HUGE heads up over others</a:t>
            </a:r>
          </a:p>
          <a:p>
            <a:r>
              <a:rPr lang="en-US" sz="3200" b="1" dirty="0"/>
              <a:t>Here’s how to do it . . . 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4816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SEARCH FOR AN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Go to Google</a:t>
            </a:r>
          </a:p>
          <a:p>
            <a:r>
              <a:rPr lang="en-US" sz="3200" b="1" dirty="0"/>
              <a:t>Don’t just type in the topic e.g. “Standardized Testing”</a:t>
            </a:r>
          </a:p>
          <a:p>
            <a:r>
              <a:rPr lang="en-US" sz="3200" b="1" dirty="0"/>
              <a:t>Instead type in words from your argument</a:t>
            </a:r>
          </a:p>
          <a:p>
            <a:r>
              <a:rPr lang="en-US" sz="3200" b="1" dirty="0"/>
              <a:t>Example: You are looking for “Standardized testing is racist”</a:t>
            </a:r>
          </a:p>
          <a:p>
            <a:r>
              <a:rPr lang="en-US" sz="3200" b="1" dirty="0"/>
              <a:t>Type in: Standardized testing racist</a:t>
            </a:r>
          </a:p>
          <a:p>
            <a:r>
              <a:rPr lang="en-US" sz="3200" b="1" dirty="0"/>
              <a:t>What did you find?</a:t>
            </a:r>
          </a:p>
          <a:p>
            <a:r>
              <a:rPr lang="en-US" sz="3200" b="1" dirty="0"/>
              <a:t>But you can and should also try . . .</a:t>
            </a:r>
          </a:p>
          <a:p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465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SYNONYM SEARCHES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 fontScale="92500"/>
          </a:bodyPr>
          <a:lstStyle/>
          <a:p>
            <a:r>
              <a:rPr lang="en-US" sz="3200" b="1" dirty="0"/>
              <a:t>But you can and should also try . . .</a:t>
            </a:r>
          </a:p>
          <a:p>
            <a:r>
              <a:rPr lang="en-US" sz="3200" b="1" dirty="0"/>
              <a:t>Standardized testing racist discriminatory equity bias</a:t>
            </a:r>
          </a:p>
          <a:p>
            <a:r>
              <a:rPr lang="en-US" sz="3200" b="1" dirty="0"/>
              <a:t>Tip: Type the word into MS Word/Google Docs and look for synonyms.</a:t>
            </a:r>
          </a:p>
          <a:p>
            <a:r>
              <a:rPr lang="en-US" sz="3200" b="1" dirty="0"/>
              <a:t>ALSO Think: How would you word a sentence that made your argument? Use those words in your search</a:t>
            </a:r>
          </a:p>
          <a:p>
            <a:r>
              <a:rPr lang="en-US" sz="3200" b="1" dirty="0"/>
              <a:t>What did you find?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1882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MAKING THE QUOTATION READY FOR YOUR CASES/RESPONSES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Copy and Paste the section you found (that makes the argument and gives reasons for the argument) into your document</a:t>
            </a:r>
          </a:p>
          <a:p>
            <a:r>
              <a:rPr lang="en-US" sz="3200" b="1" dirty="0"/>
              <a:t>Then include the citation/source ABOVE what you copied and pasted</a:t>
            </a:r>
          </a:p>
          <a:p>
            <a:r>
              <a:rPr lang="en-US" sz="3200" b="1" dirty="0"/>
              <a:t>Author, qualifications, Date</a:t>
            </a:r>
          </a:p>
          <a:p>
            <a:r>
              <a:rPr lang="en-US" sz="3200" b="1" dirty="0"/>
              <a:t>Web page address</a:t>
            </a:r>
          </a:p>
          <a:p>
            <a:r>
              <a:rPr lang="en-US" sz="3200" b="1" dirty="0"/>
              <a:t>Doing the citation/source is irritating but it is</a:t>
            </a:r>
            <a:r>
              <a:rPr lang="en-US" sz="3200" b="1" u="sng" dirty="0"/>
              <a:t> required</a:t>
            </a:r>
            <a:r>
              <a:rPr lang="en-US" sz="3200" b="1" dirty="0"/>
              <a:t>. You’ll do it faster after you get used to it.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6810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YOUR WORK SHOULD LOOK SOMETHING LIKE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Note that you </a:t>
            </a:r>
            <a:br>
              <a:rPr lang="en-US" sz="3200" b="1" dirty="0"/>
            </a:br>
            <a:r>
              <a:rPr lang="en-US" sz="3200" b="1" dirty="0"/>
              <a:t>want to bold and</a:t>
            </a:r>
            <a:br>
              <a:rPr lang="en-US" sz="3200" b="1" dirty="0"/>
            </a:br>
            <a:r>
              <a:rPr lang="en-US" sz="3200" b="1" dirty="0"/>
              <a:t>underline the part</a:t>
            </a:r>
            <a:br>
              <a:rPr lang="en-US" sz="3200" b="1" dirty="0"/>
            </a:br>
            <a:r>
              <a:rPr lang="en-US" sz="3200" b="1" dirty="0"/>
              <a:t>you will read</a:t>
            </a:r>
          </a:p>
          <a:p>
            <a:r>
              <a:rPr lang="en-US" sz="3200" b="1" dirty="0"/>
              <a:t>But you don’t </a:t>
            </a:r>
            <a:br>
              <a:rPr lang="en-US" sz="3200" b="1" dirty="0"/>
            </a:br>
            <a:r>
              <a:rPr lang="en-US" sz="3200" b="1" dirty="0"/>
              <a:t>need to do that </a:t>
            </a:r>
            <a:br>
              <a:rPr lang="en-US" sz="3200" b="1" dirty="0"/>
            </a:br>
            <a:r>
              <a:rPr lang="en-US" sz="3200" b="1" dirty="0"/>
              <a:t>now. </a:t>
            </a:r>
          </a:p>
          <a:p>
            <a:endParaRPr lang="en-US" sz="3200" b="1" dirty="0"/>
          </a:p>
          <a:p>
            <a:endParaRPr lang="en-US" sz="3200" b="1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0AD26AE-2402-48C1-9E05-141453995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268" y="2083737"/>
            <a:ext cx="6808937" cy="392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13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RIGHT NOW: </a:t>
            </a:r>
            <a:br>
              <a:rPr lang="en-US" b="1" dirty="0"/>
            </a:br>
            <a:r>
              <a:rPr lang="en-US" b="1" dirty="0"/>
              <a:t>SHARE YOUR WORK ON PUMBLE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Share a link to a </a:t>
            </a:r>
            <a:br>
              <a:rPr lang="en-US" sz="3200" b="1" dirty="0"/>
            </a:br>
            <a:r>
              <a:rPr lang="en-US" sz="3200" b="1" dirty="0"/>
              <a:t>Google Doc</a:t>
            </a:r>
          </a:p>
          <a:p>
            <a:endParaRPr lang="en-US" sz="3200" b="1" dirty="0"/>
          </a:p>
          <a:p>
            <a:r>
              <a:rPr lang="en-US" sz="3200" b="1" dirty="0"/>
              <a:t> or </a:t>
            </a:r>
          </a:p>
          <a:p>
            <a:endParaRPr lang="en-US" sz="3200" b="1" dirty="0"/>
          </a:p>
          <a:p>
            <a:r>
              <a:rPr lang="en-US" sz="3200" b="1" dirty="0"/>
              <a:t>Upload a Word file.</a:t>
            </a:r>
          </a:p>
          <a:p>
            <a:endParaRPr lang="en-US" sz="3200" b="1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F18AE5A-5372-495E-85A3-26E9952E3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6405" y="3889066"/>
            <a:ext cx="6095069" cy="26710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478C26F-1203-41D0-9A87-16064A0E57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9368"/>
          <a:stretch/>
        </p:blipFill>
        <p:spPr>
          <a:xfrm>
            <a:off x="6094959" y="2353870"/>
            <a:ext cx="5479525" cy="95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87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FE2DF6-1238-4EED-BF7C-FAD23DE31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Construction (Affirmative)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B2D138-8361-40A9-A9F6-BF0E4E9A4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3491"/>
            <a:ext cx="8596668" cy="4407871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Affirm the Resolution</a:t>
            </a:r>
          </a:p>
          <a:p>
            <a:r>
              <a:rPr lang="en-US" sz="2800" b="1" dirty="0"/>
              <a:t>Definitions</a:t>
            </a:r>
          </a:p>
          <a:p>
            <a:r>
              <a:rPr lang="en-US" sz="2800" b="1" dirty="0"/>
              <a:t>Framework (Value/Criterion)</a:t>
            </a:r>
          </a:p>
          <a:p>
            <a:r>
              <a:rPr lang="en-US" sz="2800" b="1" dirty="0"/>
              <a:t>Contention One and Two (maybe Three if time)</a:t>
            </a:r>
          </a:p>
          <a:p>
            <a:pPr lvl="1"/>
            <a:r>
              <a:rPr lang="en-US" sz="2400" b="1" dirty="0"/>
              <a:t>Subpoint A (Card 1)—Tag</a:t>
            </a:r>
          </a:p>
          <a:p>
            <a:pPr lvl="1"/>
            <a:r>
              <a:rPr lang="en-US" sz="2400" b="1" dirty="0"/>
              <a:t>Subpoint B (Card 2)—Tag</a:t>
            </a:r>
          </a:p>
          <a:p>
            <a:pPr lvl="1"/>
            <a:r>
              <a:rPr lang="en-US" sz="2400" b="1" dirty="0"/>
              <a:t>Have clear links with reasons</a:t>
            </a:r>
          </a:p>
          <a:p>
            <a:pPr lvl="1"/>
            <a:r>
              <a:rPr lang="en-US" sz="2400" b="1" dirty="0"/>
              <a:t>Have Impacts!</a:t>
            </a:r>
          </a:p>
          <a:p>
            <a:pPr lvl="1"/>
            <a:r>
              <a:rPr lang="en-US" sz="2400" b="1" dirty="0"/>
              <a:t>Link the Contention to your Framework</a:t>
            </a:r>
          </a:p>
          <a:p>
            <a:r>
              <a:rPr lang="en-US" sz="2800" b="1" dirty="0"/>
              <a:t>Repeat for Contention Two and Three if have a 3.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3328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FE2DF6-1238-4EED-BF7C-FAD23DE31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Contention </a:t>
            </a:r>
            <a:r>
              <a:rPr lang="en-US" dirty="0"/>
              <a:t>Construction (Affirmative)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B2D138-8361-40A9-A9F6-BF0E4E9A4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501630"/>
            <a:ext cx="4184035" cy="4924338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Introduce a problem</a:t>
            </a:r>
            <a:endParaRPr lang="en-US" sz="2800" b="1" dirty="0"/>
          </a:p>
          <a:p>
            <a:r>
              <a:rPr lang="en-US" sz="2800" b="1" dirty="0" smtClean="0"/>
              <a:t>Show that the resolution SOLVES this problem</a:t>
            </a:r>
          </a:p>
          <a:p>
            <a:r>
              <a:rPr lang="en-US" sz="2800" b="1" dirty="0"/>
              <a:t>Give </a:t>
            </a:r>
            <a:r>
              <a:rPr lang="en-US" sz="2800" b="1" dirty="0" smtClean="0"/>
              <a:t>impacts – </a:t>
            </a:r>
            <a:r>
              <a:rPr lang="en-US" sz="2800" b="1" dirty="0"/>
              <a:t>show </a:t>
            </a:r>
            <a:r>
              <a:rPr lang="en-US" sz="2800" b="1" dirty="0" smtClean="0"/>
              <a:t>how this is a net benefit</a:t>
            </a:r>
            <a:endParaRPr lang="en-US" sz="2800" b="1" dirty="0"/>
          </a:p>
          <a:p>
            <a:r>
              <a:rPr lang="en-US" sz="2800" b="1" dirty="0" smtClean="0"/>
              <a:t>Connect it to your framework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81057" y="1501630"/>
            <a:ext cx="5075339" cy="535637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Climate change will eventually cause mass global extinction.</a:t>
            </a:r>
          </a:p>
          <a:p>
            <a:r>
              <a:rPr lang="en-US" sz="2000" dirty="0" smtClean="0"/>
              <a:t>Implementing taxes that scale proportionately with wealth will allow the government more funding for environmental research. (here is some evidence to prove this)</a:t>
            </a:r>
          </a:p>
          <a:p>
            <a:pPr lvl="0">
              <a:buClr>
                <a:srgbClr val="90C226"/>
              </a:buClr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This is important because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climate change is guaranteed to happen if we don’t find a way to stop it, inevitably killing off humanity.</a:t>
            </a:r>
            <a:endParaRPr lang="en-US" sz="2400" dirty="0" smtClean="0"/>
          </a:p>
          <a:p>
            <a:r>
              <a:rPr lang="en-US" sz="2000" dirty="0" smtClean="0"/>
              <a:t>The wealthy are morally obligated to help find a way to stop extinction because </a:t>
            </a:r>
            <a:r>
              <a:rPr lang="en-US" sz="2000" b="1" dirty="0" smtClean="0"/>
              <a:t>life </a:t>
            </a:r>
            <a:r>
              <a:rPr lang="en-US" sz="2000" dirty="0" smtClean="0"/>
              <a:t>takes priority above all else, and only through the </a:t>
            </a:r>
            <a:r>
              <a:rPr lang="en-US" sz="2000" b="1" dirty="0" smtClean="0"/>
              <a:t>redistribution of wealth</a:t>
            </a:r>
            <a:r>
              <a:rPr lang="en-US" sz="2000" dirty="0" smtClean="0"/>
              <a:t> can this be accomplished.</a:t>
            </a:r>
          </a:p>
        </p:txBody>
      </p:sp>
    </p:spTree>
    <p:extLst>
      <p:ext uri="{BB962C8B-B14F-4D97-AF65-F5344CB8AC3E}">
        <p14:creationId xmlns:p14="http://schemas.microsoft.com/office/powerpoint/2010/main" val="186713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1211</TotalTime>
  <Words>1049</Words>
  <Application>Microsoft Office PowerPoint</Application>
  <PresentationFormat>Custom</PresentationFormat>
  <Paragraphs>113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LD Cases!</vt:lpstr>
      <vt:lpstr>RESEARCHING IS NOT EASY</vt:lpstr>
      <vt:lpstr>SEARCH FOR AN ARGUMENT</vt:lpstr>
      <vt:lpstr>SYNONYM SEARCHES</vt:lpstr>
      <vt:lpstr>MAKING THE QUOTATION READY FOR YOUR CASES/RESPONSES</vt:lpstr>
      <vt:lpstr>YOUR WORK SHOULD LOOK SOMETHING LIKE THIS</vt:lpstr>
      <vt:lpstr>RIGHT NOW:  SHARE YOUR WORK ON PUMBLE</vt:lpstr>
      <vt:lpstr>Case Construction (Affirmative)</vt:lpstr>
      <vt:lpstr>Contention Construction (Affirmative)</vt:lpstr>
      <vt:lpstr>Case Construction (Negation)</vt:lpstr>
      <vt:lpstr>Contention Construction (Negation)</vt:lpstr>
      <vt:lpstr>Framework Overview</vt:lpstr>
      <vt:lpstr>What is a value?</vt:lpstr>
      <vt:lpstr>What is a criterion?</vt:lpstr>
      <vt:lpstr>Two ways to approach Value/Criterion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Watson</dc:creator>
  <cp:lastModifiedBy>Adi Aguirre</cp:lastModifiedBy>
  <cp:revision>31</cp:revision>
  <dcterms:created xsi:type="dcterms:W3CDTF">2021-07-18T07:24:55Z</dcterms:created>
  <dcterms:modified xsi:type="dcterms:W3CDTF">2022-04-05T19:37:41Z</dcterms:modified>
</cp:coreProperties>
</file>