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85" r:id="rId4"/>
    <p:sldId id="286" r:id="rId5"/>
    <p:sldId id="288" r:id="rId6"/>
    <p:sldId id="290" r:id="rId7"/>
    <p:sldId id="292" r:id="rId8"/>
    <p:sldId id="291" r:id="rId9"/>
    <p:sldId id="282" r:id="rId10"/>
    <p:sldId id="309" r:id="rId11"/>
    <p:sldId id="316" r:id="rId12"/>
    <p:sldId id="321" r:id="rId13"/>
    <p:sldId id="289" r:id="rId14"/>
    <p:sldId id="322" r:id="rId15"/>
    <p:sldId id="293" r:id="rId16"/>
    <p:sldId id="323" r:id="rId17"/>
    <p:sldId id="315" r:id="rId18"/>
    <p:sldId id="317" r:id="rId19"/>
    <p:sldId id="279" r:id="rId20"/>
    <p:sldId id="297" r:id="rId21"/>
    <p:sldId id="298" r:id="rId22"/>
    <p:sldId id="310" r:id="rId23"/>
    <p:sldId id="324" r:id="rId24"/>
    <p:sldId id="325" r:id="rId25"/>
    <p:sldId id="326" r:id="rId26"/>
    <p:sldId id="311" r:id="rId27"/>
    <p:sldId id="312" r:id="rId28"/>
    <p:sldId id="313" r:id="rId29"/>
    <p:sldId id="299" r:id="rId30"/>
    <p:sldId id="300" r:id="rId31"/>
    <p:sldId id="318" r:id="rId32"/>
    <p:sldId id="308" r:id="rId33"/>
    <p:sldId id="32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5" autoAdjust="0"/>
    <p:restoredTop sz="94660"/>
  </p:normalViewPr>
  <p:slideViewPr>
    <p:cSldViewPr snapToGrid="0">
      <p:cViewPr varScale="1">
        <p:scale>
          <a:sx n="112" d="100"/>
          <a:sy n="112" d="100"/>
        </p:scale>
        <p:origin x="110" y="4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9B3381-2194-4062-AAD9-F170AA55D06C}"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891841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9B3381-2194-4062-AAD9-F170AA55D06C}"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701230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6D9B3381-2194-4062-AAD9-F170AA55D06C}" type="datetimeFigureOut">
              <a:rPr lang="en-US" smtClean="0"/>
              <a:t>9/24/2021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448570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9B3381-2194-4062-AAD9-F170AA55D06C}" type="datetimeFigureOut">
              <a:rPr lang="en-US" smtClean="0"/>
              <a:t>9/24/2021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518832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6D9B3381-2194-4062-AAD9-F170AA55D06C}" type="datetimeFigureOut">
              <a:rPr lang="en-US" smtClean="0"/>
              <a:t>9/24/2021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C1BF5B3-6797-48E0-97A5-3923418683D3}" type="slidenum">
              <a:rPr lang="en-US" smtClean="0"/>
              <a:t>‹#›</a:t>
            </a:fld>
            <a:endParaRPr lang="en-US"/>
          </a:p>
        </p:txBody>
      </p:sp>
    </p:spTree>
    <p:extLst>
      <p:ext uri="{BB962C8B-B14F-4D97-AF65-F5344CB8AC3E}">
        <p14:creationId xmlns:p14="http://schemas.microsoft.com/office/powerpoint/2010/main" val="134425406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9B3381-2194-4062-AAD9-F170AA55D06C}"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786312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9B3381-2194-4062-AAD9-F170AA55D06C}" type="datetimeFigureOut">
              <a:rPr lang="en-US" smtClean="0"/>
              <a:t>9/24/2021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2190808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9B3381-2194-4062-AAD9-F170AA55D06C}" type="datetimeFigureOut">
              <a:rPr lang="en-US" smtClean="0"/>
              <a:t>9/24/2021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427358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9B3381-2194-4062-AAD9-F170AA55D06C}" type="datetimeFigureOut">
              <a:rPr lang="en-US" smtClean="0"/>
              <a:t>9/24/2021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819383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9B3381-2194-4062-AAD9-F170AA55D06C}"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151801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9B3381-2194-4062-AAD9-F170AA55D06C}" type="datetimeFigureOut">
              <a:rPr lang="en-US" smtClean="0"/>
              <a:t>9/24/2021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1BF5B3-6797-48E0-97A5-3923418683D3}" type="slidenum">
              <a:rPr lang="en-US" smtClean="0"/>
              <a:t>‹#›</a:t>
            </a:fld>
            <a:endParaRPr lang="en-US"/>
          </a:p>
        </p:txBody>
      </p:sp>
    </p:spTree>
    <p:extLst>
      <p:ext uri="{BB962C8B-B14F-4D97-AF65-F5344CB8AC3E}">
        <p14:creationId xmlns:p14="http://schemas.microsoft.com/office/powerpoint/2010/main" val="2590561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latin typeface="Tahoma" panose="020B0604030504040204" pitchFamily="34" charset="0"/>
              </a:defRPr>
            </a:lvl1pPr>
          </a:lstStyle>
          <a:p>
            <a:fld id="{6D9B3381-2194-4062-AAD9-F170AA55D06C}" type="datetimeFigureOut">
              <a:rPr lang="en-US" smtClean="0"/>
              <a:pPr/>
              <a:t>9/24/2021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latin typeface="Tahom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ahoma" panose="020B0604030504040204" pitchFamily="34" charset="0"/>
              </a:defRPr>
            </a:lvl1pPr>
          </a:lstStyle>
          <a:p>
            <a:fld id="{FC1BF5B3-6797-48E0-97A5-3923418683D3}" type="slidenum">
              <a:rPr lang="en-US" smtClean="0"/>
              <a:pPr/>
              <a:t>‹#›</a:t>
            </a:fld>
            <a:endParaRPr lang="en-US" dirty="0"/>
          </a:p>
        </p:txBody>
      </p:sp>
    </p:spTree>
    <p:extLst>
      <p:ext uri="{BB962C8B-B14F-4D97-AF65-F5344CB8AC3E}">
        <p14:creationId xmlns:p14="http://schemas.microsoft.com/office/powerpoint/2010/main" val="4599498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Tahoma" panose="020B0604030504040204" pitchFamily="34" charset="0"/>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ahoma" panose="020B060403050404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ahoma" panose="020B060403050404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ahoma" panose="020B060403050404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tinyurl.com/climb-afterschool-h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pixabay.com/en/cute-girl-cartoon-2579862/"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akaboogawooga2.blogspot.com/" TargetMode="Externa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10.pn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2E971-5924-4354-9A12-863B3667C7E4}"/>
              </a:ext>
            </a:extLst>
          </p:cNvPr>
          <p:cNvSpPr>
            <a:spLocks noGrp="1"/>
          </p:cNvSpPr>
          <p:nvPr>
            <p:ph type="ctrTitle"/>
          </p:nvPr>
        </p:nvSpPr>
        <p:spPr/>
        <p:txBody>
          <a:bodyPr/>
          <a:lstStyle/>
          <a:p>
            <a:r>
              <a:rPr lang="en-US" b="1" dirty="0"/>
              <a:t>LET’S MOVE TO LD DEBATE!</a:t>
            </a:r>
          </a:p>
        </p:txBody>
      </p:sp>
      <p:sp>
        <p:nvSpPr>
          <p:cNvPr id="3" name="Subtitle 2">
            <a:extLst>
              <a:ext uri="{FF2B5EF4-FFF2-40B4-BE49-F238E27FC236}">
                <a16:creationId xmlns:a16="http://schemas.microsoft.com/office/drawing/2014/main" id="{64943E55-B08D-4B35-AD74-21B1824549AF}"/>
              </a:ext>
            </a:extLst>
          </p:cNvPr>
          <p:cNvSpPr>
            <a:spLocks noGrp="1"/>
          </p:cNvSpPr>
          <p:nvPr>
            <p:ph type="subTitle" idx="1"/>
          </p:nvPr>
        </p:nvSpPr>
        <p:spPr/>
        <p:txBody>
          <a:bodyPr/>
          <a:lstStyle/>
          <a:p>
            <a:r>
              <a:rPr lang="en-US" dirty="0"/>
              <a:t>Jim Hanson</a:t>
            </a:r>
          </a:p>
        </p:txBody>
      </p:sp>
    </p:spTree>
    <p:extLst>
      <p:ext uri="{BB962C8B-B14F-4D97-AF65-F5344CB8AC3E}">
        <p14:creationId xmlns:p14="http://schemas.microsoft.com/office/powerpoint/2010/main" val="215232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TRY IT!</a:t>
            </a:r>
            <a:endParaRPr lang="en-US" altLang="en-US" cap="none" dirty="0"/>
          </a:p>
        </p:txBody>
      </p:sp>
      <p:sp>
        <p:nvSpPr>
          <p:cNvPr id="3" name="TextBox 2">
            <a:extLst>
              <a:ext uri="{FF2B5EF4-FFF2-40B4-BE49-F238E27FC236}">
                <a16:creationId xmlns:a16="http://schemas.microsoft.com/office/drawing/2014/main" id="{EE7A770F-185C-41B0-BC20-5AC164F9E985}"/>
              </a:ext>
            </a:extLst>
          </p:cNvPr>
          <p:cNvSpPr txBox="1"/>
          <p:nvPr/>
        </p:nvSpPr>
        <p:spPr>
          <a:xfrm>
            <a:off x="358733" y="1945956"/>
            <a:ext cx="10975733" cy="430887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Check out the quotation on the next page . . . </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Add a tag/claim which is</a:t>
            </a:r>
          </a:p>
          <a:p>
            <a:pPr marL="914400" lvl="1"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4 to 9 word complete (noun and verb) sentence</a:t>
            </a:r>
          </a:p>
          <a:p>
            <a:pPr marL="914400" lvl="1"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that says what the evidence says (often using words in the quotation itself)</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Then show us your work.</a:t>
            </a:r>
          </a:p>
          <a:p>
            <a:pPr marL="457200" indent="-457200">
              <a:spcAft>
                <a:spcPts val="1200"/>
              </a:spcAft>
              <a:buFont typeface="Arial" panose="020B0604020202020204" pitchFamily="34" charset="0"/>
              <a:buChar char="•"/>
            </a:pPr>
            <a:endParaRPr lang="en-US" sz="3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71019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TAG IT! 4 TO 9 WORD SENTENCE THAT ACCURATELY SUMS UP THE EVIDENCE</a:t>
            </a:r>
            <a:endParaRPr lang="en-US" altLang="en-US" cap="none" dirty="0"/>
          </a:p>
        </p:txBody>
      </p:sp>
      <p:pic>
        <p:nvPicPr>
          <p:cNvPr id="4" name="Picture 3">
            <a:extLst>
              <a:ext uri="{FF2B5EF4-FFF2-40B4-BE49-F238E27FC236}">
                <a16:creationId xmlns:a16="http://schemas.microsoft.com/office/drawing/2014/main" id="{5760311C-0B04-45F1-87E0-10A116FD613C}"/>
              </a:ext>
            </a:extLst>
          </p:cNvPr>
          <p:cNvPicPr>
            <a:picLocks noChangeAspect="1"/>
          </p:cNvPicPr>
          <p:nvPr/>
        </p:nvPicPr>
        <p:blipFill rotWithShape="1">
          <a:blip r:embed="rId2"/>
          <a:srcRect b="26942"/>
          <a:stretch/>
        </p:blipFill>
        <p:spPr>
          <a:xfrm>
            <a:off x="1032372" y="1945956"/>
            <a:ext cx="10475304" cy="3335728"/>
          </a:xfrm>
          <a:prstGeom prst="rect">
            <a:avLst/>
          </a:prstGeom>
        </p:spPr>
      </p:pic>
      <p:sp>
        <p:nvSpPr>
          <p:cNvPr id="3" name="TextBox 2">
            <a:extLst>
              <a:ext uri="{FF2B5EF4-FFF2-40B4-BE49-F238E27FC236}">
                <a16:creationId xmlns:a16="http://schemas.microsoft.com/office/drawing/2014/main" id="{8B2A498F-5E25-4DC6-8318-D950C3B8AF4B}"/>
              </a:ext>
            </a:extLst>
          </p:cNvPr>
          <p:cNvSpPr txBox="1"/>
          <p:nvPr/>
        </p:nvSpPr>
        <p:spPr>
          <a:xfrm>
            <a:off x="852985" y="5602406"/>
            <a:ext cx="10654691" cy="830997"/>
          </a:xfrm>
          <a:prstGeom prst="rect">
            <a:avLst/>
          </a:prstGeom>
          <a:noFill/>
        </p:spPr>
        <p:txBody>
          <a:bodyPr wrap="square" rtlCol="0">
            <a:spAutoFit/>
          </a:bodyPr>
          <a:lstStyle/>
          <a:p>
            <a:r>
              <a:rPr lang="en-US" sz="4800" b="1" dirty="0"/>
              <a:t>What did you get?</a:t>
            </a:r>
          </a:p>
        </p:txBody>
      </p:sp>
    </p:spTree>
    <p:extLst>
      <p:ext uri="{BB962C8B-B14F-4D97-AF65-F5344CB8AC3E}">
        <p14:creationId xmlns:p14="http://schemas.microsoft.com/office/powerpoint/2010/main" val="820471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NOW IMPACT IT—WHAT MAIN POINT DOES IT PROVE?</a:t>
            </a:r>
            <a:endParaRPr lang="en-US" altLang="en-US" cap="none" dirty="0"/>
          </a:p>
        </p:txBody>
      </p:sp>
      <p:pic>
        <p:nvPicPr>
          <p:cNvPr id="4" name="Picture 3">
            <a:extLst>
              <a:ext uri="{FF2B5EF4-FFF2-40B4-BE49-F238E27FC236}">
                <a16:creationId xmlns:a16="http://schemas.microsoft.com/office/drawing/2014/main" id="{5760311C-0B04-45F1-87E0-10A116FD613C}"/>
              </a:ext>
            </a:extLst>
          </p:cNvPr>
          <p:cNvPicPr>
            <a:picLocks noChangeAspect="1"/>
          </p:cNvPicPr>
          <p:nvPr/>
        </p:nvPicPr>
        <p:blipFill rotWithShape="1">
          <a:blip r:embed="rId2"/>
          <a:srcRect t="22054" b="788"/>
          <a:stretch/>
        </p:blipFill>
        <p:spPr>
          <a:xfrm>
            <a:off x="762899" y="2004969"/>
            <a:ext cx="10475304" cy="3522937"/>
          </a:xfrm>
          <a:prstGeom prst="rect">
            <a:avLst/>
          </a:prstGeom>
        </p:spPr>
      </p:pic>
      <p:sp>
        <p:nvSpPr>
          <p:cNvPr id="5" name="TextBox 4">
            <a:extLst>
              <a:ext uri="{FF2B5EF4-FFF2-40B4-BE49-F238E27FC236}">
                <a16:creationId xmlns:a16="http://schemas.microsoft.com/office/drawing/2014/main" id="{337BF7CA-0420-440C-9734-7F72114F54C4}"/>
              </a:ext>
            </a:extLst>
          </p:cNvPr>
          <p:cNvSpPr txBox="1"/>
          <p:nvPr/>
        </p:nvSpPr>
        <p:spPr>
          <a:xfrm>
            <a:off x="852985" y="5602406"/>
            <a:ext cx="10654691" cy="830997"/>
          </a:xfrm>
          <a:prstGeom prst="rect">
            <a:avLst/>
          </a:prstGeom>
          <a:noFill/>
        </p:spPr>
        <p:txBody>
          <a:bodyPr wrap="square" rtlCol="0">
            <a:spAutoFit/>
          </a:bodyPr>
          <a:lstStyle/>
          <a:p>
            <a:r>
              <a:rPr lang="en-US" sz="4800" b="1" dirty="0"/>
              <a:t>What is the importance?</a:t>
            </a:r>
          </a:p>
        </p:txBody>
      </p:sp>
    </p:spTree>
    <p:extLst>
      <p:ext uri="{BB962C8B-B14F-4D97-AF65-F5344CB8AC3E}">
        <p14:creationId xmlns:p14="http://schemas.microsoft.com/office/powerpoint/2010/main" val="120100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p:txBody>
          <a:bodyPr/>
          <a:lstStyle/>
          <a:p>
            <a:r>
              <a:rPr lang="en-US" b="1" dirty="0"/>
              <a:t>Analysis Arguments in </a:t>
            </a:r>
            <a:r>
              <a:rPr lang="en-US" b="1" dirty="0" err="1"/>
              <a:t>ld</a:t>
            </a:r>
            <a:r>
              <a:rPr lang="en-US" b="1" dirty="0"/>
              <a:t> debate</a:t>
            </a:r>
          </a:p>
        </p:txBody>
      </p:sp>
      <p:sp>
        <p:nvSpPr>
          <p:cNvPr id="3" name="Content Placeholder 2">
            <a:extLst>
              <a:ext uri="{FF2B5EF4-FFF2-40B4-BE49-F238E27FC236}">
                <a16:creationId xmlns:a16="http://schemas.microsoft.com/office/drawing/2014/main" id="{F76F92F7-2C48-40EC-8897-F63AEDCF3C18}"/>
              </a:ext>
            </a:extLst>
          </p:cNvPr>
          <p:cNvSpPr>
            <a:spLocks noGrp="1"/>
          </p:cNvSpPr>
          <p:nvPr>
            <p:ph idx="1"/>
          </p:nvPr>
        </p:nvSpPr>
        <p:spPr>
          <a:xfrm>
            <a:off x="1202920" y="2011680"/>
            <a:ext cx="3072518" cy="4206240"/>
          </a:xfrm>
        </p:spPr>
        <p:txBody>
          <a:bodyPr>
            <a:normAutofit/>
          </a:bodyPr>
          <a:lstStyle/>
          <a:p>
            <a:r>
              <a:rPr lang="en-US" sz="2800" b="1" dirty="0"/>
              <a:t>Claim</a:t>
            </a:r>
          </a:p>
          <a:p>
            <a:endParaRPr lang="en-US" sz="2800" b="1" dirty="0"/>
          </a:p>
          <a:p>
            <a:br>
              <a:rPr lang="en-US" sz="1050" b="1" dirty="0"/>
            </a:br>
            <a:r>
              <a:rPr lang="en-US" sz="2800" b="1" dirty="0"/>
              <a:t>Support (Warrant)</a:t>
            </a:r>
          </a:p>
          <a:p>
            <a:pPr marL="0" indent="0">
              <a:buNone/>
            </a:pPr>
            <a:br>
              <a:rPr lang="en-US" sz="2800" b="1" dirty="0"/>
            </a:br>
            <a:r>
              <a:rPr lang="en-US" sz="2800" b="1" dirty="0"/>
              <a:t>Importance (Impact)</a:t>
            </a:r>
          </a:p>
        </p:txBody>
      </p:sp>
      <p:sp>
        <p:nvSpPr>
          <p:cNvPr id="4" name="Content Placeholder 2">
            <a:extLst>
              <a:ext uri="{FF2B5EF4-FFF2-40B4-BE49-F238E27FC236}">
                <a16:creationId xmlns:a16="http://schemas.microsoft.com/office/drawing/2014/main" id="{065D167F-B7FB-4194-A952-1EF1FF37AB51}"/>
              </a:ext>
            </a:extLst>
          </p:cNvPr>
          <p:cNvSpPr txBox="1">
            <a:spLocks/>
          </p:cNvSpPr>
          <p:nvPr/>
        </p:nvSpPr>
        <p:spPr>
          <a:xfrm>
            <a:off x="3945924" y="2011680"/>
            <a:ext cx="7776519" cy="4206240"/>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ahoma" panose="020B060403050404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ahoma" panose="020B060403050404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ahoma" panose="020B060403050404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2800" b="1" dirty="0"/>
              <a:t>Year Long Schooling makes school less stressful</a:t>
            </a:r>
          </a:p>
          <a:p>
            <a:r>
              <a:rPr lang="en-US" sz="2800" b="1" dirty="0"/>
              <a:t>It means not cramming everything in 9 nearly non-stop months; instead, you get 9 weeks of classes and then a 3 week break four times a year</a:t>
            </a:r>
          </a:p>
          <a:p>
            <a:r>
              <a:rPr lang="en-US" sz="2800" b="1" dirty="0"/>
              <a:t>That’s important to get time off and reduce school stress</a:t>
            </a:r>
          </a:p>
        </p:txBody>
      </p:sp>
    </p:spTree>
    <p:extLst>
      <p:ext uri="{BB962C8B-B14F-4D97-AF65-F5344CB8AC3E}">
        <p14:creationId xmlns:p14="http://schemas.microsoft.com/office/powerpoint/2010/main" val="2999599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TRY IT!</a:t>
            </a:r>
            <a:endParaRPr lang="en-US" altLang="en-US" cap="none" dirty="0"/>
          </a:p>
        </p:txBody>
      </p:sp>
      <p:sp>
        <p:nvSpPr>
          <p:cNvPr id="3" name="TextBox 2">
            <a:extLst>
              <a:ext uri="{FF2B5EF4-FFF2-40B4-BE49-F238E27FC236}">
                <a16:creationId xmlns:a16="http://schemas.microsoft.com/office/drawing/2014/main" id="{EE7A770F-185C-41B0-BC20-5AC164F9E985}"/>
              </a:ext>
            </a:extLst>
          </p:cNvPr>
          <p:cNvSpPr txBox="1"/>
          <p:nvPr/>
        </p:nvSpPr>
        <p:spPr>
          <a:xfrm>
            <a:off x="358733" y="1945956"/>
            <a:ext cx="10975733" cy="378565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Give a logical argument for why background checks would be good (or bad)</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Include a Claim, Support, Importance</a:t>
            </a:r>
          </a:p>
          <a:p>
            <a:pPr marL="457200" indent="-457200">
              <a:spcAft>
                <a:spcPts val="1200"/>
              </a:spcAft>
              <a:buFont typeface="Arial" panose="020B0604020202020204" pitchFamily="34" charset="0"/>
              <a:buChar char="•"/>
            </a:pPr>
            <a:endParaRPr lang="en-US" sz="3200" b="1" dirty="0">
              <a:latin typeface="Tahoma" panose="020B0604030504040204" pitchFamily="34" charset="0"/>
              <a:ea typeface="Tahoma" panose="020B0604030504040204" pitchFamily="34" charset="0"/>
              <a:cs typeface="Tahoma" panose="020B0604030504040204" pitchFamily="34" charset="0"/>
            </a:endParaRPr>
          </a:p>
          <a:p>
            <a:pPr marL="457200" indent="-457200">
              <a:spcAft>
                <a:spcPts val="1200"/>
              </a:spcAft>
              <a:buFont typeface="Arial" panose="020B0604020202020204" pitchFamily="34" charset="0"/>
              <a:buChar char="•"/>
            </a:pPr>
            <a:r>
              <a:rPr lang="en-US" sz="4000" b="1" dirty="0">
                <a:latin typeface="Tahoma" panose="020B0604030504040204" pitchFamily="34" charset="0"/>
                <a:ea typeface="Tahoma" panose="020B0604030504040204" pitchFamily="34" charset="0"/>
                <a:cs typeface="Tahoma" panose="020B0604030504040204" pitchFamily="34" charset="0"/>
              </a:rPr>
              <a:t>What did you get?</a:t>
            </a:r>
          </a:p>
          <a:p>
            <a:pPr marL="457200" indent="-457200">
              <a:spcAft>
                <a:spcPts val="1200"/>
              </a:spcAft>
              <a:buFont typeface="Arial" panose="020B0604020202020204" pitchFamily="34" charset="0"/>
              <a:buChar char="•"/>
            </a:pPr>
            <a:endParaRPr lang="en-US" sz="3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500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4. The topic</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847288" y="2011680"/>
            <a:ext cx="10743349" cy="4206240"/>
          </a:xfrm>
        </p:spPr>
        <p:txBody>
          <a:bodyPr>
            <a:normAutofit/>
          </a:bodyPr>
          <a:lstStyle/>
          <a:p>
            <a:r>
              <a:rPr lang="en-US" sz="3200" b="1" dirty="0"/>
              <a:t>The Topic is chosen by coaches voting across the U.S.</a:t>
            </a:r>
          </a:p>
          <a:p>
            <a:r>
              <a:rPr lang="en-US" sz="3200" b="1" dirty="0"/>
              <a:t>Used in all LD debates for two months</a:t>
            </a:r>
          </a:p>
          <a:p>
            <a:r>
              <a:rPr lang="en-US" sz="3200" b="1" dirty="0"/>
              <a:t>You go into depth and different angles.</a:t>
            </a:r>
          </a:p>
        </p:txBody>
      </p:sp>
    </p:spTree>
    <p:extLst>
      <p:ext uri="{BB962C8B-B14F-4D97-AF65-F5344CB8AC3E}">
        <p14:creationId xmlns:p14="http://schemas.microsoft.com/office/powerpoint/2010/main" val="145954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What is The topic?</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847288" y="2011680"/>
            <a:ext cx="10743349" cy="4206240"/>
          </a:xfrm>
        </p:spPr>
        <p:txBody>
          <a:bodyPr>
            <a:normAutofit/>
          </a:bodyPr>
          <a:lstStyle/>
          <a:p>
            <a:r>
              <a:rPr lang="en-US" sz="3200" b="1" dirty="0"/>
              <a:t>It gets announced October 1!!!</a:t>
            </a:r>
          </a:p>
          <a:p>
            <a:r>
              <a:rPr lang="en-US" sz="3200" b="1" dirty="0"/>
              <a:t>We’ll email you</a:t>
            </a:r>
          </a:p>
          <a:p>
            <a:r>
              <a:rPr lang="en-US" sz="3200" b="1" dirty="0"/>
              <a:t>It will be something on worker/labor rights.</a:t>
            </a:r>
          </a:p>
          <a:p>
            <a:endParaRPr lang="en-US" sz="3200" b="1" dirty="0"/>
          </a:p>
        </p:txBody>
      </p:sp>
    </p:spTree>
    <p:extLst>
      <p:ext uri="{BB962C8B-B14F-4D97-AF65-F5344CB8AC3E}">
        <p14:creationId xmlns:p14="http://schemas.microsoft.com/office/powerpoint/2010/main" val="241800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5. cross-examination</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1202918" y="2011680"/>
            <a:ext cx="10387719" cy="4206240"/>
          </a:xfrm>
        </p:spPr>
        <p:txBody>
          <a:bodyPr>
            <a:normAutofit fontScale="92500" lnSpcReduction="10000"/>
          </a:bodyPr>
          <a:lstStyle/>
          <a:p>
            <a:r>
              <a:rPr lang="en-US" sz="3200" b="1" dirty="0"/>
              <a:t>No more 3 on 3 </a:t>
            </a:r>
            <a:r>
              <a:rPr lang="en-US" sz="3200" b="1" dirty="0" err="1"/>
              <a:t>Parli</a:t>
            </a:r>
            <a:r>
              <a:rPr lang="en-US" sz="3200" b="1" dirty="0"/>
              <a:t> POIs—you don’t speak during opponent speeches</a:t>
            </a:r>
          </a:p>
          <a:p>
            <a:r>
              <a:rPr lang="en-US" sz="3200" b="1" dirty="0"/>
              <a:t>No Pub Forum Crossfire—you don’t go back and forth questioning and answering</a:t>
            </a:r>
          </a:p>
          <a:p>
            <a:r>
              <a:rPr lang="en-US" sz="3200" b="1" dirty="0"/>
              <a:t>In LD . . . </a:t>
            </a:r>
          </a:p>
          <a:p>
            <a:r>
              <a:rPr lang="en-US" sz="3200" b="1" dirty="0"/>
              <a:t>After the Affirmative Constructive—the Negative Speaker asks the Affirmative questions</a:t>
            </a:r>
          </a:p>
          <a:p>
            <a:r>
              <a:rPr lang="en-US" sz="3200" b="1" dirty="0"/>
              <a:t>After the Negative Constructive—the Affirmative Speaker asks the Negative questions.</a:t>
            </a:r>
            <a:endParaRPr lang="en-US" sz="4000" b="1" dirty="0"/>
          </a:p>
          <a:p>
            <a:endParaRPr lang="en-US" sz="3200" b="1" dirty="0"/>
          </a:p>
        </p:txBody>
      </p:sp>
    </p:spTree>
    <p:extLst>
      <p:ext uri="{BB962C8B-B14F-4D97-AF65-F5344CB8AC3E}">
        <p14:creationId xmlns:p14="http://schemas.microsoft.com/office/powerpoint/2010/main" val="296178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C24A7-AA58-4119-B890-E5348CA5DC62}"/>
              </a:ext>
            </a:extLst>
          </p:cNvPr>
          <p:cNvSpPr>
            <a:spLocks noGrp="1"/>
          </p:cNvSpPr>
          <p:nvPr>
            <p:ph idx="1"/>
          </p:nvPr>
        </p:nvSpPr>
        <p:spPr>
          <a:xfrm>
            <a:off x="1202919" y="2623930"/>
            <a:ext cx="9784080" cy="3593990"/>
          </a:xfrm>
        </p:spPr>
        <p:txBody>
          <a:bodyPr>
            <a:normAutofit/>
          </a:bodyPr>
          <a:lstStyle/>
          <a:p>
            <a:pPr marL="0" indent="0" algn="ctr">
              <a:buNone/>
            </a:pPr>
            <a:r>
              <a:rPr lang="en-US" sz="4800" b="1" dirty="0"/>
              <a:t>WHAT YOU NEED FOR </a:t>
            </a:r>
            <a:br>
              <a:rPr lang="en-US" sz="4800" b="1" dirty="0"/>
            </a:br>
            <a:r>
              <a:rPr lang="en-US" sz="4800" b="1" dirty="0"/>
              <a:t>LD DEBATE</a:t>
            </a:r>
            <a:endParaRPr lang="en-US" sz="4400" dirty="0"/>
          </a:p>
        </p:txBody>
      </p:sp>
    </p:spTree>
    <p:extLst>
      <p:ext uri="{BB962C8B-B14F-4D97-AF65-F5344CB8AC3E}">
        <p14:creationId xmlns:p14="http://schemas.microsoft.com/office/powerpoint/2010/main" val="3412137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You need CASES . . . </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p:txBody>
          <a:bodyPr>
            <a:normAutofit/>
          </a:bodyPr>
          <a:lstStyle/>
          <a:p>
            <a:r>
              <a:rPr lang="en-US" sz="3200" b="1" dirty="0"/>
              <a:t>YOU WILL NEED DOCUMENTED CONTENTIONS</a:t>
            </a:r>
          </a:p>
          <a:p>
            <a:r>
              <a:rPr lang="en-US" sz="3200" b="1" dirty="0"/>
              <a:t>YOU WILL NEED VALUE-CRITERIA</a:t>
            </a:r>
          </a:p>
          <a:p>
            <a:r>
              <a:rPr lang="en-US" sz="3200" b="1" dirty="0"/>
              <a:t>YOU WILL NEED DOCUMENTED RESPONSES.</a:t>
            </a:r>
            <a:endParaRPr lang="en-US" sz="2800" b="1" dirty="0"/>
          </a:p>
        </p:txBody>
      </p:sp>
    </p:spTree>
    <p:extLst>
      <p:ext uri="{BB962C8B-B14F-4D97-AF65-F5344CB8AC3E}">
        <p14:creationId xmlns:p14="http://schemas.microsoft.com/office/powerpoint/2010/main" val="2114491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WE ARE STILL CLIMBING TOGETHER!</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p:txBody>
          <a:bodyPr>
            <a:normAutofit/>
          </a:bodyPr>
          <a:lstStyle/>
          <a:p>
            <a:r>
              <a:rPr lang="en-US" sz="3200" b="1" dirty="0"/>
              <a:t>We are working together</a:t>
            </a:r>
          </a:p>
          <a:p>
            <a:r>
              <a:rPr lang="en-US" sz="3200" b="1" dirty="0"/>
              <a:t>We are a team and we support each other</a:t>
            </a:r>
          </a:p>
          <a:p>
            <a:r>
              <a:rPr lang="en-US" sz="3200" b="1" dirty="0"/>
              <a:t>Share your names and something important to you.</a:t>
            </a:r>
          </a:p>
        </p:txBody>
      </p:sp>
    </p:spTree>
    <p:extLst>
      <p:ext uri="{BB962C8B-B14F-4D97-AF65-F5344CB8AC3E}">
        <p14:creationId xmlns:p14="http://schemas.microsoft.com/office/powerpoint/2010/main" val="294381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AFF CONTENTIONS</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914400" y="2011680"/>
            <a:ext cx="4810897" cy="4206240"/>
          </a:xfrm>
        </p:spPr>
        <p:txBody>
          <a:bodyPr>
            <a:normAutofit/>
          </a:bodyPr>
          <a:lstStyle/>
          <a:p>
            <a:r>
              <a:rPr lang="en-US" sz="3200" dirty="0"/>
              <a:t>PROBLEM-Show a problem exists</a:t>
            </a:r>
          </a:p>
          <a:p>
            <a:r>
              <a:rPr lang="en-US" sz="3200" dirty="0"/>
              <a:t>THE TOPIC SOLVES-Show the topic solves</a:t>
            </a:r>
          </a:p>
          <a:p>
            <a:r>
              <a:rPr lang="en-US" sz="3200" dirty="0"/>
              <a:t>IMPACT-Show solving the problem helps people a lot</a:t>
            </a:r>
            <a:endParaRPr lang="en-US" sz="2800" dirty="0"/>
          </a:p>
        </p:txBody>
      </p:sp>
      <p:sp>
        <p:nvSpPr>
          <p:cNvPr id="4" name="Content Placeholder 2">
            <a:extLst>
              <a:ext uri="{FF2B5EF4-FFF2-40B4-BE49-F238E27FC236}">
                <a16:creationId xmlns:a16="http://schemas.microsoft.com/office/drawing/2014/main" id="{87A95D30-226A-4083-A65C-B2866C617E86}"/>
              </a:ext>
            </a:extLst>
          </p:cNvPr>
          <p:cNvSpPr txBox="1">
            <a:spLocks/>
          </p:cNvSpPr>
          <p:nvPr/>
        </p:nvSpPr>
        <p:spPr>
          <a:xfrm>
            <a:off x="5675812" y="2011680"/>
            <a:ext cx="5982788" cy="4206240"/>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ahoma" panose="020B060403050404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ahoma" panose="020B060403050404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ahoma" panose="020B060403050404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3200" dirty="0"/>
              <a:t>PROBLEM-20 minute lunch time is too short</a:t>
            </a:r>
          </a:p>
          <a:p>
            <a:r>
              <a:rPr lang="en-US" sz="3200" dirty="0"/>
              <a:t>THE TOPIC SOLVES-40 minute lunch gives enough time</a:t>
            </a:r>
          </a:p>
          <a:p>
            <a:r>
              <a:rPr lang="en-US" sz="3200" dirty="0"/>
              <a:t>IMPACT-Longer lunch reduces stress and upset stomachs from eating too fast.</a:t>
            </a:r>
            <a:endParaRPr lang="en-US" sz="2800" dirty="0"/>
          </a:p>
        </p:txBody>
      </p:sp>
      <p:sp>
        <p:nvSpPr>
          <p:cNvPr id="5" name="TextBox 4">
            <a:extLst>
              <a:ext uri="{FF2B5EF4-FFF2-40B4-BE49-F238E27FC236}">
                <a16:creationId xmlns:a16="http://schemas.microsoft.com/office/drawing/2014/main" id="{53C16CBC-0ECF-4DE4-AC06-1C839C9D2364}"/>
              </a:ext>
            </a:extLst>
          </p:cNvPr>
          <p:cNvSpPr txBox="1"/>
          <p:nvPr/>
        </p:nvSpPr>
        <p:spPr>
          <a:xfrm>
            <a:off x="3840480" y="5780314"/>
            <a:ext cx="4952411" cy="707886"/>
          </a:xfrm>
          <a:prstGeom prst="rect">
            <a:avLst/>
          </a:prstGeom>
          <a:noFill/>
        </p:spPr>
        <p:txBody>
          <a:bodyPr wrap="square" rtlCol="0">
            <a:spAutoFit/>
          </a:bodyPr>
          <a:lstStyle/>
          <a:p>
            <a:r>
              <a:rPr lang="en-US" sz="4000" b="1" dirty="0">
                <a:solidFill>
                  <a:srgbClr val="0070C0"/>
                </a:solidFill>
                <a:highlight>
                  <a:srgbClr val="FFFF00"/>
                </a:highlight>
              </a:rPr>
              <a:t>Now you Do it!</a:t>
            </a:r>
          </a:p>
        </p:txBody>
      </p:sp>
    </p:spTree>
    <p:extLst>
      <p:ext uri="{BB962C8B-B14F-4D97-AF65-F5344CB8AC3E}">
        <p14:creationId xmlns:p14="http://schemas.microsoft.com/office/powerpoint/2010/main" val="2987855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NEG CONTENTIONS</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1202918" y="2011680"/>
            <a:ext cx="4805995" cy="4206240"/>
          </a:xfrm>
        </p:spPr>
        <p:txBody>
          <a:bodyPr>
            <a:normAutofit/>
          </a:bodyPr>
          <a:lstStyle/>
          <a:p>
            <a:r>
              <a:rPr lang="en-US" sz="3200" dirty="0"/>
              <a:t>LINK-THE TOPIC CAUSES OR INCREASES A PROBLEM</a:t>
            </a:r>
          </a:p>
          <a:p>
            <a:r>
              <a:rPr lang="en-US" sz="3200" dirty="0"/>
              <a:t>IMPACT-Show this problem would hurt people a lot.</a:t>
            </a:r>
            <a:endParaRPr lang="en-US" sz="2800" dirty="0"/>
          </a:p>
        </p:txBody>
      </p:sp>
      <p:sp>
        <p:nvSpPr>
          <p:cNvPr id="4" name="Content Placeholder 2">
            <a:extLst>
              <a:ext uri="{FF2B5EF4-FFF2-40B4-BE49-F238E27FC236}">
                <a16:creationId xmlns:a16="http://schemas.microsoft.com/office/drawing/2014/main" id="{87A95D30-226A-4083-A65C-B2866C617E86}"/>
              </a:ext>
            </a:extLst>
          </p:cNvPr>
          <p:cNvSpPr txBox="1">
            <a:spLocks/>
          </p:cNvSpPr>
          <p:nvPr/>
        </p:nvSpPr>
        <p:spPr>
          <a:xfrm>
            <a:off x="6466705" y="2011680"/>
            <a:ext cx="4967414" cy="4206240"/>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ahoma" panose="020B060403050404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ahoma" panose="020B060403050404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ahoma" panose="020B060403050404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3200" dirty="0"/>
              <a:t>LINK-Longer lunch means shorter classes</a:t>
            </a:r>
          </a:p>
          <a:p>
            <a:pPr marL="0" indent="0">
              <a:buNone/>
            </a:pPr>
            <a:endParaRPr lang="en-US" sz="1800" dirty="0"/>
          </a:p>
          <a:p>
            <a:r>
              <a:rPr lang="en-US" sz="3200" dirty="0"/>
              <a:t>IMPACT-Shorter classes mean less learning and more stress before tests.</a:t>
            </a:r>
            <a:endParaRPr lang="en-US" sz="2800" dirty="0"/>
          </a:p>
        </p:txBody>
      </p:sp>
      <p:sp>
        <p:nvSpPr>
          <p:cNvPr id="5" name="TextBox 4">
            <a:extLst>
              <a:ext uri="{FF2B5EF4-FFF2-40B4-BE49-F238E27FC236}">
                <a16:creationId xmlns:a16="http://schemas.microsoft.com/office/drawing/2014/main" id="{53C16CBC-0ECF-4DE4-AC06-1C839C9D2364}"/>
              </a:ext>
            </a:extLst>
          </p:cNvPr>
          <p:cNvSpPr txBox="1"/>
          <p:nvPr/>
        </p:nvSpPr>
        <p:spPr>
          <a:xfrm>
            <a:off x="4254844" y="5346114"/>
            <a:ext cx="4695568" cy="707886"/>
          </a:xfrm>
          <a:prstGeom prst="rect">
            <a:avLst/>
          </a:prstGeom>
          <a:noFill/>
        </p:spPr>
        <p:txBody>
          <a:bodyPr wrap="square" rtlCol="0">
            <a:spAutoFit/>
          </a:bodyPr>
          <a:lstStyle/>
          <a:p>
            <a:r>
              <a:rPr lang="en-US" sz="4000" b="1" dirty="0">
                <a:solidFill>
                  <a:srgbClr val="0070C0"/>
                </a:solidFill>
                <a:highlight>
                  <a:srgbClr val="FFFF00"/>
                </a:highlight>
              </a:rPr>
              <a:t>Now you Do it!</a:t>
            </a:r>
          </a:p>
        </p:txBody>
      </p:sp>
    </p:spTree>
    <p:extLst>
      <p:ext uri="{BB962C8B-B14F-4D97-AF65-F5344CB8AC3E}">
        <p14:creationId xmlns:p14="http://schemas.microsoft.com/office/powerpoint/2010/main" val="4200507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Check out the evidence packet</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1202918" y="2011680"/>
            <a:ext cx="10387719" cy="4206240"/>
          </a:xfrm>
        </p:spPr>
        <p:txBody>
          <a:bodyPr>
            <a:normAutofit/>
          </a:bodyPr>
          <a:lstStyle/>
          <a:p>
            <a:r>
              <a:rPr lang="en-US" sz="3200" b="1" dirty="0"/>
              <a:t>IT IS ON THE PREPARE SECTION ON THE CLIMB AFTERSCHOOL WEB PAGES</a:t>
            </a:r>
          </a:p>
          <a:p>
            <a:r>
              <a:rPr lang="en-US" sz="3200" b="1" dirty="0">
                <a:hlinkClick r:id="rId2"/>
              </a:rPr>
              <a:t>https://tinyurl.com/climb-afterschool-hs</a:t>
            </a:r>
            <a:r>
              <a:rPr lang="en-US" sz="3200" b="1" dirty="0"/>
              <a:t> </a:t>
            </a:r>
          </a:p>
          <a:p>
            <a:r>
              <a:rPr lang="en-US" sz="3200" b="1" dirty="0"/>
              <a:t>Everybody confirm you are there!</a:t>
            </a:r>
          </a:p>
        </p:txBody>
      </p:sp>
    </p:spTree>
    <p:extLst>
      <p:ext uri="{BB962C8B-B14F-4D97-AF65-F5344CB8AC3E}">
        <p14:creationId xmlns:p14="http://schemas.microsoft.com/office/powerpoint/2010/main" val="56060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CASES AND VALUE-CRITERIA</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1202919" y="2011680"/>
            <a:ext cx="10357110" cy="4707902"/>
          </a:xfrm>
        </p:spPr>
        <p:txBody>
          <a:bodyPr>
            <a:normAutofit fontScale="92500" lnSpcReduction="10000"/>
          </a:bodyPr>
          <a:lstStyle/>
          <a:p>
            <a:r>
              <a:rPr lang="en-US" sz="3200" b="1" dirty="0"/>
              <a:t>Look at the Affirmative Case</a:t>
            </a:r>
          </a:p>
          <a:p>
            <a:r>
              <a:rPr lang="en-US" sz="3200" b="1" dirty="0"/>
              <a:t>Notice it has Value-Criteria</a:t>
            </a:r>
          </a:p>
          <a:p>
            <a:r>
              <a:rPr lang="en-US" sz="3200" b="1" dirty="0"/>
              <a:t>Value-Criteria shows how to weigh a debate including:</a:t>
            </a:r>
          </a:p>
          <a:p>
            <a:r>
              <a:rPr lang="en-US" sz="3200" b="1" dirty="0"/>
              <a:t>1) the goal/the ideal (value)</a:t>
            </a:r>
          </a:p>
          <a:p>
            <a:r>
              <a:rPr lang="en-US" sz="3200" b="1" dirty="0"/>
              <a:t>2) the way to achieve that value (criteria)</a:t>
            </a:r>
          </a:p>
          <a:p>
            <a:r>
              <a:rPr lang="en-US" sz="3200" b="1" dirty="0"/>
              <a:t>3) the importance of meeting that value</a:t>
            </a:r>
          </a:p>
          <a:p>
            <a:r>
              <a:rPr lang="en-US" sz="3200" b="1" dirty="0"/>
              <a:t>Your Contentions should link/impact to that Value-Criteria.</a:t>
            </a:r>
            <a:endParaRPr lang="en-US" sz="2800" b="1" dirty="0"/>
          </a:p>
        </p:txBody>
      </p:sp>
    </p:spTree>
    <p:extLst>
      <p:ext uri="{BB962C8B-B14F-4D97-AF65-F5344CB8AC3E}">
        <p14:creationId xmlns:p14="http://schemas.microsoft.com/office/powerpoint/2010/main" val="1695655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VALUE-CRITERIA—LET’S TRY IT!</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1202919" y="2011680"/>
            <a:ext cx="10357110" cy="4707902"/>
          </a:xfrm>
        </p:spPr>
        <p:txBody>
          <a:bodyPr>
            <a:normAutofit lnSpcReduction="10000"/>
          </a:bodyPr>
          <a:lstStyle/>
          <a:p>
            <a:r>
              <a:rPr lang="en-US" sz="3200" b="1" dirty="0"/>
              <a:t>Your Topic: The government has a responsibility to reduce poverty.</a:t>
            </a:r>
          </a:p>
          <a:p>
            <a:r>
              <a:rPr lang="en-US" sz="3200" b="1" i="1" dirty="0"/>
              <a:t>You want to argue that the government can reduce malnutrition among children.</a:t>
            </a:r>
          </a:p>
          <a:p>
            <a:r>
              <a:rPr lang="en-US" sz="3200" b="1" dirty="0"/>
              <a:t>1) the goal/the ideal (value)</a:t>
            </a:r>
          </a:p>
          <a:p>
            <a:r>
              <a:rPr lang="en-US" sz="3200" b="1" dirty="0"/>
              <a:t>2) the way to achieve that value (criteria)</a:t>
            </a:r>
          </a:p>
          <a:p>
            <a:r>
              <a:rPr lang="en-US" sz="3200" b="1" dirty="0"/>
              <a:t>3) the importance of meeting that value</a:t>
            </a:r>
          </a:p>
          <a:p>
            <a:r>
              <a:rPr lang="en-US" sz="3200" b="1" dirty="0"/>
              <a:t>Your Contentions should link/impact to that Value-Criteria.</a:t>
            </a:r>
            <a:endParaRPr lang="en-US" sz="2800" b="1" dirty="0"/>
          </a:p>
        </p:txBody>
      </p:sp>
    </p:spTree>
    <p:extLst>
      <p:ext uri="{BB962C8B-B14F-4D97-AF65-F5344CB8AC3E}">
        <p14:creationId xmlns:p14="http://schemas.microsoft.com/office/powerpoint/2010/main" val="131937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VALUE-CRITERIA—answer!</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1202919" y="2011680"/>
            <a:ext cx="10357110" cy="4707902"/>
          </a:xfrm>
        </p:spPr>
        <p:txBody>
          <a:bodyPr>
            <a:normAutofit fontScale="85000" lnSpcReduction="20000"/>
          </a:bodyPr>
          <a:lstStyle/>
          <a:p>
            <a:pPr>
              <a:lnSpc>
                <a:spcPct val="120000"/>
              </a:lnSpc>
            </a:pPr>
            <a:r>
              <a:rPr lang="en-US" sz="3200" b="1" dirty="0"/>
              <a:t>Your Topic: The government has a responsibility to reduce poverty.</a:t>
            </a:r>
          </a:p>
          <a:p>
            <a:pPr>
              <a:lnSpc>
                <a:spcPct val="120000"/>
              </a:lnSpc>
            </a:pPr>
            <a:r>
              <a:rPr lang="en-US" sz="3200" b="1" i="1" dirty="0"/>
              <a:t>You want to argue that the government can reduce malnutrition among children.</a:t>
            </a:r>
          </a:p>
          <a:p>
            <a:pPr>
              <a:lnSpc>
                <a:spcPct val="120000"/>
              </a:lnSpc>
            </a:pPr>
            <a:r>
              <a:rPr lang="en-US" sz="3200" b="1" dirty="0"/>
              <a:t>1) the goal/the ideal (value) REDUCE MALNUTRITION</a:t>
            </a:r>
          </a:p>
          <a:p>
            <a:pPr>
              <a:lnSpc>
                <a:spcPct val="120000"/>
              </a:lnSpc>
            </a:pPr>
            <a:r>
              <a:rPr lang="en-US" sz="3200" b="1" dirty="0"/>
              <a:t>2) the way to achieve that value (criteria) GOVERNMENT ACTION</a:t>
            </a:r>
          </a:p>
          <a:p>
            <a:pPr>
              <a:lnSpc>
                <a:spcPct val="120000"/>
              </a:lnSpc>
            </a:pPr>
            <a:r>
              <a:rPr lang="en-US" sz="3200" b="1" dirty="0"/>
              <a:t>3) the importance of meeting that value MALNUTRITION IS PAINFUL, HARMS HEALTH, CAN CAUSE DEATH.</a:t>
            </a:r>
            <a:endParaRPr lang="en-US" sz="2800" b="1" dirty="0"/>
          </a:p>
        </p:txBody>
      </p:sp>
    </p:spTree>
    <p:extLst>
      <p:ext uri="{BB962C8B-B14F-4D97-AF65-F5344CB8AC3E}">
        <p14:creationId xmlns:p14="http://schemas.microsoft.com/office/powerpoint/2010/main" val="53362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You need rebuttals</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p:txBody>
          <a:bodyPr>
            <a:normAutofit/>
          </a:bodyPr>
          <a:lstStyle/>
          <a:p>
            <a:r>
              <a:rPr lang="en-US" sz="3200" b="1" dirty="0"/>
              <a:t>You need documented responses to your opponents’ contentions</a:t>
            </a:r>
          </a:p>
          <a:p>
            <a:r>
              <a:rPr lang="en-US" sz="3200" b="1" dirty="0"/>
              <a:t>Check out the rebuttals in the evidence packet</a:t>
            </a:r>
          </a:p>
          <a:p>
            <a:r>
              <a:rPr lang="en-US" sz="3200" b="1" dirty="0"/>
              <a:t>When you respond you use analysis and documented arguments</a:t>
            </a:r>
          </a:p>
          <a:p>
            <a:r>
              <a:rPr lang="en-US" sz="3200" b="1" dirty="0"/>
              <a:t>1 minimum analysis, 2 minimum documented.</a:t>
            </a:r>
            <a:endParaRPr lang="en-US" sz="2800" b="1" dirty="0"/>
          </a:p>
        </p:txBody>
      </p:sp>
    </p:spTree>
    <p:extLst>
      <p:ext uri="{BB962C8B-B14F-4D97-AF65-F5344CB8AC3E}">
        <p14:creationId xmlns:p14="http://schemas.microsoft.com/office/powerpoint/2010/main" val="352460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FLOWSHEETS</a:t>
            </a:r>
            <a:endParaRPr lang="en-US" altLang="en-US" cap="none" dirty="0"/>
          </a:p>
        </p:txBody>
      </p:sp>
      <p:sp>
        <p:nvSpPr>
          <p:cNvPr id="3" name="TextBox 2">
            <a:extLst>
              <a:ext uri="{FF2B5EF4-FFF2-40B4-BE49-F238E27FC236}">
                <a16:creationId xmlns:a16="http://schemas.microsoft.com/office/drawing/2014/main" id="{EE7A770F-185C-41B0-BC20-5AC164F9E985}"/>
              </a:ext>
            </a:extLst>
          </p:cNvPr>
          <p:cNvSpPr txBox="1"/>
          <p:nvPr/>
        </p:nvSpPr>
        <p:spPr>
          <a:xfrm>
            <a:off x="358733" y="1887173"/>
            <a:ext cx="11474533" cy="187743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You MUST USE FLOWSHEETS for your debates</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To follow the speakers in the order they present . . .</a:t>
            </a:r>
          </a:p>
          <a:p>
            <a:pPr marL="457200" indent="-457200">
              <a:spcAft>
                <a:spcPts val="1200"/>
              </a:spcAft>
              <a:buFont typeface="Arial" panose="020B0604020202020204" pitchFamily="34" charset="0"/>
              <a:buChar char="•"/>
            </a:pPr>
            <a:endParaRPr lang="en-US" sz="3200" b="1" dirty="0">
              <a:latin typeface="Tahoma" panose="020B0604030504040204" pitchFamily="34" charset="0"/>
              <a:ea typeface="Tahoma" panose="020B0604030504040204" pitchFamily="34" charset="0"/>
              <a:cs typeface="Tahoma" panose="020B0604030504040204" pitchFamily="34" charset="0"/>
            </a:endParaRPr>
          </a:p>
        </p:txBody>
      </p:sp>
      <p:pic>
        <p:nvPicPr>
          <p:cNvPr id="7" name="Picture 6" descr="A picture containing drawing&#10;&#10;Description automatically generated">
            <a:extLst>
              <a:ext uri="{FF2B5EF4-FFF2-40B4-BE49-F238E27FC236}">
                <a16:creationId xmlns:a16="http://schemas.microsoft.com/office/drawing/2014/main" id="{7AEE3D4D-FDF9-4A34-91F1-6AF768F09FF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58346" y="3755807"/>
            <a:ext cx="1157570" cy="1819760"/>
          </a:xfrm>
          <a:prstGeom prst="rect">
            <a:avLst/>
          </a:prstGeom>
        </p:spPr>
      </p:pic>
      <p:pic>
        <p:nvPicPr>
          <p:cNvPr id="12" name="Picture 11" descr="A picture containing toy, doll, clock&#10;&#10;Description automatically generated">
            <a:extLst>
              <a:ext uri="{FF2B5EF4-FFF2-40B4-BE49-F238E27FC236}">
                <a16:creationId xmlns:a16="http://schemas.microsoft.com/office/drawing/2014/main" id="{638C09AE-06EE-4F45-8BAC-917B0F5943BE}"/>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r="55085" b="46457"/>
          <a:stretch/>
        </p:blipFill>
        <p:spPr>
          <a:xfrm>
            <a:off x="1759658" y="3858847"/>
            <a:ext cx="1302746" cy="1725523"/>
          </a:xfrm>
          <a:prstGeom prst="rect">
            <a:avLst/>
          </a:prstGeom>
        </p:spPr>
      </p:pic>
      <p:graphicFrame>
        <p:nvGraphicFramePr>
          <p:cNvPr id="5" name="Table 5">
            <a:extLst>
              <a:ext uri="{FF2B5EF4-FFF2-40B4-BE49-F238E27FC236}">
                <a16:creationId xmlns:a16="http://schemas.microsoft.com/office/drawing/2014/main" id="{899086FB-7FFC-4C71-A9FD-2A649566B0E6}"/>
              </a:ext>
            </a:extLst>
          </p:cNvPr>
          <p:cNvGraphicFramePr>
            <a:graphicFrameLocks noGrp="1"/>
          </p:cNvGraphicFramePr>
          <p:nvPr>
            <p:extLst>
              <p:ext uri="{D42A27DB-BD31-4B8C-83A1-F6EECF244321}">
                <p14:modId xmlns:p14="http://schemas.microsoft.com/office/powerpoint/2010/main" val="1093418849"/>
              </p:ext>
            </p:extLst>
          </p:nvPr>
        </p:nvGraphicFramePr>
        <p:xfrm>
          <a:off x="255373" y="5709677"/>
          <a:ext cx="11577888" cy="822960"/>
        </p:xfrm>
        <a:graphic>
          <a:graphicData uri="http://schemas.openxmlformats.org/drawingml/2006/table">
            <a:tbl>
              <a:tblPr firstRow="1" bandRow="1">
                <a:tableStyleId>{5C22544A-7EE6-4342-B048-85BDC9FD1C3A}</a:tableStyleId>
              </a:tblPr>
              <a:tblGrid>
                <a:gridCol w="1447236">
                  <a:extLst>
                    <a:ext uri="{9D8B030D-6E8A-4147-A177-3AD203B41FA5}">
                      <a16:colId xmlns:a16="http://schemas.microsoft.com/office/drawing/2014/main" val="329826773"/>
                    </a:ext>
                  </a:extLst>
                </a:gridCol>
                <a:gridCol w="1447236">
                  <a:extLst>
                    <a:ext uri="{9D8B030D-6E8A-4147-A177-3AD203B41FA5}">
                      <a16:colId xmlns:a16="http://schemas.microsoft.com/office/drawing/2014/main" val="3537919867"/>
                    </a:ext>
                  </a:extLst>
                </a:gridCol>
                <a:gridCol w="1409092">
                  <a:extLst>
                    <a:ext uri="{9D8B030D-6E8A-4147-A177-3AD203B41FA5}">
                      <a16:colId xmlns:a16="http://schemas.microsoft.com/office/drawing/2014/main" val="2638519402"/>
                    </a:ext>
                  </a:extLst>
                </a:gridCol>
                <a:gridCol w="1364068">
                  <a:extLst>
                    <a:ext uri="{9D8B030D-6E8A-4147-A177-3AD203B41FA5}">
                      <a16:colId xmlns:a16="http://schemas.microsoft.com/office/drawing/2014/main" val="3482501478"/>
                    </a:ext>
                  </a:extLst>
                </a:gridCol>
                <a:gridCol w="1573427">
                  <a:extLst>
                    <a:ext uri="{9D8B030D-6E8A-4147-A177-3AD203B41FA5}">
                      <a16:colId xmlns:a16="http://schemas.microsoft.com/office/drawing/2014/main" val="2331863834"/>
                    </a:ext>
                  </a:extLst>
                </a:gridCol>
                <a:gridCol w="1614617">
                  <a:extLst>
                    <a:ext uri="{9D8B030D-6E8A-4147-A177-3AD203B41FA5}">
                      <a16:colId xmlns:a16="http://schemas.microsoft.com/office/drawing/2014/main" val="2462508631"/>
                    </a:ext>
                  </a:extLst>
                </a:gridCol>
                <a:gridCol w="1274976">
                  <a:extLst>
                    <a:ext uri="{9D8B030D-6E8A-4147-A177-3AD203B41FA5}">
                      <a16:colId xmlns:a16="http://schemas.microsoft.com/office/drawing/2014/main" val="749101304"/>
                    </a:ext>
                  </a:extLst>
                </a:gridCol>
                <a:gridCol w="1447236">
                  <a:extLst>
                    <a:ext uri="{9D8B030D-6E8A-4147-A177-3AD203B41FA5}">
                      <a16:colId xmlns:a16="http://schemas.microsoft.com/office/drawing/2014/main" val="1611994048"/>
                    </a:ext>
                  </a:extLst>
                </a:gridCol>
              </a:tblGrid>
              <a:tr h="370840">
                <a:tc>
                  <a:txBody>
                    <a:bodyPr/>
                    <a:lstStyle/>
                    <a:p>
                      <a:r>
                        <a:rPr lang="en-US" sz="2400" dirty="0">
                          <a:solidFill>
                            <a:sysClr val="windowText" lastClr="000000"/>
                          </a:solidFill>
                        </a:rPr>
                        <a:t>1 Aff </a:t>
                      </a:r>
                    </a:p>
                  </a:txBody>
                  <a:tcPr>
                    <a:solidFill>
                      <a:schemeClr val="tx1"/>
                    </a:solidFill>
                  </a:tcPr>
                </a:tc>
                <a:tc>
                  <a:txBody>
                    <a:bodyPr/>
                    <a:lstStyle/>
                    <a:p>
                      <a:r>
                        <a:rPr lang="en-US" sz="2400" dirty="0">
                          <a:solidFill>
                            <a:sysClr val="windowText" lastClr="000000"/>
                          </a:solidFill>
                        </a:rPr>
                        <a:t>1 Neg</a:t>
                      </a:r>
                    </a:p>
                  </a:txBody>
                  <a:tcPr>
                    <a:solidFill>
                      <a:schemeClr val="tx1"/>
                    </a:solidFill>
                  </a:tcPr>
                </a:tc>
                <a:tc>
                  <a:txBody>
                    <a:bodyPr/>
                    <a:lstStyle/>
                    <a:p>
                      <a:r>
                        <a:rPr lang="en-US" sz="2400" dirty="0">
                          <a:solidFill>
                            <a:sysClr val="windowText" lastClr="000000"/>
                          </a:solidFill>
                        </a:rPr>
                        <a:t>1 Aff Rebuttal</a:t>
                      </a:r>
                    </a:p>
                  </a:txBody>
                  <a:tcPr>
                    <a:solidFill>
                      <a:schemeClr val="tx1"/>
                    </a:solidFill>
                  </a:tcPr>
                </a:tc>
                <a:tc>
                  <a:txBody>
                    <a:bodyPr/>
                    <a:lstStyle/>
                    <a:p>
                      <a:r>
                        <a:rPr lang="en-US" sz="2400" dirty="0">
                          <a:solidFill>
                            <a:sysClr val="windowText" lastClr="000000"/>
                          </a:solidFill>
                        </a:rPr>
                        <a:t>Neg Rebuttal</a:t>
                      </a:r>
                    </a:p>
                  </a:txBody>
                  <a:tcPr>
                    <a:solidFill>
                      <a:schemeClr val="tx1"/>
                    </a:solidFill>
                  </a:tcPr>
                </a:tc>
                <a:tc>
                  <a:txBody>
                    <a:bodyPr/>
                    <a:lstStyle/>
                    <a:p>
                      <a:r>
                        <a:rPr lang="en-US" sz="2400" dirty="0">
                          <a:solidFill>
                            <a:sysClr val="windowText" lastClr="000000"/>
                          </a:solidFill>
                        </a:rPr>
                        <a:t>2nd Aff Rebuttal</a:t>
                      </a:r>
                    </a:p>
                  </a:txBody>
                  <a:tcPr>
                    <a:solidFill>
                      <a:schemeClr val="tx1"/>
                    </a:solidFill>
                  </a:tcPr>
                </a:tc>
                <a:tc>
                  <a:txBody>
                    <a:bodyPr/>
                    <a:lstStyle/>
                    <a:p>
                      <a:endParaRPr lang="en-US" sz="2400" dirty="0">
                        <a:solidFill>
                          <a:sysClr val="windowText" lastClr="000000"/>
                        </a:solidFill>
                      </a:endParaRPr>
                    </a:p>
                  </a:txBody>
                  <a:tcPr>
                    <a:solidFill>
                      <a:schemeClr val="tx1"/>
                    </a:solidFill>
                  </a:tcPr>
                </a:tc>
                <a:tc>
                  <a:txBody>
                    <a:bodyPr/>
                    <a:lstStyle/>
                    <a:p>
                      <a:endParaRPr lang="en-US" sz="2400" dirty="0">
                        <a:solidFill>
                          <a:sysClr val="windowText" lastClr="000000"/>
                        </a:solidFill>
                      </a:endParaRPr>
                    </a:p>
                  </a:txBody>
                  <a:tcPr>
                    <a:solidFill>
                      <a:schemeClr val="tx1"/>
                    </a:solidFill>
                  </a:tcPr>
                </a:tc>
                <a:tc>
                  <a:txBody>
                    <a:bodyPr/>
                    <a:lstStyle/>
                    <a:p>
                      <a:endParaRPr lang="en-US" sz="2400" dirty="0">
                        <a:solidFill>
                          <a:sysClr val="windowText" lastClr="000000"/>
                        </a:solidFill>
                      </a:endParaRPr>
                    </a:p>
                  </a:txBody>
                  <a:tcPr>
                    <a:solidFill>
                      <a:schemeClr val="tx1"/>
                    </a:solidFill>
                  </a:tcPr>
                </a:tc>
                <a:extLst>
                  <a:ext uri="{0D108BD9-81ED-4DB2-BD59-A6C34878D82A}">
                    <a16:rowId xmlns:a16="http://schemas.microsoft.com/office/drawing/2014/main" val="3511935313"/>
                  </a:ext>
                </a:extLst>
              </a:tr>
            </a:tbl>
          </a:graphicData>
        </a:graphic>
      </p:graphicFrame>
      <p:pic>
        <p:nvPicPr>
          <p:cNvPr id="8" name="Picture 7">
            <a:extLst>
              <a:ext uri="{FF2B5EF4-FFF2-40B4-BE49-F238E27FC236}">
                <a16:creationId xmlns:a16="http://schemas.microsoft.com/office/drawing/2014/main" id="{4381B76D-6920-4B62-B961-8C23A0FD46EB}"/>
              </a:ext>
            </a:extLst>
          </p:cNvPr>
          <p:cNvPicPr>
            <a:picLocks noChangeAspect="1"/>
          </p:cNvPicPr>
          <p:nvPr/>
        </p:nvPicPr>
        <p:blipFill>
          <a:blip r:embed="rId6"/>
          <a:stretch>
            <a:fillRect/>
          </a:stretch>
        </p:blipFill>
        <p:spPr>
          <a:xfrm>
            <a:off x="6120935" y="3764610"/>
            <a:ext cx="1158340" cy="1816765"/>
          </a:xfrm>
          <a:prstGeom prst="rect">
            <a:avLst/>
          </a:prstGeom>
        </p:spPr>
      </p:pic>
      <p:pic>
        <p:nvPicPr>
          <p:cNvPr id="13" name="Picture 12">
            <a:extLst>
              <a:ext uri="{FF2B5EF4-FFF2-40B4-BE49-F238E27FC236}">
                <a16:creationId xmlns:a16="http://schemas.microsoft.com/office/drawing/2014/main" id="{21B4DFFA-0502-4B9B-90DC-E273AD3A9AF4}"/>
              </a:ext>
            </a:extLst>
          </p:cNvPr>
          <p:cNvPicPr>
            <a:picLocks noChangeAspect="1"/>
          </p:cNvPicPr>
          <p:nvPr/>
        </p:nvPicPr>
        <p:blipFill>
          <a:blip r:embed="rId6"/>
          <a:stretch>
            <a:fillRect/>
          </a:stretch>
        </p:blipFill>
        <p:spPr>
          <a:xfrm>
            <a:off x="3176096" y="3789193"/>
            <a:ext cx="1158340" cy="1816765"/>
          </a:xfrm>
          <a:prstGeom prst="rect">
            <a:avLst/>
          </a:prstGeom>
        </p:spPr>
      </p:pic>
      <p:pic>
        <p:nvPicPr>
          <p:cNvPr id="15" name="Picture 14" descr="A picture containing toy, doll, clock&#10;&#10;Description automatically generated">
            <a:extLst>
              <a:ext uri="{FF2B5EF4-FFF2-40B4-BE49-F238E27FC236}">
                <a16:creationId xmlns:a16="http://schemas.microsoft.com/office/drawing/2014/main" id="{AB5DC17C-1F58-4BA0-AB2E-63D8CEDDA1E1}"/>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r="55085" b="46457"/>
          <a:stretch/>
        </p:blipFill>
        <p:spPr>
          <a:xfrm>
            <a:off x="4546499" y="3823834"/>
            <a:ext cx="1302746" cy="1725523"/>
          </a:xfrm>
          <a:prstGeom prst="rect">
            <a:avLst/>
          </a:prstGeom>
        </p:spPr>
      </p:pic>
    </p:spTree>
    <p:extLst>
      <p:ext uri="{BB962C8B-B14F-4D97-AF65-F5344CB8AC3E}">
        <p14:creationId xmlns:p14="http://schemas.microsoft.com/office/powerpoint/2010/main" val="3091770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87CD-4280-497C-BA9D-BC0E33CD44D0}"/>
              </a:ext>
            </a:extLst>
          </p:cNvPr>
          <p:cNvSpPr>
            <a:spLocks noGrp="1"/>
          </p:cNvSpPr>
          <p:nvPr>
            <p:ph type="title"/>
          </p:nvPr>
        </p:nvSpPr>
        <p:spPr/>
        <p:txBody>
          <a:bodyPr/>
          <a:lstStyle/>
          <a:p>
            <a:r>
              <a:rPr lang="en-US" b="1" dirty="0"/>
              <a:t>You flow . . . </a:t>
            </a:r>
          </a:p>
        </p:txBody>
      </p:sp>
      <p:sp>
        <p:nvSpPr>
          <p:cNvPr id="3" name="Content Placeholder 2">
            <a:extLst>
              <a:ext uri="{FF2B5EF4-FFF2-40B4-BE49-F238E27FC236}">
                <a16:creationId xmlns:a16="http://schemas.microsoft.com/office/drawing/2014/main" id="{3B77E64C-3CE7-4C98-9903-8B2C4E24C5EB}"/>
              </a:ext>
            </a:extLst>
          </p:cNvPr>
          <p:cNvSpPr>
            <a:spLocks noGrp="1"/>
          </p:cNvSpPr>
          <p:nvPr>
            <p:ph idx="1"/>
          </p:nvPr>
        </p:nvSpPr>
        <p:spPr>
          <a:xfrm>
            <a:off x="815546" y="2011680"/>
            <a:ext cx="11164250" cy="4206240"/>
          </a:xfrm>
        </p:spPr>
        <p:txBody>
          <a:bodyPr>
            <a:normAutofit/>
          </a:bodyPr>
          <a:lstStyle/>
          <a:p>
            <a:r>
              <a:rPr lang="en-US" sz="3200" b="1" dirty="0"/>
              <a:t>Your speeches</a:t>
            </a:r>
          </a:p>
          <a:p>
            <a:r>
              <a:rPr lang="en-US" sz="3200" b="1" dirty="0"/>
              <a:t>Your partner’s speeches</a:t>
            </a:r>
          </a:p>
          <a:p>
            <a:r>
              <a:rPr lang="en-US" sz="3200" b="1" dirty="0"/>
              <a:t>Your opponent’s speeches</a:t>
            </a:r>
          </a:p>
          <a:p>
            <a:r>
              <a:rPr lang="en-US" sz="3200" b="1" dirty="0"/>
              <a:t>You take notes on ALL the arguments in the debate!</a:t>
            </a:r>
            <a:endParaRPr lang="en-US" sz="4000" b="1" dirty="0"/>
          </a:p>
        </p:txBody>
      </p:sp>
    </p:spTree>
    <p:extLst>
      <p:ext uri="{BB962C8B-B14F-4D97-AF65-F5344CB8AC3E}">
        <p14:creationId xmlns:p14="http://schemas.microsoft.com/office/powerpoint/2010/main" val="202382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A0CF73D-DA13-4D2E-85C5-4827DEE3AD7F}"/>
              </a:ext>
            </a:extLst>
          </p:cNvPr>
          <p:cNvPicPr>
            <a:picLocks noChangeAspect="1"/>
          </p:cNvPicPr>
          <p:nvPr/>
        </p:nvPicPr>
        <p:blipFill rotWithShape="1">
          <a:blip r:embed="rId2"/>
          <a:srcRect r="28886"/>
          <a:stretch/>
        </p:blipFill>
        <p:spPr>
          <a:xfrm>
            <a:off x="347661" y="442912"/>
            <a:ext cx="8175852" cy="5972175"/>
          </a:xfrm>
          <a:prstGeom prst="rect">
            <a:avLst/>
          </a:prstGeom>
        </p:spPr>
      </p:pic>
      <p:sp>
        <p:nvSpPr>
          <p:cNvPr id="4" name="TextBox 3">
            <a:extLst>
              <a:ext uri="{FF2B5EF4-FFF2-40B4-BE49-F238E27FC236}">
                <a16:creationId xmlns:a16="http://schemas.microsoft.com/office/drawing/2014/main" id="{0BB4FBC4-A8E6-4CC6-B420-B7DA9B2E6EBF}"/>
              </a:ext>
            </a:extLst>
          </p:cNvPr>
          <p:cNvSpPr txBox="1"/>
          <p:nvPr/>
        </p:nvSpPr>
        <p:spPr>
          <a:xfrm>
            <a:off x="452304" y="555362"/>
            <a:ext cx="1441809" cy="1169551"/>
          </a:xfrm>
          <a:prstGeom prst="rect">
            <a:avLst/>
          </a:prstGeom>
          <a:solidFill>
            <a:schemeClr val="tx1"/>
          </a:solidFill>
        </p:spPr>
        <p:txBody>
          <a:bodyPr wrap="square" rtlCol="0">
            <a:spAutoFit/>
          </a:bodyPr>
          <a:lstStyle/>
          <a:p>
            <a:r>
              <a:rPr lang="en-US" sz="2000" b="1" dirty="0">
                <a:solidFill>
                  <a:schemeClr val="bg1"/>
                </a:solidFill>
              </a:rPr>
              <a:t>1 Aff</a:t>
            </a:r>
            <a:endParaRPr lang="en-US" sz="1400" b="1" dirty="0">
              <a:solidFill>
                <a:schemeClr val="bg1"/>
              </a:solidFill>
            </a:endParaRPr>
          </a:p>
          <a:p>
            <a:r>
              <a:rPr lang="en-US" sz="1400" b="1" dirty="0">
                <a:solidFill>
                  <a:schemeClr val="bg1"/>
                </a:solidFill>
              </a:rPr>
              <a:t>Case with Value-Criteria</a:t>
            </a:r>
          </a:p>
          <a:p>
            <a:r>
              <a:rPr lang="en-US" sz="1400" b="1" dirty="0">
                <a:solidFill>
                  <a:schemeClr val="bg1"/>
                </a:solidFill>
              </a:rPr>
              <a:t>Contention(s)</a:t>
            </a:r>
          </a:p>
          <a:p>
            <a:endParaRPr lang="en-US" sz="800" b="1" dirty="0">
              <a:solidFill>
                <a:schemeClr val="bg1"/>
              </a:solidFill>
            </a:endParaRPr>
          </a:p>
        </p:txBody>
      </p:sp>
      <p:sp>
        <p:nvSpPr>
          <p:cNvPr id="9" name="TextBox 8">
            <a:extLst>
              <a:ext uri="{FF2B5EF4-FFF2-40B4-BE49-F238E27FC236}">
                <a16:creationId xmlns:a16="http://schemas.microsoft.com/office/drawing/2014/main" id="{3F19034E-D72F-4DAD-A368-E809E7228F79}"/>
              </a:ext>
            </a:extLst>
          </p:cNvPr>
          <p:cNvSpPr txBox="1"/>
          <p:nvPr/>
        </p:nvSpPr>
        <p:spPr>
          <a:xfrm>
            <a:off x="2094751" y="555361"/>
            <a:ext cx="1508527" cy="830997"/>
          </a:xfrm>
          <a:prstGeom prst="rect">
            <a:avLst/>
          </a:prstGeom>
          <a:solidFill>
            <a:schemeClr val="tx1"/>
          </a:solidFill>
        </p:spPr>
        <p:txBody>
          <a:bodyPr wrap="square" rtlCol="0">
            <a:spAutoFit/>
          </a:bodyPr>
          <a:lstStyle/>
          <a:p>
            <a:r>
              <a:rPr lang="en-US" sz="2000" b="1" dirty="0">
                <a:solidFill>
                  <a:schemeClr val="bg1"/>
                </a:solidFill>
              </a:rPr>
              <a:t>1 Neg</a:t>
            </a:r>
            <a:endParaRPr lang="en-US" sz="1400" b="1" dirty="0">
              <a:solidFill>
                <a:schemeClr val="bg1"/>
              </a:solidFill>
            </a:endParaRPr>
          </a:p>
          <a:p>
            <a:r>
              <a:rPr lang="en-US" sz="1400" b="1" dirty="0">
                <a:solidFill>
                  <a:schemeClr val="bg1"/>
                </a:solidFill>
              </a:rPr>
              <a:t>Respond to Aff Case</a:t>
            </a:r>
          </a:p>
        </p:txBody>
      </p:sp>
      <p:sp>
        <p:nvSpPr>
          <p:cNvPr id="5" name="TextBox 4">
            <a:extLst>
              <a:ext uri="{FF2B5EF4-FFF2-40B4-BE49-F238E27FC236}">
                <a16:creationId xmlns:a16="http://schemas.microsoft.com/office/drawing/2014/main" id="{42C05CB7-FDC1-4BFA-A33E-9E2C0EF76EA4}"/>
              </a:ext>
            </a:extLst>
          </p:cNvPr>
          <p:cNvSpPr txBox="1"/>
          <p:nvPr/>
        </p:nvSpPr>
        <p:spPr>
          <a:xfrm>
            <a:off x="8899556" y="442912"/>
            <a:ext cx="2840140" cy="3170099"/>
          </a:xfrm>
          <a:prstGeom prst="rect">
            <a:avLst/>
          </a:prstGeom>
          <a:noFill/>
        </p:spPr>
        <p:txBody>
          <a:bodyPr wrap="square" rtlCol="0">
            <a:spAutoFit/>
          </a:bodyPr>
          <a:lstStyle/>
          <a:p>
            <a:r>
              <a:rPr lang="en-US" sz="3200" b="1" dirty="0"/>
              <a:t>Aff Case</a:t>
            </a:r>
            <a:r>
              <a:rPr lang="en-US" sz="2400" b="1" dirty="0"/>
              <a:t> - Neg Responses Flowsheet</a:t>
            </a:r>
          </a:p>
          <a:p>
            <a:endParaRPr lang="en-US" sz="2400" b="1" dirty="0"/>
          </a:p>
          <a:p>
            <a:r>
              <a:rPr lang="en-US" sz="2400" b="1" dirty="0"/>
              <a:t>For Aff Case</a:t>
            </a:r>
          </a:p>
          <a:p>
            <a:r>
              <a:rPr lang="en-US" sz="2400" b="1" dirty="0"/>
              <a:t>And</a:t>
            </a:r>
          </a:p>
          <a:p>
            <a:r>
              <a:rPr lang="en-US" sz="2400" b="1" dirty="0"/>
              <a:t>Neg Responses to the Aff arguments</a:t>
            </a:r>
          </a:p>
        </p:txBody>
      </p:sp>
      <p:pic>
        <p:nvPicPr>
          <p:cNvPr id="3" name="Picture 2">
            <a:extLst>
              <a:ext uri="{FF2B5EF4-FFF2-40B4-BE49-F238E27FC236}">
                <a16:creationId xmlns:a16="http://schemas.microsoft.com/office/drawing/2014/main" id="{480234B1-BAC7-465E-A3C0-C53DFE50B4D0}"/>
              </a:ext>
            </a:extLst>
          </p:cNvPr>
          <p:cNvPicPr>
            <a:picLocks noChangeAspect="1"/>
          </p:cNvPicPr>
          <p:nvPr/>
        </p:nvPicPr>
        <p:blipFill>
          <a:blip r:embed="rId3"/>
          <a:stretch>
            <a:fillRect/>
          </a:stretch>
        </p:blipFill>
        <p:spPr>
          <a:xfrm>
            <a:off x="452304" y="5016841"/>
            <a:ext cx="818978" cy="1285795"/>
          </a:xfrm>
          <a:prstGeom prst="rect">
            <a:avLst/>
          </a:prstGeom>
        </p:spPr>
      </p:pic>
      <p:sp>
        <p:nvSpPr>
          <p:cNvPr id="8" name="TextBox 7">
            <a:extLst>
              <a:ext uri="{FF2B5EF4-FFF2-40B4-BE49-F238E27FC236}">
                <a16:creationId xmlns:a16="http://schemas.microsoft.com/office/drawing/2014/main" id="{52633E8F-6E72-426E-8E88-B5EABBB6F1FB}"/>
              </a:ext>
            </a:extLst>
          </p:cNvPr>
          <p:cNvSpPr txBox="1"/>
          <p:nvPr/>
        </p:nvSpPr>
        <p:spPr>
          <a:xfrm>
            <a:off x="3681324" y="555551"/>
            <a:ext cx="1508527" cy="923330"/>
          </a:xfrm>
          <a:prstGeom prst="rect">
            <a:avLst/>
          </a:prstGeom>
          <a:solidFill>
            <a:schemeClr val="tx1"/>
          </a:solidFill>
        </p:spPr>
        <p:txBody>
          <a:bodyPr wrap="square" rtlCol="0">
            <a:spAutoFit/>
          </a:bodyPr>
          <a:lstStyle/>
          <a:p>
            <a:r>
              <a:rPr lang="en-US" sz="2000" b="1" dirty="0">
                <a:solidFill>
                  <a:schemeClr val="bg1"/>
                </a:solidFill>
              </a:rPr>
              <a:t>1 Aff Rebuttal </a:t>
            </a:r>
            <a:endParaRPr lang="en-US" sz="1400" b="1" dirty="0">
              <a:solidFill>
                <a:schemeClr val="bg1"/>
              </a:solidFill>
            </a:endParaRPr>
          </a:p>
          <a:p>
            <a:r>
              <a:rPr lang="en-US" sz="1400" b="1" dirty="0">
                <a:solidFill>
                  <a:schemeClr val="bg1"/>
                </a:solidFill>
              </a:rPr>
              <a:t>Defend Aff Case</a:t>
            </a:r>
          </a:p>
        </p:txBody>
      </p:sp>
      <p:sp>
        <p:nvSpPr>
          <p:cNvPr id="10" name="TextBox 9">
            <a:extLst>
              <a:ext uri="{FF2B5EF4-FFF2-40B4-BE49-F238E27FC236}">
                <a16:creationId xmlns:a16="http://schemas.microsoft.com/office/drawing/2014/main" id="{1B433342-9E66-4980-B69C-A175A6F97C29}"/>
              </a:ext>
            </a:extLst>
          </p:cNvPr>
          <p:cNvSpPr txBox="1"/>
          <p:nvPr/>
        </p:nvSpPr>
        <p:spPr>
          <a:xfrm>
            <a:off x="5341736" y="555361"/>
            <a:ext cx="1508527" cy="1138773"/>
          </a:xfrm>
          <a:prstGeom prst="rect">
            <a:avLst/>
          </a:prstGeom>
          <a:solidFill>
            <a:schemeClr val="tx1"/>
          </a:solidFill>
        </p:spPr>
        <p:txBody>
          <a:bodyPr wrap="square" rtlCol="0">
            <a:spAutoFit/>
          </a:bodyPr>
          <a:lstStyle/>
          <a:p>
            <a:r>
              <a:rPr lang="en-US" sz="2000" b="1" dirty="0">
                <a:solidFill>
                  <a:schemeClr val="bg1"/>
                </a:solidFill>
              </a:rPr>
              <a:t>Neg Rebuttal</a:t>
            </a:r>
            <a:endParaRPr lang="en-US" sz="1400" b="1" dirty="0">
              <a:solidFill>
                <a:schemeClr val="bg1"/>
              </a:solidFill>
            </a:endParaRPr>
          </a:p>
          <a:p>
            <a:r>
              <a:rPr lang="en-US" sz="1400" b="1" dirty="0">
                <a:solidFill>
                  <a:schemeClr val="bg1"/>
                </a:solidFill>
              </a:rPr>
              <a:t>I defeated the aff case</a:t>
            </a:r>
          </a:p>
        </p:txBody>
      </p:sp>
      <p:sp>
        <p:nvSpPr>
          <p:cNvPr id="11" name="TextBox 10">
            <a:extLst>
              <a:ext uri="{FF2B5EF4-FFF2-40B4-BE49-F238E27FC236}">
                <a16:creationId xmlns:a16="http://schemas.microsoft.com/office/drawing/2014/main" id="{DDBB9261-1C3B-475E-A67D-4800FEA6C4C7}"/>
              </a:ext>
            </a:extLst>
          </p:cNvPr>
          <p:cNvSpPr txBox="1"/>
          <p:nvPr/>
        </p:nvSpPr>
        <p:spPr>
          <a:xfrm>
            <a:off x="6936940" y="509195"/>
            <a:ext cx="1508527" cy="923330"/>
          </a:xfrm>
          <a:prstGeom prst="rect">
            <a:avLst/>
          </a:prstGeom>
          <a:solidFill>
            <a:schemeClr val="tx1"/>
          </a:solidFill>
        </p:spPr>
        <p:txBody>
          <a:bodyPr wrap="square" rtlCol="0">
            <a:spAutoFit/>
          </a:bodyPr>
          <a:lstStyle/>
          <a:p>
            <a:r>
              <a:rPr lang="en-US" sz="2000" b="1" dirty="0">
                <a:solidFill>
                  <a:schemeClr val="bg1"/>
                </a:solidFill>
              </a:rPr>
              <a:t>2 Aff Rebuttal</a:t>
            </a:r>
            <a:endParaRPr lang="en-US" sz="1400" b="1" dirty="0">
              <a:solidFill>
                <a:schemeClr val="bg1"/>
              </a:solidFill>
            </a:endParaRPr>
          </a:p>
          <a:p>
            <a:r>
              <a:rPr lang="en-US" sz="1400" b="1" dirty="0">
                <a:solidFill>
                  <a:schemeClr val="bg1"/>
                </a:solidFill>
              </a:rPr>
              <a:t>I win the aff case</a:t>
            </a:r>
          </a:p>
        </p:txBody>
      </p:sp>
      <p:pic>
        <p:nvPicPr>
          <p:cNvPr id="7" name="Picture 6">
            <a:extLst>
              <a:ext uri="{FF2B5EF4-FFF2-40B4-BE49-F238E27FC236}">
                <a16:creationId xmlns:a16="http://schemas.microsoft.com/office/drawing/2014/main" id="{27FEE415-2AF5-4AA6-B030-DD351F170E2A}"/>
              </a:ext>
            </a:extLst>
          </p:cNvPr>
          <p:cNvPicPr>
            <a:picLocks noChangeAspect="1"/>
          </p:cNvPicPr>
          <p:nvPr/>
        </p:nvPicPr>
        <p:blipFill>
          <a:blip r:embed="rId3"/>
          <a:stretch>
            <a:fillRect/>
          </a:stretch>
        </p:blipFill>
        <p:spPr>
          <a:xfrm>
            <a:off x="3892407" y="5016841"/>
            <a:ext cx="767389" cy="1204801"/>
          </a:xfrm>
          <a:prstGeom prst="rect">
            <a:avLst/>
          </a:prstGeom>
        </p:spPr>
      </p:pic>
      <p:pic>
        <p:nvPicPr>
          <p:cNvPr id="14" name="Picture 13">
            <a:extLst>
              <a:ext uri="{FF2B5EF4-FFF2-40B4-BE49-F238E27FC236}">
                <a16:creationId xmlns:a16="http://schemas.microsoft.com/office/drawing/2014/main" id="{29C59037-9126-422A-875A-134C8923B60F}"/>
              </a:ext>
            </a:extLst>
          </p:cNvPr>
          <p:cNvPicPr>
            <a:picLocks noChangeAspect="1"/>
          </p:cNvPicPr>
          <p:nvPr/>
        </p:nvPicPr>
        <p:blipFill>
          <a:blip r:embed="rId4"/>
          <a:stretch>
            <a:fillRect/>
          </a:stretch>
        </p:blipFill>
        <p:spPr>
          <a:xfrm>
            <a:off x="2184524" y="4966049"/>
            <a:ext cx="1046919" cy="1387380"/>
          </a:xfrm>
          <a:prstGeom prst="rect">
            <a:avLst/>
          </a:prstGeom>
        </p:spPr>
      </p:pic>
      <p:pic>
        <p:nvPicPr>
          <p:cNvPr id="15" name="Picture 14">
            <a:extLst>
              <a:ext uri="{FF2B5EF4-FFF2-40B4-BE49-F238E27FC236}">
                <a16:creationId xmlns:a16="http://schemas.microsoft.com/office/drawing/2014/main" id="{568BA211-A4AB-43F6-8919-29B9A0BCD762}"/>
              </a:ext>
            </a:extLst>
          </p:cNvPr>
          <p:cNvPicPr>
            <a:picLocks noChangeAspect="1"/>
          </p:cNvPicPr>
          <p:nvPr/>
        </p:nvPicPr>
        <p:blipFill>
          <a:blip r:embed="rId4"/>
          <a:stretch>
            <a:fillRect/>
          </a:stretch>
        </p:blipFill>
        <p:spPr>
          <a:xfrm>
            <a:off x="5572539" y="4834262"/>
            <a:ext cx="1046919" cy="1387380"/>
          </a:xfrm>
          <a:prstGeom prst="rect">
            <a:avLst/>
          </a:prstGeom>
        </p:spPr>
      </p:pic>
      <p:pic>
        <p:nvPicPr>
          <p:cNvPr id="16" name="Picture 15">
            <a:extLst>
              <a:ext uri="{FF2B5EF4-FFF2-40B4-BE49-F238E27FC236}">
                <a16:creationId xmlns:a16="http://schemas.microsoft.com/office/drawing/2014/main" id="{F63BE133-1150-46C4-88D8-E4E34BBA2C1D}"/>
              </a:ext>
            </a:extLst>
          </p:cNvPr>
          <p:cNvPicPr>
            <a:picLocks noChangeAspect="1"/>
          </p:cNvPicPr>
          <p:nvPr/>
        </p:nvPicPr>
        <p:blipFill>
          <a:blip r:embed="rId3"/>
          <a:stretch>
            <a:fillRect/>
          </a:stretch>
        </p:blipFill>
        <p:spPr>
          <a:xfrm>
            <a:off x="7381685" y="4990154"/>
            <a:ext cx="767389" cy="1204801"/>
          </a:xfrm>
          <a:prstGeom prst="rect">
            <a:avLst/>
          </a:prstGeom>
        </p:spPr>
      </p:pic>
    </p:spTree>
    <p:extLst>
      <p:ext uri="{BB962C8B-B14F-4D97-AF65-F5344CB8AC3E}">
        <p14:creationId xmlns:p14="http://schemas.microsoft.com/office/powerpoint/2010/main" val="388660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53684-FF8B-416D-80E4-943A82E17A9A}"/>
              </a:ext>
            </a:extLst>
          </p:cNvPr>
          <p:cNvSpPr>
            <a:spLocks noGrp="1"/>
          </p:cNvSpPr>
          <p:nvPr>
            <p:ph type="title"/>
          </p:nvPr>
        </p:nvSpPr>
        <p:spPr/>
        <p:txBody>
          <a:bodyPr/>
          <a:lstStyle/>
          <a:p>
            <a:pPr algn="ctr"/>
            <a:r>
              <a:rPr lang="en-US" b="1" dirty="0"/>
              <a:t>You will be doing </a:t>
            </a:r>
            <a:br>
              <a:rPr lang="en-US" b="1" dirty="0"/>
            </a:br>
            <a:r>
              <a:rPr lang="en-US" b="1" dirty="0"/>
              <a:t>LD debate</a:t>
            </a:r>
          </a:p>
        </p:txBody>
      </p:sp>
      <p:sp>
        <p:nvSpPr>
          <p:cNvPr id="3" name="Content Placeholder 2">
            <a:extLst>
              <a:ext uri="{FF2B5EF4-FFF2-40B4-BE49-F238E27FC236}">
                <a16:creationId xmlns:a16="http://schemas.microsoft.com/office/drawing/2014/main" id="{4B03C0DC-B8D3-45BE-BEB7-87D991F4D2D3}"/>
              </a:ext>
            </a:extLst>
          </p:cNvPr>
          <p:cNvSpPr>
            <a:spLocks noGrp="1"/>
          </p:cNvSpPr>
          <p:nvPr>
            <p:ph idx="1"/>
          </p:nvPr>
        </p:nvSpPr>
        <p:spPr/>
        <p:txBody>
          <a:bodyPr>
            <a:normAutofit/>
          </a:bodyPr>
          <a:lstStyle/>
          <a:p>
            <a:r>
              <a:rPr lang="en-US" sz="3200" b="1" dirty="0"/>
              <a:t>This debate format is used throughout the United States</a:t>
            </a:r>
          </a:p>
          <a:p>
            <a:r>
              <a:rPr lang="en-US" sz="3200" b="1" dirty="0"/>
              <a:t>It focuses on </a:t>
            </a:r>
          </a:p>
          <a:p>
            <a:pPr lvl="1"/>
            <a:r>
              <a:rPr lang="en-US" sz="3000" b="1" dirty="0"/>
              <a:t>values and philosophies </a:t>
            </a:r>
          </a:p>
          <a:p>
            <a:pPr lvl="1"/>
            <a:r>
              <a:rPr lang="en-US" sz="3000" b="1" dirty="0"/>
              <a:t>on current issues</a:t>
            </a:r>
          </a:p>
          <a:p>
            <a:pPr lvl="1"/>
            <a:r>
              <a:rPr lang="en-US" sz="3000" b="1" dirty="0"/>
              <a:t>well researched arguments</a:t>
            </a:r>
          </a:p>
          <a:p>
            <a:r>
              <a:rPr lang="en-US" sz="3200" b="1" dirty="0"/>
              <a:t>And . . . </a:t>
            </a:r>
          </a:p>
        </p:txBody>
      </p:sp>
    </p:spTree>
    <p:extLst>
      <p:ext uri="{BB962C8B-B14F-4D97-AF65-F5344CB8AC3E}">
        <p14:creationId xmlns:p14="http://schemas.microsoft.com/office/powerpoint/2010/main" val="343392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A0CF73D-DA13-4D2E-85C5-4827DEE3AD7F}"/>
              </a:ext>
            </a:extLst>
          </p:cNvPr>
          <p:cNvPicPr>
            <a:picLocks noChangeAspect="1"/>
          </p:cNvPicPr>
          <p:nvPr/>
        </p:nvPicPr>
        <p:blipFill rotWithShape="1">
          <a:blip r:embed="rId2"/>
          <a:srcRect l="-1" r="42659"/>
          <a:stretch/>
        </p:blipFill>
        <p:spPr>
          <a:xfrm>
            <a:off x="347662" y="442912"/>
            <a:ext cx="6592225" cy="5972175"/>
          </a:xfrm>
          <a:prstGeom prst="rect">
            <a:avLst/>
          </a:prstGeom>
        </p:spPr>
      </p:pic>
      <p:sp>
        <p:nvSpPr>
          <p:cNvPr id="4" name="TextBox 3">
            <a:extLst>
              <a:ext uri="{FF2B5EF4-FFF2-40B4-BE49-F238E27FC236}">
                <a16:creationId xmlns:a16="http://schemas.microsoft.com/office/drawing/2014/main" id="{0BB4FBC4-A8E6-4CC6-B420-B7DA9B2E6EBF}"/>
              </a:ext>
            </a:extLst>
          </p:cNvPr>
          <p:cNvSpPr txBox="1"/>
          <p:nvPr/>
        </p:nvSpPr>
        <p:spPr>
          <a:xfrm>
            <a:off x="452304" y="555362"/>
            <a:ext cx="1508527" cy="1477328"/>
          </a:xfrm>
          <a:prstGeom prst="rect">
            <a:avLst/>
          </a:prstGeom>
          <a:solidFill>
            <a:schemeClr val="tx1"/>
          </a:solidFill>
        </p:spPr>
        <p:txBody>
          <a:bodyPr wrap="square" rtlCol="0">
            <a:spAutoFit/>
          </a:bodyPr>
          <a:lstStyle/>
          <a:p>
            <a:r>
              <a:rPr lang="en-US" sz="2000" b="1" dirty="0">
                <a:solidFill>
                  <a:schemeClr val="bg1"/>
                </a:solidFill>
              </a:rPr>
              <a:t>1 Neg</a:t>
            </a:r>
            <a:endParaRPr lang="en-US" sz="1400" b="1" dirty="0">
              <a:solidFill>
                <a:schemeClr val="bg1"/>
              </a:solidFill>
            </a:endParaRPr>
          </a:p>
          <a:p>
            <a:r>
              <a:rPr lang="en-US" sz="1400" b="1" dirty="0">
                <a:solidFill>
                  <a:schemeClr val="bg1"/>
                </a:solidFill>
              </a:rPr>
              <a:t>Neg Case with Value-Criteria and One Contention</a:t>
            </a:r>
          </a:p>
          <a:p>
            <a:r>
              <a:rPr lang="en-US" sz="1400" b="1" dirty="0">
                <a:solidFill>
                  <a:schemeClr val="bg1"/>
                </a:solidFill>
              </a:rPr>
              <a:t>--</a:t>
            </a:r>
          </a:p>
        </p:txBody>
      </p:sp>
      <p:sp>
        <p:nvSpPr>
          <p:cNvPr id="9" name="TextBox 8">
            <a:extLst>
              <a:ext uri="{FF2B5EF4-FFF2-40B4-BE49-F238E27FC236}">
                <a16:creationId xmlns:a16="http://schemas.microsoft.com/office/drawing/2014/main" id="{3F19034E-D72F-4DAD-A368-E809E7228F79}"/>
              </a:ext>
            </a:extLst>
          </p:cNvPr>
          <p:cNvSpPr txBox="1"/>
          <p:nvPr/>
        </p:nvSpPr>
        <p:spPr>
          <a:xfrm>
            <a:off x="2094751" y="555361"/>
            <a:ext cx="1508527" cy="1138773"/>
          </a:xfrm>
          <a:prstGeom prst="rect">
            <a:avLst/>
          </a:prstGeom>
          <a:solidFill>
            <a:schemeClr val="tx1"/>
          </a:solidFill>
        </p:spPr>
        <p:txBody>
          <a:bodyPr wrap="square" rtlCol="0">
            <a:spAutoFit/>
          </a:bodyPr>
          <a:lstStyle/>
          <a:p>
            <a:r>
              <a:rPr lang="en-US" sz="2000" b="1" dirty="0">
                <a:solidFill>
                  <a:schemeClr val="bg1"/>
                </a:solidFill>
              </a:rPr>
              <a:t>1 Aff Rebuttal</a:t>
            </a:r>
            <a:endParaRPr lang="en-US" sz="1400" b="1" dirty="0">
              <a:solidFill>
                <a:schemeClr val="bg1"/>
              </a:solidFill>
            </a:endParaRPr>
          </a:p>
          <a:p>
            <a:r>
              <a:rPr lang="en-US" sz="1400" b="1" dirty="0">
                <a:solidFill>
                  <a:schemeClr val="bg1"/>
                </a:solidFill>
              </a:rPr>
              <a:t>Respond to Neg Case</a:t>
            </a:r>
          </a:p>
        </p:txBody>
      </p:sp>
      <p:sp>
        <p:nvSpPr>
          <p:cNvPr id="13" name="TextBox 12">
            <a:extLst>
              <a:ext uri="{FF2B5EF4-FFF2-40B4-BE49-F238E27FC236}">
                <a16:creationId xmlns:a16="http://schemas.microsoft.com/office/drawing/2014/main" id="{241F0C36-0232-4F9F-A3CE-E0B4EC2B6B11}"/>
              </a:ext>
            </a:extLst>
          </p:cNvPr>
          <p:cNvSpPr txBox="1"/>
          <p:nvPr/>
        </p:nvSpPr>
        <p:spPr>
          <a:xfrm>
            <a:off x="8899556" y="442912"/>
            <a:ext cx="2840140" cy="3170099"/>
          </a:xfrm>
          <a:prstGeom prst="rect">
            <a:avLst/>
          </a:prstGeom>
          <a:noFill/>
        </p:spPr>
        <p:txBody>
          <a:bodyPr wrap="square" rtlCol="0">
            <a:spAutoFit/>
          </a:bodyPr>
          <a:lstStyle/>
          <a:p>
            <a:r>
              <a:rPr lang="en-US" sz="3200" b="1" dirty="0"/>
              <a:t>Neg Case </a:t>
            </a:r>
            <a:r>
              <a:rPr lang="en-US" sz="2400" b="1" dirty="0"/>
              <a:t>- Aff Responses Flowsheet</a:t>
            </a:r>
          </a:p>
          <a:p>
            <a:endParaRPr lang="en-US" sz="2400" b="1" dirty="0"/>
          </a:p>
          <a:p>
            <a:r>
              <a:rPr lang="en-US" sz="2400" b="1" dirty="0"/>
              <a:t>For Neg Case</a:t>
            </a:r>
          </a:p>
          <a:p>
            <a:r>
              <a:rPr lang="en-US" sz="2400" b="1" dirty="0"/>
              <a:t>And</a:t>
            </a:r>
          </a:p>
          <a:p>
            <a:r>
              <a:rPr lang="en-US" sz="2400" b="1" dirty="0"/>
              <a:t>Aff Responses to the Neg Case</a:t>
            </a:r>
          </a:p>
        </p:txBody>
      </p:sp>
      <p:pic>
        <p:nvPicPr>
          <p:cNvPr id="3" name="Picture 2">
            <a:extLst>
              <a:ext uri="{FF2B5EF4-FFF2-40B4-BE49-F238E27FC236}">
                <a16:creationId xmlns:a16="http://schemas.microsoft.com/office/drawing/2014/main" id="{D7F43707-6DBB-4B4D-ADE1-26A674FC4B83}"/>
              </a:ext>
            </a:extLst>
          </p:cNvPr>
          <p:cNvPicPr>
            <a:picLocks noChangeAspect="1"/>
          </p:cNvPicPr>
          <p:nvPr/>
        </p:nvPicPr>
        <p:blipFill>
          <a:blip r:embed="rId3"/>
          <a:stretch>
            <a:fillRect/>
          </a:stretch>
        </p:blipFill>
        <p:spPr>
          <a:xfrm>
            <a:off x="401835" y="4831496"/>
            <a:ext cx="1046919" cy="1387380"/>
          </a:xfrm>
          <a:prstGeom prst="rect">
            <a:avLst/>
          </a:prstGeom>
        </p:spPr>
      </p:pic>
      <p:sp>
        <p:nvSpPr>
          <p:cNvPr id="8" name="TextBox 7">
            <a:extLst>
              <a:ext uri="{FF2B5EF4-FFF2-40B4-BE49-F238E27FC236}">
                <a16:creationId xmlns:a16="http://schemas.microsoft.com/office/drawing/2014/main" id="{9FA1D536-AF20-4FA0-9D9A-3BC3A012F866}"/>
              </a:ext>
            </a:extLst>
          </p:cNvPr>
          <p:cNvSpPr txBox="1"/>
          <p:nvPr/>
        </p:nvSpPr>
        <p:spPr>
          <a:xfrm>
            <a:off x="3707920" y="555361"/>
            <a:ext cx="1508527" cy="1354217"/>
          </a:xfrm>
          <a:prstGeom prst="rect">
            <a:avLst/>
          </a:prstGeom>
          <a:solidFill>
            <a:schemeClr val="tx1"/>
          </a:solidFill>
        </p:spPr>
        <p:txBody>
          <a:bodyPr wrap="square" rtlCol="0">
            <a:spAutoFit/>
          </a:bodyPr>
          <a:lstStyle/>
          <a:p>
            <a:r>
              <a:rPr lang="en-US" sz="2000" b="1" dirty="0">
                <a:solidFill>
                  <a:schemeClr val="bg1"/>
                </a:solidFill>
              </a:rPr>
              <a:t>Neg Rebuttal</a:t>
            </a:r>
          </a:p>
          <a:p>
            <a:r>
              <a:rPr lang="en-US" sz="1400" b="1" dirty="0">
                <a:solidFill>
                  <a:schemeClr val="bg1"/>
                </a:solidFill>
              </a:rPr>
              <a:t>Defend and show I won the Neg Case</a:t>
            </a:r>
          </a:p>
        </p:txBody>
      </p:sp>
      <p:sp>
        <p:nvSpPr>
          <p:cNvPr id="10" name="TextBox 9">
            <a:extLst>
              <a:ext uri="{FF2B5EF4-FFF2-40B4-BE49-F238E27FC236}">
                <a16:creationId xmlns:a16="http://schemas.microsoft.com/office/drawing/2014/main" id="{2217E4B8-0326-4F8A-9AD1-08C79EB451AA}"/>
              </a:ext>
            </a:extLst>
          </p:cNvPr>
          <p:cNvSpPr txBox="1"/>
          <p:nvPr/>
        </p:nvSpPr>
        <p:spPr>
          <a:xfrm>
            <a:off x="5354343" y="555361"/>
            <a:ext cx="1508527" cy="1138773"/>
          </a:xfrm>
          <a:prstGeom prst="rect">
            <a:avLst/>
          </a:prstGeom>
          <a:solidFill>
            <a:schemeClr val="tx1"/>
          </a:solidFill>
        </p:spPr>
        <p:txBody>
          <a:bodyPr wrap="square" rtlCol="0">
            <a:spAutoFit/>
          </a:bodyPr>
          <a:lstStyle/>
          <a:p>
            <a:r>
              <a:rPr lang="en-US" sz="2000" b="1" dirty="0">
                <a:solidFill>
                  <a:schemeClr val="bg1"/>
                </a:solidFill>
              </a:rPr>
              <a:t>2 Aff Rebuttal</a:t>
            </a:r>
            <a:endParaRPr lang="en-US" sz="1400" b="1" dirty="0">
              <a:solidFill>
                <a:schemeClr val="bg1"/>
              </a:solidFill>
            </a:endParaRPr>
          </a:p>
          <a:p>
            <a:r>
              <a:rPr lang="en-US" sz="1400" b="1" dirty="0">
                <a:solidFill>
                  <a:schemeClr val="bg1"/>
                </a:solidFill>
              </a:rPr>
              <a:t>I defeated the Neg Case</a:t>
            </a:r>
          </a:p>
        </p:txBody>
      </p:sp>
      <p:pic>
        <p:nvPicPr>
          <p:cNvPr id="5" name="Picture 4">
            <a:extLst>
              <a:ext uri="{FF2B5EF4-FFF2-40B4-BE49-F238E27FC236}">
                <a16:creationId xmlns:a16="http://schemas.microsoft.com/office/drawing/2014/main" id="{39AAEEFE-1B1D-4039-8F9E-C44E1AF8D2F8}"/>
              </a:ext>
            </a:extLst>
          </p:cNvPr>
          <p:cNvPicPr>
            <a:picLocks noChangeAspect="1"/>
          </p:cNvPicPr>
          <p:nvPr/>
        </p:nvPicPr>
        <p:blipFill>
          <a:blip r:embed="rId4"/>
          <a:stretch>
            <a:fillRect/>
          </a:stretch>
        </p:blipFill>
        <p:spPr>
          <a:xfrm>
            <a:off x="3686220" y="4851435"/>
            <a:ext cx="1046919" cy="1387380"/>
          </a:xfrm>
          <a:prstGeom prst="rect">
            <a:avLst/>
          </a:prstGeom>
        </p:spPr>
      </p:pic>
      <p:pic>
        <p:nvPicPr>
          <p:cNvPr id="14" name="Picture 13">
            <a:extLst>
              <a:ext uri="{FF2B5EF4-FFF2-40B4-BE49-F238E27FC236}">
                <a16:creationId xmlns:a16="http://schemas.microsoft.com/office/drawing/2014/main" id="{79000721-B845-4A5B-9779-057723102CBD}"/>
              </a:ext>
            </a:extLst>
          </p:cNvPr>
          <p:cNvPicPr>
            <a:picLocks noChangeAspect="1"/>
          </p:cNvPicPr>
          <p:nvPr/>
        </p:nvPicPr>
        <p:blipFill>
          <a:blip r:embed="rId5"/>
          <a:stretch>
            <a:fillRect/>
          </a:stretch>
        </p:blipFill>
        <p:spPr>
          <a:xfrm>
            <a:off x="2430668" y="4902227"/>
            <a:ext cx="818978" cy="1285795"/>
          </a:xfrm>
          <a:prstGeom prst="rect">
            <a:avLst/>
          </a:prstGeom>
        </p:spPr>
      </p:pic>
      <p:pic>
        <p:nvPicPr>
          <p:cNvPr id="15" name="Picture 14">
            <a:extLst>
              <a:ext uri="{FF2B5EF4-FFF2-40B4-BE49-F238E27FC236}">
                <a16:creationId xmlns:a16="http://schemas.microsoft.com/office/drawing/2014/main" id="{247FB842-78EE-4A45-8DB7-19AE4DE5F16A}"/>
              </a:ext>
            </a:extLst>
          </p:cNvPr>
          <p:cNvPicPr>
            <a:picLocks noChangeAspect="1"/>
          </p:cNvPicPr>
          <p:nvPr/>
        </p:nvPicPr>
        <p:blipFill>
          <a:blip r:embed="rId5"/>
          <a:stretch>
            <a:fillRect/>
          </a:stretch>
        </p:blipFill>
        <p:spPr>
          <a:xfrm>
            <a:off x="5624806" y="4897311"/>
            <a:ext cx="818978" cy="1285795"/>
          </a:xfrm>
          <a:prstGeom prst="rect">
            <a:avLst/>
          </a:prstGeom>
        </p:spPr>
      </p:pic>
    </p:spTree>
    <p:extLst>
      <p:ext uri="{BB962C8B-B14F-4D97-AF65-F5344CB8AC3E}">
        <p14:creationId xmlns:p14="http://schemas.microsoft.com/office/powerpoint/2010/main" val="6817220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CC3243-3F0A-4EF3-9F2E-1E91B38B7CD3}"/>
              </a:ext>
            </a:extLst>
          </p:cNvPr>
          <p:cNvSpPr txBox="1"/>
          <p:nvPr/>
        </p:nvSpPr>
        <p:spPr>
          <a:xfrm>
            <a:off x="1296062" y="960120"/>
            <a:ext cx="3126562" cy="523220"/>
          </a:xfrm>
          <a:prstGeom prst="rect">
            <a:avLst/>
          </a:prstGeom>
          <a:noFill/>
        </p:spPr>
        <p:txBody>
          <a:bodyPr wrap="none" rtlCol="0">
            <a:spAutoFit/>
          </a:bodyPr>
          <a:lstStyle/>
          <a:p>
            <a:r>
              <a:rPr lang="en-US" sz="2800" b="1" dirty="0"/>
              <a:t>Aff Case Flowsheet</a:t>
            </a:r>
          </a:p>
        </p:txBody>
      </p:sp>
      <p:sp>
        <p:nvSpPr>
          <p:cNvPr id="5" name="TextBox 4">
            <a:extLst>
              <a:ext uri="{FF2B5EF4-FFF2-40B4-BE49-F238E27FC236}">
                <a16:creationId xmlns:a16="http://schemas.microsoft.com/office/drawing/2014/main" id="{5C8811F3-B765-4FA2-87B3-216061EE7DC5}"/>
              </a:ext>
            </a:extLst>
          </p:cNvPr>
          <p:cNvSpPr txBox="1"/>
          <p:nvPr/>
        </p:nvSpPr>
        <p:spPr>
          <a:xfrm>
            <a:off x="7348329" y="1012226"/>
            <a:ext cx="3296480" cy="523220"/>
          </a:xfrm>
          <a:prstGeom prst="rect">
            <a:avLst/>
          </a:prstGeom>
          <a:noFill/>
        </p:spPr>
        <p:txBody>
          <a:bodyPr wrap="none" rtlCol="0">
            <a:spAutoFit/>
          </a:bodyPr>
          <a:lstStyle/>
          <a:p>
            <a:r>
              <a:rPr lang="en-US" sz="2800" b="1" dirty="0"/>
              <a:t>Neg Case Flowsheet</a:t>
            </a:r>
          </a:p>
        </p:txBody>
      </p:sp>
      <p:sp>
        <p:nvSpPr>
          <p:cNvPr id="6" name="TextBox 5">
            <a:extLst>
              <a:ext uri="{FF2B5EF4-FFF2-40B4-BE49-F238E27FC236}">
                <a16:creationId xmlns:a16="http://schemas.microsoft.com/office/drawing/2014/main" id="{4B1B3CF8-E7FE-4579-A66A-411646898C56}"/>
              </a:ext>
            </a:extLst>
          </p:cNvPr>
          <p:cNvSpPr txBox="1"/>
          <p:nvPr/>
        </p:nvSpPr>
        <p:spPr>
          <a:xfrm>
            <a:off x="3459707" y="230588"/>
            <a:ext cx="5632972" cy="523220"/>
          </a:xfrm>
          <a:prstGeom prst="rect">
            <a:avLst/>
          </a:prstGeom>
          <a:solidFill>
            <a:srgbClr val="0070C0"/>
          </a:solidFill>
        </p:spPr>
        <p:txBody>
          <a:bodyPr wrap="square" rtlCol="0">
            <a:spAutoFit/>
          </a:bodyPr>
          <a:lstStyle/>
          <a:p>
            <a:r>
              <a:rPr lang="en-US" sz="2800" b="1" dirty="0"/>
              <a:t>    SET UP YOUR FLOWSHEETS!</a:t>
            </a:r>
          </a:p>
        </p:txBody>
      </p:sp>
      <p:pic>
        <p:nvPicPr>
          <p:cNvPr id="8" name="Picture 7">
            <a:extLst>
              <a:ext uri="{FF2B5EF4-FFF2-40B4-BE49-F238E27FC236}">
                <a16:creationId xmlns:a16="http://schemas.microsoft.com/office/drawing/2014/main" id="{DFCB46A2-CD23-4C88-BF34-9FF35CF2E598}"/>
              </a:ext>
            </a:extLst>
          </p:cNvPr>
          <p:cNvPicPr>
            <a:picLocks noChangeAspect="1"/>
          </p:cNvPicPr>
          <p:nvPr/>
        </p:nvPicPr>
        <p:blipFill>
          <a:blip r:embed="rId2"/>
          <a:stretch>
            <a:fillRect/>
          </a:stretch>
        </p:blipFill>
        <p:spPr>
          <a:xfrm>
            <a:off x="354842" y="2107185"/>
            <a:ext cx="5284004" cy="3870533"/>
          </a:xfrm>
          <a:prstGeom prst="rect">
            <a:avLst/>
          </a:prstGeom>
        </p:spPr>
      </p:pic>
      <p:pic>
        <p:nvPicPr>
          <p:cNvPr id="10" name="Picture 9">
            <a:extLst>
              <a:ext uri="{FF2B5EF4-FFF2-40B4-BE49-F238E27FC236}">
                <a16:creationId xmlns:a16="http://schemas.microsoft.com/office/drawing/2014/main" id="{CE5C71E1-85E1-426E-8689-79A7CDE4DC76}"/>
              </a:ext>
            </a:extLst>
          </p:cNvPr>
          <p:cNvPicPr>
            <a:picLocks noChangeAspect="1"/>
          </p:cNvPicPr>
          <p:nvPr/>
        </p:nvPicPr>
        <p:blipFill>
          <a:blip r:embed="rId3"/>
          <a:stretch>
            <a:fillRect/>
          </a:stretch>
        </p:blipFill>
        <p:spPr>
          <a:xfrm>
            <a:off x="6553156" y="2057862"/>
            <a:ext cx="4346977" cy="3969177"/>
          </a:xfrm>
          <a:prstGeom prst="rect">
            <a:avLst/>
          </a:prstGeom>
        </p:spPr>
      </p:pic>
    </p:spTree>
    <p:extLst>
      <p:ext uri="{BB962C8B-B14F-4D97-AF65-F5344CB8AC3E}">
        <p14:creationId xmlns:p14="http://schemas.microsoft.com/office/powerpoint/2010/main" val="420849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NOW—HAVE A SHORT LD IMPROMPTU DEBATE</a:t>
            </a:r>
            <a:endParaRPr lang="en-US" altLang="en-US" cap="none" dirty="0"/>
          </a:p>
        </p:txBody>
      </p:sp>
      <p:sp>
        <p:nvSpPr>
          <p:cNvPr id="3" name="TextBox 2">
            <a:extLst>
              <a:ext uri="{FF2B5EF4-FFF2-40B4-BE49-F238E27FC236}">
                <a16:creationId xmlns:a16="http://schemas.microsoft.com/office/drawing/2014/main" id="{EE7A770F-185C-41B0-BC20-5AC164F9E985}"/>
              </a:ext>
            </a:extLst>
          </p:cNvPr>
          <p:cNvSpPr txBox="1"/>
          <p:nvPr/>
        </p:nvSpPr>
        <p:spPr>
          <a:xfrm>
            <a:off x="358733" y="1945956"/>
            <a:ext cx="11474533" cy="4801314"/>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TOPIC: Civil Disobedience is justified in a democracy.</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What is Civil Disobedience?</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We’ll have a VERY short impromptu debate</a:t>
            </a:r>
            <a:br>
              <a:rPr lang="en-US" sz="3200" b="1" dirty="0">
                <a:latin typeface="Tahoma" panose="020B0604030504040204" pitchFamily="34" charset="0"/>
                <a:ea typeface="Tahoma" panose="020B0604030504040204" pitchFamily="34" charset="0"/>
                <a:cs typeface="Tahoma" panose="020B0604030504040204" pitchFamily="34" charset="0"/>
              </a:rPr>
            </a:br>
            <a:r>
              <a:rPr lang="en-US" sz="3200" b="1" dirty="0">
                <a:latin typeface="Tahoma" panose="020B0604030504040204" pitchFamily="34" charset="0"/>
                <a:ea typeface="Tahoma" panose="020B0604030504040204" pitchFamily="34" charset="0"/>
                <a:cs typeface="Tahoma" panose="020B0604030504040204" pitchFamily="34" charset="0"/>
              </a:rPr>
              <a:t>---one minute speeches and cross-examinations</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Who will be Aff? Neg?</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3 minutes to prepare</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Everyone flows!</a:t>
            </a:r>
          </a:p>
        </p:txBody>
      </p:sp>
    </p:spTree>
    <p:extLst>
      <p:ext uri="{BB962C8B-B14F-4D97-AF65-F5344CB8AC3E}">
        <p14:creationId xmlns:p14="http://schemas.microsoft.com/office/powerpoint/2010/main" val="2037148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a:xfrm>
            <a:off x="358346" y="284176"/>
            <a:ext cx="11284410" cy="1508760"/>
          </a:xfrm>
        </p:spPr>
        <p:txBody>
          <a:bodyPr>
            <a:normAutofit/>
          </a:bodyPr>
          <a:lstStyle/>
          <a:p>
            <a:pPr lvl="0" eaLnBrk="0" fontAlgn="base" hangingPunct="0">
              <a:lnSpc>
                <a:spcPct val="100000"/>
              </a:lnSpc>
              <a:spcAft>
                <a:spcPct val="0"/>
              </a:spcAft>
            </a:pPr>
            <a:r>
              <a:rPr lang="en-US" altLang="en-US" b="1" cap="none" dirty="0">
                <a:latin typeface="Verdana" panose="020B0604030504040204" pitchFamily="34" charset="0"/>
              </a:rPr>
              <a:t>WE WANT YOU TO DEBATE!</a:t>
            </a:r>
            <a:endParaRPr lang="en-US" altLang="en-US" cap="none" dirty="0"/>
          </a:p>
        </p:txBody>
      </p:sp>
      <p:sp>
        <p:nvSpPr>
          <p:cNvPr id="3" name="TextBox 2">
            <a:extLst>
              <a:ext uri="{FF2B5EF4-FFF2-40B4-BE49-F238E27FC236}">
                <a16:creationId xmlns:a16="http://schemas.microsoft.com/office/drawing/2014/main" id="{EE7A770F-185C-41B0-BC20-5AC164F9E985}"/>
              </a:ext>
            </a:extLst>
          </p:cNvPr>
          <p:cNvSpPr txBox="1"/>
          <p:nvPr/>
        </p:nvSpPr>
        <p:spPr>
          <a:xfrm>
            <a:off x="358733" y="1945956"/>
            <a:ext cx="11474533" cy="4801314"/>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WE WANT YOU TO ATTEND THE HIGH SCHOOL TOURNAMENTS!</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You’ll debate other high schoolers</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Meet some great people</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Really improve your speaking and debating!</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We’ll announce the tournaments soon but expect debates in November and December</a:t>
            </a:r>
          </a:p>
          <a:p>
            <a:pPr marL="457200" indent="-457200">
              <a:spcAft>
                <a:spcPts val="1200"/>
              </a:spcAft>
              <a:buFont typeface="Arial" panose="020B0604020202020204" pitchFamily="34" charset="0"/>
              <a:buChar char="•"/>
            </a:pPr>
            <a:r>
              <a:rPr lang="en-US" sz="3200" b="1" dirty="0">
                <a:latin typeface="Tahoma" panose="020B0604030504040204" pitchFamily="34" charset="0"/>
                <a:ea typeface="Tahoma" panose="020B0604030504040204" pitchFamily="34" charset="0"/>
                <a:cs typeface="Tahoma" panose="020B0604030504040204" pitchFamily="34" charset="0"/>
              </a:rPr>
              <a:t>Friday afternoon-evening </a:t>
            </a:r>
            <a:r>
              <a:rPr lang="en-US" sz="3200" b="1">
                <a:latin typeface="Tahoma" panose="020B0604030504040204" pitchFamily="34" charset="0"/>
                <a:ea typeface="Tahoma" panose="020B0604030504040204" pitchFamily="34" charset="0"/>
                <a:cs typeface="Tahoma" panose="020B0604030504040204" pitchFamily="34" charset="0"/>
              </a:rPr>
              <a:t>and Saturday all day.</a:t>
            </a:r>
            <a:endParaRPr lang="en-US" sz="3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0048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err="1"/>
              <a:t>Ld</a:t>
            </a:r>
            <a:r>
              <a:rPr lang="en-US" b="1" dirty="0"/>
              <a:t> debate is similar</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1202918" y="2011680"/>
            <a:ext cx="10387719" cy="4206240"/>
          </a:xfrm>
        </p:spPr>
        <p:txBody>
          <a:bodyPr>
            <a:normAutofit/>
          </a:bodyPr>
          <a:lstStyle/>
          <a:p>
            <a:r>
              <a:rPr lang="en-US" sz="3200" b="1" dirty="0"/>
              <a:t>Sides in a Debate? Aff and Neg</a:t>
            </a:r>
          </a:p>
          <a:p>
            <a:r>
              <a:rPr lang="en-US" sz="3200" b="1" dirty="0"/>
              <a:t>Flowing? Yes</a:t>
            </a:r>
          </a:p>
          <a:p>
            <a:r>
              <a:rPr lang="en-US" sz="3200" b="1" dirty="0"/>
              <a:t>Contentions? Yes</a:t>
            </a:r>
          </a:p>
          <a:p>
            <a:r>
              <a:rPr lang="en-US" sz="3200" b="1" dirty="0"/>
              <a:t>Weighing? Yes</a:t>
            </a:r>
          </a:p>
          <a:p>
            <a:r>
              <a:rPr lang="en-US" sz="3200" b="1" dirty="0"/>
              <a:t>So . . . </a:t>
            </a:r>
          </a:p>
        </p:txBody>
      </p:sp>
    </p:spTree>
    <p:extLst>
      <p:ext uri="{BB962C8B-B14F-4D97-AF65-F5344CB8AC3E}">
        <p14:creationId xmlns:p14="http://schemas.microsoft.com/office/powerpoint/2010/main" val="159206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What is different about </a:t>
            </a:r>
            <a:br>
              <a:rPr lang="en-US" b="1" dirty="0"/>
            </a:br>
            <a:r>
              <a:rPr lang="en-US" b="1" dirty="0" err="1"/>
              <a:t>ld</a:t>
            </a:r>
            <a:r>
              <a:rPr lang="en-US" b="1" dirty="0"/>
              <a:t> DEBATE?</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1202918" y="2011680"/>
            <a:ext cx="10387719" cy="4206240"/>
          </a:xfrm>
        </p:spPr>
        <p:txBody>
          <a:bodyPr>
            <a:normAutofit fontScale="92500"/>
          </a:bodyPr>
          <a:lstStyle/>
          <a:p>
            <a:r>
              <a:rPr lang="en-US" sz="3200" b="1" dirty="0"/>
              <a:t>1. Teams are ONE PERSON</a:t>
            </a:r>
          </a:p>
          <a:p>
            <a:r>
              <a:rPr lang="en-US" sz="3200" b="1" dirty="0"/>
              <a:t>2. Speaking Order is different</a:t>
            </a:r>
          </a:p>
          <a:p>
            <a:r>
              <a:rPr lang="en-US" sz="3200" b="1" dirty="0"/>
              <a:t>3. Debate Arguments are like Public Forum (No more AREI—it is tag/claim and support/evidence)</a:t>
            </a:r>
          </a:p>
          <a:p>
            <a:r>
              <a:rPr lang="en-US" sz="3200" b="1" dirty="0"/>
              <a:t>4. The Topic</a:t>
            </a:r>
          </a:p>
          <a:p>
            <a:r>
              <a:rPr lang="en-US" sz="3200" b="1" dirty="0"/>
              <a:t>5. Cross-Examination instead of POIS and Crossfire</a:t>
            </a:r>
          </a:p>
          <a:p>
            <a:r>
              <a:rPr lang="en-US" sz="3200" b="1" dirty="0"/>
              <a:t>6. What your Cases need to include.</a:t>
            </a:r>
          </a:p>
        </p:txBody>
      </p:sp>
    </p:spTree>
    <p:extLst>
      <p:ext uri="{BB962C8B-B14F-4D97-AF65-F5344CB8AC3E}">
        <p14:creationId xmlns:p14="http://schemas.microsoft.com/office/powerpoint/2010/main" val="378554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1. ONE person teams</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716507" y="2011680"/>
            <a:ext cx="5875362" cy="4206240"/>
          </a:xfrm>
        </p:spPr>
        <p:txBody>
          <a:bodyPr>
            <a:normAutofit fontScale="92500" lnSpcReduction="20000"/>
          </a:bodyPr>
          <a:lstStyle/>
          <a:p>
            <a:r>
              <a:rPr lang="en-US" sz="3200" b="1" dirty="0"/>
              <a:t>You debate on your own against another debater</a:t>
            </a:r>
          </a:p>
          <a:p>
            <a:r>
              <a:rPr lang="en-US" sz="3200" b="1" dirty="0"/>
              <a:t>The Aff (Prop/Pro) Debater gives 3 speeches</a:t>
            </a:r>
          </a:p>
          <a:p>
            <a:r>
              <a:rPr lang="en-US" sz="3200" b="1" dirty="0"/>
              <a:t>The Neg (</a:t>
            </a:r>
            <a:r>
              <a:rPr lang="en-US" sz="3200" b="1" dirty="0" err="1"/>
              <a:t>Opp</a:t>
            </a:r>
            <a:r>
              <a:rPr lang="en-US" sz="3200" b="1" dirty="0"/>
              <a:t>/Con) Debater gives 2 speeches</a:t>
            </a:r>
          </a:p>
          <a:p>
            <a:r>
              <a:rPr lang="en-US" sz="3200" b="1" dirty="0"/>
              <a:t>Here are the 2 debaters doing questions and answers at the 2019 High School Nationals Finals.</a:t>
            </a:r>
          </a:p>
        </p:txBody>
      </p:sp>
      <p:pic>
        <p:nvPicPr>
          <p:cNvPr id="1026" name="Picture 2" descr="Nationals 2019 - Lincoln-Douglas Debate Final Round - YouTube">
            <a:extLst>
              <a:ext uri="{FF2B5EF4-FFF2-40B4-BE49-F238E27FC236}">
                <a16:creationId xmlns:a16="http://schemas.microsoft.com/office/drawing/2014/main" id="{17F01BBA-7012-4642-AF2B-647A1AA455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6644" y="2011680"/>
            <a:ext cx="4706962" cy="2647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98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2. LD speaking order</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354842" y="2011679"/>
            <a:ext cx="11395880" cy="4650377"/>
          </a:xfrm>
        </p:spPr>
        <p:txBody>
          <a:bodyPr>
            <a:noAutofit/>
          </a:bodyPr>
          <a:lstStyle/>
          <a:p>
            <a:r>
              <a:rPr lang="en-US" sz="2400" b="1" dirty="0"/>
              <a:t>Affirmative Constructive: Present Aff Case (6 min)</a:t>
            </a:r>
          </a:p>
          <a:p>
            <a:r>
              <a:rPr lang="en-US" sz="2400" b="1" dirty="0">
                <a:solidFill>
                  <a:schemeClr val="accent1">
                    <a:lumMod val="20000"/>
                    <a:lumOff val="80000"/>
                  </a:schemeClr>
                </a:solidFill>
              </a:rPr>
              <a:t>Cross-Examination: Neg speaker questions Aff speaker (3 min)</a:t>
            </a:r>
          </a:p>
          <a:p>
            <a:r>
              <a:rPr lang="en-US" sz="2400" b="1" dirty="0"/>
              <a:t>Negative Constructive: Present Neg Case, Respond to Aff Case (7 min)</a:t>
            </a:r>
          </a:p>
          <a:p>
            <a:r>
              <a:rPr lang="en-US" sz="2400" b="1" dirty="0">
                <a:solidFill>
                  <a:schemeClr val="accent1">
                    <a:lumMod val="20000"/>
                    <a:lumOff val="80000"/>
                  </a:schemeClr>
                </a:solidFill>
              </a:rPr>
              <a:t>Cross-Examination: Aff speaker questions Neg speaker (3 min)</a:t>
            </a:r>
          </a:p>
          <a:p>
            <a:r>
              <a:rPr lang="en-US" sz="2400" b="1" dirty="0"/>
              <a:t>1</a:t>
            </a:r>
            <a:r>
              <a:rPr lang="en-US" sz="2400" b="1" baseline="30000" dirty="0"/>
              <a:t>st</a:t>
            </a:r>
            <a:r>
              <a:rPr lang="en-US" sz="2400" b="1" dirty="0"/>
              <a:t> Affirmative Rebuttal: Respond to Neg Case, Defend Aff Case (4 min)</a:t>
            </a:r>
          </a:p>
          <a:p>
            <a:r>
              <a:rPr lang="en-US" sz="2400" b="1" dirty="0"/>
              <a:t>Negative Rebuttal: Defend Neg Case, Responses to Aff Case, and why you win (6 min)</a:t>
            </a:r>
          </a:p>
          <a:p>
            <a:r>
              <a:rPr lang="en-US" sz="2400" b="1" dirty="0"/>
              <a:t>Affirmative Rebuttal: Defend Aff Case, Responses to Neg Case, and why you win. (3 min).</a:t>
            </a:r>
          </a:p>
        </p:txBody>
      </p:sp>
    </p:spTree>
    <p:extLst>
      <p:ext uri="{BB962C8B-B14F-4D97-AF65-F5344CB8AC3E}">
        <p14:creationId xmlns:p14="http://schemas.microsoft.com/office/powerpoint/2010/main" val="407073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ADA3B-D786-4BD3-85F5-BD168D74B905}"/>
              </a:ext>
            </a:extLst>
          </p:cNvPr>
          <p:cNvSpPr>
            <a:spLocks noGrp="1"/>
          </p:cNvSpPr>
          <p:nvPr>
            <p:ph type="title"/>
          </p:nvPr>
        </p:nvSpPr>
        <p:spPr/>
        <p:txBody>
          <a:bodyPr/>
          <a:lstStyle/>
          <a:p>
            <a:r>
              <a:rPr lang="en-US" b="1" dirty="0"/>
              <a:t>3. LD DEBATE arguments</a:t>
            </a:r>
          </a:p>
        </p:txBody>
      </p:sp>
      <p:sp>
        <p:nvSpPr>
          <p:cNvPr id="3" name="Content Placeholder 2">
            <a:extLst>
              <a:ext uri="{FF2B5EF4-FFF2-40B4-BE49-F238E27FC236}">
                <a16:creationId xmlns:a16="http://schemas.microsoft.com/office/drawing/2014/main" id="{833593F0-F97E-4234-BD72-8CE5118CD7FC}"/>
              </a:ext>
            </a:extLst>
          </p:cNvPr>
          <p:cNvSpPr>
            <a:spLocks noGrp="1"/>
          </p:cNvSpPr>
          <p:nvPr>
            <p:ph idx="1"/>
          </p:nvPr>
        </p:nvSpPr>
        <p:spPr>
          <a:xfrm>
            <a:off x="1202918" y="2011680"/>
            <a:ext cx="10387719" cy="4206240"/>
          </a:xfrm>
        </p:spPr>
        <p:txBody>
          <a:bodyPr>
            <a:normAutofit/>
          </a:bodyPr>
          <a:lstStyle/>
          <a:p>
            <a:r>
              <a:rPr lang="en-US" sz="3200" b="1" dirty="0"/>
              <a:t>AREI is still used but it isn’t called that</a:t>
            </a:r>
          </a:p>
          <a:p>
            <a:r>
              <a:rPr lang="en-US" sz="3200" b="1" dirty="0"/>
              <a:t>TWO KINDS OF LD ARGUMENTS</a:t>
            </a:r>
          </a:p>
          <a:p>
            <a:r>
              <a:rPr lang="en-US" sz="3200" b="1" dirty="0"/>
              <a:t>Documented Arguments </a:t>
            </a:r>
            <a:br>
              <a:rPr lang="en-US" sz="3200" b="1" dirty="0"/>
            </a:br>
            <a:r>
              <a:rPr lang="en-US" sz="2400" b="1" dirty="0"/>
              <a:t>(used mostly in the speeches in the first half of the debate)</a:t>
            </a:r>
          </a:p>
          <a:p>
            <a:r>
              <a:rPr lang="en-US" sz="3200" b="1" dirty="0"/>
              <a:t>Analysis Arguments </a:t>
            </a:r>
            <a:br>
              <a:rPr lang="en-US" sz="3200" b="1" dirty="0"/>
            </a:br>
            <a:r>
              <a:rPr lang="en-US" sz="2400" b="1" dirty="0"/>
              <a:t>(used mostly in the speeches in the second half of the debate)</a:t>
            </a:r>
          </a:p>
        </p:txBody>
      </p:sp>
    </p:spTree>
    <p:extLst>
      <p:ext uri="{BB962C8B-B14F-4D97-AF65-F5344CB8AC3E}">
        <p14:creationId xmlns:p14="http://schemas.microsoft.com/office/powerpoint/2010/main" val="99407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06EB7-CE31-48DC-A64D-B26FC2D2CA96}"/>
              </a:ext>
            </a:extLst>
          </p:cNvPr>
          <p:cNvSpPr>
            <a:spLocks noGrp="1"/>
          </p:cNvSpPr>
          <p:nvPr>
            <p:ph type="title"/>
          </p:nvPr>
        </p:nvSpPr>
        <p:spPr/>
        <p:txBody>
          <a:bodyPr/>
          <a:lstStyle/>
          <a:p>
            <a:r>
              <a:rPr lang="en-US" b="1" dirty="0"/>
              <a:t>Documented Arguments in LD debate</a:t>
            </a:r>
          </a:p>
        </p:txBody>
      </p:sp>
      <p:sp>
        <p:nvSpPr>
          <p:cNvPr id="3" name="Content Placeholder 2">
            <a:extLst>
              <a:ext uri="{FF2B5EF4-FFF2-40B4-BE49-F238E27FC236}">
                <a16:creationId xmlns:a16="http://schemas.microsoft.com/office/drawing/2014/main" id="{F76F92F7-2C48-40EC-8897-F63AEDCF3C18}"/>
              </a:ext>
            </a:extLst>
          </p:cNvPr>
          <p:cNvSpPr>
            <a:spLocks noGrp="1"/>
          </p:cNvSpPr>
          <p:nvPr>
            <p:ph idx="1"/>
          </p:nvPr>
        </p:nvSpPr>
        <p:spPr>
          <a:xfrm>
            <a:off x="1202920" y="2011680"/>
            <a:ext cx="3072518" cy="4206240"/>
          </a:xfrm>
        </p:spPr>
        <p:txBody>
          <a:bodyPr>
            <a:normAutofit/>
          </a:bodyPr>
          <a:lstStyle/>
          <a:p>
            <a:r>
              <a:rPr lang="en-US" sz="2800" b="1" dirty="0"/>
              <a:t>Tag (Claim)</a:t>
            </a:r>
          </a:p>
          <a:p>
            <a:r>
              <a:rPr lang="en-US" sz="2800" b="1" dirty="0"/>
              <a:t>Source (Citation)</a:t>
            </a:r>
          </a:p>
          <a:p>
            <a:br>
              <a:rPr lang="en-US" sz="2800" b="1" dirty="0"/>
            </a:br>
            <a:r>
              <a:rPr lang="en-US" sz="2800" b="1" dirty="0"/>
              <a:t>Evidence (Quotation)</a:t>
            </a:r>
          </a:p>
          <a:p>
            <a:br>
              <a:rPr lang="en-US" sz="2800" b="1" dirty="0"/>
            </a:br>
            <a:r>
              <a:rPr lang="en-US" sz="2800" b="1" dirty="0"/>
              <a:t>Importance (Impact)</a:t>
            </a:r>
          </a:p>
        </p:txBody>
      </p:sp>
      <p:sp>
        <p:nvSpPr>
          <p:cNvPr id="4" name="Content Placeholder 2">
            <a:extLst>
              <a:ext uri="{FF2B5EF4-FFF2-40B4-BE49-F238E27FC236}">
                <a16:creationId xmlns:a16="http://schemas.microsoft.com/office/drawing/2014/main" id="{065D167F-B7FB-4194-A952-1EF1FF37AB51}"/>
              </a:ext>
            </a:extLst>
          </p:cNvPr>
          <p:cNvSpPr txBox="1">
            <a:spLocks/>
          </p:cNvSpPr>
          <p:nvPr/>
        </p:nvSpPr>
        <p:spPr>
          <a:xfrm>
            <a:off x="3945924" y="2011680"/>
            <a:ext cx="7965130" cy="4206240"/>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ahoma" panose="020B0604030504040204" pitchFamily="34" charset="0"/>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ahoma" panose="020B0604030504040204" pitchFamily="34" charset="0"/>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ahoma" panose="020B0604030504040204" pitchFamily="34" charset="0"/>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ahoma" panose="020B0604030504040204" pitchFamily="34" charset="0"/>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2400" dirty="0"/>
              <a:t>Student don’t forget lessons with Year Round Schools</a:t>
            </a:r>
          </a:p>
          <a:p>
            <a:r>
              <a:rPr lang="en-US" sz="2400" dirty="0"/>
              <a:t>Grace Chen, educator and researcher, April 06, 2018</a:t>
            </a:r>
          </a:p>
          <a:p>
            <a:r>
              <a:rPr lang="en-US" sz="2400" dirty="0"/>
              <a:t>Students forget knowledge and skills they acquired during the previous academic year. Several studies support this notion, as children show losses in math and language arts knowledge over the long summer break.  . . . (Y)ear-round school increases retention rates, as students in year-round schools have demonstrated higher scores on some standardized tests.</a:t>
            </a:r>
          </a:p>
          <a:p>
            <a:r>
              <a:rPr lang="en-US" sz="2400" dirty="0"/>
              <a:t>So, year round school helps learning.</a:t>
            </a:r>
          </a:p>
        </p:txBody>
      </p:sp>
    </p:spTree>
    <p:extLst>
      <p:ext uri="{BB962C8B-B14F-4D97-AF65-F5344CB8AC3E}">
        <p14:creationId xmlns:p14="http://schemas.microsoft.com/office/powerpoint/2010/main" val="235789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1191</TotalTime>
  <Words>1442</Words>
  <Application>Microsoft Office PowerPoint</Application>
  <PresentationFormat>Widescreen</PresentationFormat>
  <Paragraphs>200</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Corbel</vt:lpstr>
      <vt:lpstr>Tahoma</vt:lpstr>
      <vt:lpstr>Verdana</vt:lpstr>
      <vt:lpstr>Wingdings</vt:lpstr>
      <vt:lpstr>Banded</vt:lpstr>
      <vt:lpstr>LET’S MOVE TO LD DEBATE!</vt:lpstr>
      <vt:lpstr>WE ARE STILL CLIMBING TOGETHER!</vt:lpstr>
      <vt:lpstr>You will be doing  LD debate</vt:lpstr>
      <vt:lpstr>Ld debate is similar</vt:lpstr>
      <vt:lpstr>What is different about  ld DEBATE?</vt:lpstr>
      <vt:lpstr>1. ONE person teams</vt:lpstr>
      <vt:lpstr>2. LD speaking order</vt:lpstr>
      <vt:lpstr>3. LD DEBATE arguments</vt:lpstr>
      <vt:lpstr>Documented Arguments in LD debate</vt:lpstr>
      <vt:lpstr>TRY IT!</vt:lpstr>
      <vt:lpstr>TAG IT! 4 TO 9 WORD SENTENCE THAT ACCURATELY SUMS UP THE EVIDENCE</vt:lpstr>
      <vt:lpstr>NOW IMPACT IT—WHAT MAIN POINT DOES IT PROVE?</vt:lpstr>
      <vt:lpstr>Analysis Arguments in ld debate</vt:lpstr>
      <vt:lpstr>TRY IT!</vt:lpstr>
      <vt:lpstr>4. The topic</vt:lpstr>
      <vt:lpstr>What is The topic?</vt:lpstr>
      <vt:lpstr>5. cross-examination</vt:lpstr>
      <vt:lpstr>PowerPoint Presentation</vt:lpstr>
      <vt:lpstr>You need CASES . . . </vt:lpstr>
      <vt:lpstr>AFF CONTENTIONS</vt:lpstr>
      <vt:lpstr>NEG CONTENTIONS</vt:lpstr>
      <vt:lpstr>Check out the evidence packet</vt:lpstr>
      <vt:lpstr>CASES AND VALUE-CRITERIA</vt:lpstr>
      <vt:lpstr>VALUE-CRITERIA—LET’S TRY IT!</vt:lpstr>
      <vt:lpstr>VALUE-CRITERIA—answer!</vt:lpstr>
      <vt:lpstr>You need rebuttals</vt:lpstr>
      <vt:lpstr>FLOWSHEETS</vt:lpstr>
      <vt:lpstr>You flow . . . </vt:lpstr>
      <vt:lpstr>PowerPoint Presentation</vt:lpstr>
      <vt:lpstr>PowerPoint Presentation</vt:lpstr>
      <vt:lpstr>PowerPoint Presentation</vt:lpstr>
      <vt:lpstr>NOW—HAVE A SHORT LD IMPROMPTU DEBATE</vt:lpstr>
      <vt:lpstr>WE WANT YOU TO DEBATE!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Let’s debate!</dc:title>
  <dc:creator>Jim Climb the Mountain</dc:creator>
  <cp:lastModifiedBy>Jim Climb the Mountain</cp:lastModifiedBy>
  <cp:revision>216</cp:revision>
  <dcterms:created xsi:type="dcterms:W3CDTF">2019-10-15T19:44:54Z</dcterms:created>
  <dcterms:modified xsi:type="dcterms:W3CDTF">2021-09-24T21:51:13Z</dcterms:modified>
</cp:coreProperties>
</file>