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0" r:id="rId3"/>
    <p:sldId id="322" r:id="rId4"/>
    <p:sldId id="323" r:id="rId5"/>
    <p:sldId id="324" r:id="rId6"/>
    <p:sldId id="325" r:id="rId7"/>
    <p:sldId id="328" r:id="rId8"/>
    <p:sldId id="327" r:id="rId9"/>
    <p:sldId id="329" r:id="rId10"/>
    <p:sldId id="313" r:id="rId11"/>
    <p:sldId id="331" r:id="rId12"/>
    <p:sldId id="332" r:id="rId13"/>
    <p:sldId id="333" r:id="rId14"/>
    <p:sldId id="334" r:id="rId15"/>
    <p:sldId id="335" r:id="rId16"/>
    <p:sldId id="336" r:id="rId17"/>
    <p:sldId id="337" r:id="rId18"/>
    <p:sldId id="330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45" autoAdjust="0"/>
    <p:restoredTop sz="94660"/>
  </p:normalViewPr>
  <p:slideViewPr>
    <p:cSldViewPr snapToGrid="0">
      <p:cViewPr varScale="1">
        <p:scale>
          <a:sx n="147" d="100"/>
          <a:sy n="147" d="100"/>
        </p:scale>
        <p:origin x="116" y="54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B3381-2194-4062-AAD9-F170AA55D06C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F5B3-6797-48E0-97A5-392341868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841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B3381-2194-4062-AAD9-F170AA55D06C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F5B3-6797-48E0-97A5-392341868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230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6D9B3381-2194-4062-AAD9-F170AA55D06C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FC1BF5B3-6797-48E0-97A5-392341868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570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B3381-2194-4062-AAD9-F170AA55D06C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F5B3-6797-48E0-97A5-392341868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832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9B3381-2194-4062-AAD9-F170AA55D06C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C1BF5B3-6797-48E0-97A5-392341868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2540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B3381-2194-4062-AAD9-F170AA55D06C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F5B3-6797-48E0-97A5-392341868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312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B3381-2194-4062-AAD9-F170AA55D06C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F5B3-6797-48E0-97A5-392341868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808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B3381-2194-4062-AAD9-F170AA55D06C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F5B3-6797-48E0-97A5-392341868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584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B3381-2194-4062-AAD9-F170AA55D06C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F5B3-6797-48E0-97A5-392341868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383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B3381-2194-4062-AAD9-F170AA55D06C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F5B3-6797-48E0-97A5-392341868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01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B3381-2194-4062-AAD9-F170AA55D06C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F5B3-6797-48E0-97A5-392341868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561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fld id="{6D9B3381-2194-4062-AAD9-F170AA55D06C}" type="datetimeFigureOut">
              <a:rPr lang="en-US" smtClean="0"/>
              <a:pPr/>
              <a:t>7/8/2022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fld id="{FC1BF5B3-6797-48E0-97A5-3923418683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9498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Tahoma" panose="020B0604030504040204" pitchFamily="34" charset="0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m.ufhealth.org/news/2021/two-common-compounds-show-effectiveness-against-covid-19-virus-early-testin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ncer.org/cancer/cancer-causes/tobacco-and-cancer/is-any-type-of-smoking-safe.htm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2E971-5924-4354-9A12-863B3667C7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/>
              <a:t>MAKING STRONGER CASES &amp; RESPONSES WITH QUALITY MATERIAL</a:t>
            </a: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943E55-B08D-4B35-AD74-21B1824549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Jim Hanson</a:t>
            </a:r>
          </a:p>
        </p:txBody>
      </p:sp>
    </p:spTree>
    <p:extLst>
      <p:ext uri="{BB962C8B-B14F-4D97-AF65-F5344CB8AC3E}">
        <p14:creationId xmlns:p14="http://schemas.microsoft.com/office/powerpoint/2010/main" val="2152324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F87CD-4280-497C-BA9D-BC0E33CD4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8" y="284176"/>
            <a:ext cx="10776878" cy="1508760"/>
          </a:xfrm>
        </p:spPr>
        <p:txBody>
          <a:bodyPr/>
          <a:lstStyle/>
          <a:p>
            <a:r>
              <a:rPr lang="en-US" b="1" dirty="0"/>
              <a:t>NOW, HOW ABOUT QUALITY RESEARCH?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7E64C-3CE7-4C98-9903-8B2C4E24C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546" y="2011680"/>
            <a:ext cx="11164250" cy="4206240"/>
          </a:xfrm>
        </p:spPr>
        <p:txBody>
          <a:bodyPr>
            <a:normAutofit/>
          </a:bodyPr>
          <a:lstStyle/>
          <a:p>
            <a:r>
              <a:rPr lang="en-US" sz="3200" b="1" dirty="0"/>
              <a:t>There is a LOT of misinformation on the Internet</a:t>
            </a:r>
          </a:p>
          <a:p>
            <a:r>
              <a:rPr lang="en-US" sz="3200" b="1" dirty="0"/>
              <a:t>Debaters look for quality research</a:t>
            </a:r>
          </a:p>
          <a:p>
            <a:r>
              <a:rPr lang="en-US" sz="3200" b="1" dirty="0"/>
              <a:t>How can you tell the difference?</a:t>
            </a:r>
          </a:p>
        </p:txBody>
      </p:sp>
    </p:spTree>
    <p:extLst>
      <p:ext uri="{BB962C8B-B14F-4D97-AF65-F5344CB8AC3E}">
        <p14:creationId xmlns:p14="http://schemas.microsoft.com/office/powerpoint/2010/main" val="2023823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F87CD-4280-497C-BA9D-BC0E33CD4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8" y="284176"/>
            <a:ext cx="10776878" cy="1508760"/>
          </a:xfrm>
        </p:spPr>
        <p:txBody>
          <a:bodyPr/>
          <a:lstStyle/>
          <a:p>
            <a:r>
              <a:rPr lang="en-US" b="1" dirty="0"/>
              <a:t>Is this true?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643FEEF-CBA4-49D7-A37F-B14A40F7E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740102"/>
          </a:xfrm>
        </p:spPr>
        <p:txBody>
          <a:bodyPr>
            <a:normAutofit fontScale="92500" lnSpcReduction="10000"/>
          </a:bodyPr>
          <a:lstStyle/>
          <a:p>
            <a:r>
              <a:rPr lang="en-US" sz="3200" b="1" dirty="0"/>
              <a:t>Milk and Benadryl stop Covid</a:t>
            </a:r>
          </a:p>
          <a:p>
            <a:r>
              <a:rPr lang="en-US" dirty="0">
                <a:hlinkClick r:id="rId2"/>
              </a:rPr>
              <a:t>https://m.ufhealth.org/news/2021/two-common-compounds-show-effectiveness-against-covid-19-virus-early-testing</a:t>
            </a:r>
            <a:endParaRPr lang="en-US" dirty="0"/>
          </a:p>
          <a:p>
            <a:r>
              <a:rPr lang="en-US" dirty="0"/>
              <a:t>“The protein from Milk and Benadryl cut virus replication by 99%”</a:t>
            </a:r>
          </a:p>
          <a:p>
            <a:endParaRPr lang="en-US" dirty="0"/>
          </a:p>
          <a:p>
            <a:r>
              <a:rPr lang="en-US" sz="3200" b="1" dirty="0"/>
              <a:t>IT IS TRUE BUT IT IS NOT A PROVEN WAY TO STOP COVID</a:t>
            </a:r>
          </a:p>
          <a:p>
            <a:r>
              <a:rPr lang="en-US" sz="2800" dirty="0"/>
              <a:t>That’s nice but the study just used petri dishes—not an actual test of people taking milk protein and Benadryl. Many substances in petri dishes can kill covid.</a:t>
            </a:r>
            <a:r>
              <a:rPr lang="en-US" dirty="0"/>
              <a:t>  </a:t>
            </a:r>
          </a:p>
          <a:p>
            <a:r>
              <a:rPr lang="en-US" dirty="0"/>
              <a:t>https://www.poynter.org/fact-checking/2022/more-research-is-needed-on-a-potential-benadryl-and-milk-protein-treatment-for-covid-19/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97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F87CD-4280-497C-BA9D-BC0E33CD4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8" y="284176"/>
            <a:ext cx="10776878" cy="1508760"/>
          </a:xfrm>
        </p:spPr>
        <p:txBody>
          <a:bodyPr/>
          <a:lstStyle/>
          <a:p>
            <a:r>
              <a:rPr lang="en-US" b="1" dirty="0"/>
              <a:t>Lesson: if it sounds too good to be true—it probably isn’t true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643FEEF-CBA4-49D7-A37F-B14A40F7E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740102"/>
          </a:xfrm>
        </p:spPr>
        <p:txBody>
          <a:bodyPr>
            <a:normAutofit/>
          </a:bodyPr>
          <a:lstStyle/>
          <a:p>
            <a:r>
              <a:rPr lang="en-US" sz="3200" b="1" dirty="0"/>
              <a:t>So how about this . . . Chris Rock was wearing a cheek pad when Will Smith slapped him.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04D703-C2D9-45D7-9C4E-61D1E71DFC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2255" y="3122428"/>
            <a:ext cx="7078950" cy="362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31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F87CD-4280-497C-BA9D-BC0E33CD4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8" y="284176"/>
            <a:ext cx="10776878" cy="1508760"/>
          </a:xfrm>
        </p:spPr>
        <p:txBody>
          <a:bodyPr/>
          <a:lstStyle/>
          <a:p>
            <a:r>
              <a:rPr lang="en-US" b="1" dirty="0"/>
              <a:t>FALSE!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643FEEF-CBA4-49D7-A37F-B14A40F7E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1450109"/>
            <a:ext cx="9784080" cy="530167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Check Snopes. Someone photoshopped Chris’s cheek.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C352E7-DCB4-4615-8962-E608F2FB86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64" y="2542211"/>
            <a:ext cx="12192000" cy="411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917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F87CD-4280-497C-BA9D-BC0E33CD4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8" y="284176"/>
            <a:ext cx="10776878" cy="1508760"/>
          </a:xfrm>
        </p:spPr>
        <p:txBody>
          <a:bodyPr/>
          <a:lstStyle/>
          <a:p>
            <a:r>
              <a:rPr lang="en-US" b="1" dirty="0"/>
              <a:t>LESSON: CHECK SNOPES WHEN IT SOUNDS FISHY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643FEEF-CBA4-49D7-A37F-B14A40F7E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382" y="2309091"/>
            <a:ext cx="3574473" cy="4442691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What about this concerning the Keystone Pipeline?</a:t>
            </a:r>
          </a:p>
          <a:p>
            <a:endParaRPr lang="en-US" sz="3200" dirty="0"/>
          </a:p>
          <a:p>
            <a:endParaRPr lang="en-US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E920CA-D50B-4E27-ACB2-FD1C34C1D7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5315" y="1619815"/>
            <a:ext cx="7395499" cy="5064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367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F87CD-4280-497C-BA9D-BC0E33CD4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8" y="284176"/>
            <a:ext cx="10776878" cy="1508760"/>
          </a:xfrm>
        </p:spPr>
        <p:txBody>
          <a:bodyPr/>
          <a:lstStyle/>
          <a:p>
            <a:r>
              <a:rPr lang="en-US" b="1" dirty="0"/>
              <a:t>FALSE again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643FEEF-CBA4-49D7-A37F-B14A40F7E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8" y="2309091"/>
            <a:ext cx="10083917" cy="4442691"/>
          </a:xfrm>
        </p:spPr>
        <p:txBody>
          <a:bodyPr>
            <a:normAutofit lnSpcReduction="10000"/>
          </a:bodyPr>
          <a:lstStyle/>
          <a:p>
            <a:r>
              <a:rPr lang="en-US" sz="3200" b="1" dirty="0"/>
              <a:t>The picture is of a Woodstock Musical Festival from 1969—forty years before the Keystone Pipeline became controversial</a:t>
            </a:r>
          </a:p>
          <a:p>
            <a:endParaRPr lang="en-US" sz="3200" b="1" dirty="0"/>
          </a:p>
          <a:p>
            <a:r>
              <a:rPr lang="en-US" sz="3200" b="1" dirty="0"/>
              <a:t>LESSON: If you feel strongly about an issue—</a:t>
            </a:r>
            <a:r>
              <a:rPr lang="en-US" sz="3200" b="1" u="sng" dirty="0"/>
              <a:t>and a message plays on that feeling</a:t>
            </a:r>
          </a:p>
          <a:p>
            <a:r>
              <a:rPr lang="en-US" sz="3200" b="1" dirty="0"/>
              <a:t>QUESTION IT—Go Research it.</a:t>
            </a:r>
          </a:p>
          <a:p>
            <a:r>
              <a:rPr lang="en-US" sz="3200" b="1" dirty="0"/>
              <a:t>The person who made the message is trying to play on your feelings.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90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F87CD-4280-497C-BA9D-BC0E33CD4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8" y="284176"/>
            <a:ext cx="10776878" cy="1508760"/>
          </a:xfrm>
        </p:spPr>
        <p:txBody>
          <a:bodyPr/>
          <a:lstStyle/>
          <a:p>
            <a:r>
              <a:rPr lang="en-US" b="1" dirty="0"/>
              <a:t>Smoking doesn’t cause cancer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643FEEF-CBA4-49D7-A37F-B14A40F7E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8" y="2309091"/>
            <a:ext cx="10083917" cy="4442691"/>
          </a:xfrm>
        </p:spPr>
        <p:txBody>
          <a:bodyPr>
            <a:normAutofit/>
          </a:bodyPr>
          <a:lstStyle/>
          <a:p>
            <a:r>
              <a:rPr lang="en-US" sz="3200" b="1" dirty="0"/>
              <a:t>FALSE!</a:t>
            </a:r>
          </a:p>
          <a:p>
            <a:r>
              <a:rPr lang="en-US" sz="3200" b="1" dirty="0"/>
              <a:t>See this page: </a:t>
            </a:r>
            <a:r>
              <a:rPr lang="en-US" sz="2400" b="1" dirty="0">
                <a:hlinkClick r:id="rId2"/>
              </a:rPr>
              <a:t>https://www.cancer.org/cancer/cancer-causes/tobacco-and-cancer/is-any-type-of-smoking-safe.html</a:t>
            </a:r>
            <a:r>
              <a:rPr lang="en-US" sz="2400" b="1" dirty="0"/>
              <a:t> </a:t>
            </a:r>
            <a:endParaRPr lang="en-US" sz="3200" b="1" dirty="0"/>
          </a:p>
          <a:p>
            <a:r>
              <a:rPr lang="en-US" sz="3200" b="1" dirty="0"/>
              <a:t>But . . . Studies etc.</a:t>
            </a:r>
          </a:p>
          <a:p>
            <a:r>
              <a:rPr lang="en-US" sz="3200" b="1" dirty="0"/>
              <a:t>Many (though not all) of these studies were funded by tobacco growers and cigarette/cigar manufacturers.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84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F87CD-4280-497C-BA9D-BC0E33CD4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8" y="284176"/>
            <a:ext cx="10776878" cy="1508760"/>
          </a:xfrm>
        </p:spPr>
        <p:txBody>
          <a:bodyPr/>
          <a:lstStyle/>
          <a:p>
            <a:r>
              <a:rPr lang="en-US" b="1" dirty="0"/>
              <a:t>lesson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643FEEF-CBA4-49D7-A37F-B14A40F7E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8" y="2309091"/>
            <a:ext cx="10083917" cy="4442691"/>
          </a:xfrm>
        </p:spPr>
        <p:txBody>
          <a:bodyPr>
            <a:normAutofit/>
          </a:bodyPr>
          <a:lstStyle/>
          <a:p>
            <a:r>
              <a:rPr lang="en-US" sz="3200" b="1" dirty="0"/>
              <a:t>Heavily Doubt Information funded or provided by Anyone with a “Vested” Interest</a:t>
            </a:r>
          </a:p>
          <a:p>
            <a:r>
              <a:rPr lang="en-US" sz="3200" b="1" dirty="0"/>
              <a:t>A “Vested” Interest means they will personally benefit—usually with money</a:t>
            </a:r>
          </a:p>
          <a:p>
            <a:r>
              <a:rPr lang="en-US" sz="3200" b="1" dirty="0"/>
              <a:t>Research from independent sources that don’t make money.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588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F87CD-4280-497C-BA9D-BC0E33CD4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8" y="284176"/>
            <a:ext cx="10776878" cy="1508760"/>
          </a:xfrm>
        </p:spPr>
        <p:txBody>
          <a:bodyPr/>
          <a:lstStyle/>
          <a:p>
            <a:r>
              <a:rPr lang="en-US" b="1" dirty="0"/>
              <a:t>QUALITY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7E64C-3CE7-4C98-9903-8B2C4E24C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546" y="2011680"/>
            <a:ext cx="11164250" cy="4206240"/>
          </a:xfrm>
        </p:spPr>
        <p:txBody>
          <a:bodyPr>
            <a:normAutofit fontScale="92500" lnSpcReduction="20000"/>
          </a:bodyPr>
          <a:lstStyle/>
          <a:p>
            <a:r>
              <a:rPr lang="en-US" sz="3200" b="1" dirty="0"/>
              <a:t>Debaters should look for quality research</a:t>
            </a:r>
          </a:p>
          <a:p>
            <a:r>
              <a:rPr lang="en-US" sz="3200" b="1" dirty="0"/>
              <a:t>And question arguments other brought up—even with a citation</a:t>
            </a:r>
          </a:p>
          <a:p>
            <a:r>
              <a:rPr lang="en-US" sz="3200" b="1" dirty="0"/>
              <a:t>Take a look at the research you did</a:t>
            </a:r>
          </a:p>
          <a:p>
            <a:r>
              <a:rPr lang="en-US" sz="3200" b="1" dirty="0"/>
              <a:t>Did you use quality material?</a:t>
            </a:r>
          </a:p>
          <a:p>
            <a:r>
              <a:rPr lang="en-US" sz="3200" b="1" dirty="0"/>
              <a:t>An important note—nearly all arguments have some kind of flaw</a:t>
            </a:r>
          </a:p>
          <a:p>
            <a:r>
              <a:rPr lang="en-US" sz="3200" b="1" dirty="0"/>
              <a:t>You can’t have perfection—just avoid glaringly bad material.</a:t>
            </a:r>
          </a:p>
        </p:txBody>
      </p:sp>
    </p:spTree>
    <p:extLst>
      <p:ext uri="{BB962C8B-B14F-4D97-AF65-F5344CB8AC3E}">
        <p14:creationId xmlns:p14="http://schemas.microsoft.com/office/powerpoint/2010/main" val="2912215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ADA3B-D786-4BD3-85F5-BD168D74B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Open the case-responses 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593F0-F97E-4234-BD72-8CE5118CD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8" y="2011680"/>
            <a:ext cx="10387719" cy="4206240"/>
          </a:xfrm>
        </p:spPr>
        <p:txBody>
          <a:bodyPr>
            <a:normAutofit/>
          </a:bodyPr>
          <a:lstStyle/>
          <a:p>
            <a:r>
              <a:rPr lang="en-US" sz="3200" b="1" dirty="0"/>
              <a:t>What’s the topic for the first three weeks?</a:t>
            </a:r>
          </a:p>
          <a:p>
            <a:r>
              <a:rPr lang="en-US" sz="3200" b="1" dirty="0"/>
              <a:t>What are the Pro Arguments?</a:t>
            </a:r>
          </a:p>
          <a:p>
            <a:r>
              <a:rPr lang="en-US" sz="3200" b="1" dirty="0"/>
              <a:t>What are the Con Arguments?</a:t>
            </a:r>
          </a:p>
          <a:p>
            <a:r>
              <a:rPr lang="en-US" sz="3200" b="1" dirty="0"/>
              <a:t>Do you see an argument that could be stronger?</a:t>
            </a:r>
          </a:p>
          <a:p>
            <a:r>
              <a:rPr lang="en-US" sz="3200" b="1" dirty="0"/>
              <a:t>You will want to make that argument stronger with better research.</a:t>
            </a:r>
          </a:p>
          <a:p>
            <a:endParaRPr lang="en-US" sz="3200" b="1" dirty="0"/>
          </a:p>
          <a:p>
            <a:endParaRPr lang="en-US" sz="3200" b="1" dirty="0"/>
          </a:p>
          <a:p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107981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ADA3B-D786-4BD3-85F5-BD168D74B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RESEARCHING IS NOT EASY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593F0-F97E-4234-BD72-8CE5118CD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8" y="2011680"/>
            <a:ext cx="10387719" cy="4206240"/>
          </a:xfrm>
        </p:spPr>
        <p:txBody>
          <a:bodyPr>
            <a:normAutofit/>
          </a:bodyPr>
          <a:lstStyle/>
          <a:p>
            <a:r>
              <a:rPr lang="en-US" sz="3200" b="1" dirty="0"/>
              <a:t>Over time, you will get better and better</a:t>
            </a:r>
          </a:p>
          <a:p>
            <a:r>
              <a:rPr lang="en-US" sz="3200" b="1" dirty="0"/>
              <a:t>And have an amazing skill that will give you a HUGE heads up over others</a:t>
            </a:r>
          </a:p>
          <a:p>
            <a:r>
              <a:rPr lang="en-US" sz="3200" b="1" dirty="0"/>
              <a:t>Here’s how to do it . . . </a:t>
            </a:r>
          </a:p>
          <a:p>
            <a:endParaRPr lang="en-US" sz="3200" b="1" dirty="0"/>
          </a:p>
          <a:p>
            <a:endParaRPr lang="en-US" sz="3200" b="1" dirty="0"/>
          </a:p>
          <a:p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248160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ADA3B-D786-4BD3-85F5-BD168D74B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SEARCH FOR AN ARGUMENT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593F0-F97E-4234-BD72-8CE5118CD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8" y="2011680"/>
            <a:ext cx="10387719" cy="4206240"/>
          </a:xfrm>
        </p:spPr>
        <p:txBody>
          <a:bodyPr>
            <a:normAutofit fontScale="92500" lnSpcReduction="10000"/>
          </a:bodyPr>
          <a:lstStyle/>
          <a:p>
            <a:r>
              <a:rPr lang="en-US" sz="3200" b="1" dirty="0"/>
              <a:t>Go to Google</a:t>
            </a:r>
          </a:p>
          <a:p>
            <a:r>
              <a:rPr lang="en-US" sz="3200" b="1" dirty="0"/>
              <a:t>Don’t just type in the topic e.g. “Soda tax”</a:t>
            </a:r>
          </a:p>
          <a:p>
            <a:r>
              <a:rPr lang="en-US" sz="3200" b="1" dirty="0"/>
              <a:t>Instead type in words from your argument</a:t>
            </a:r>
          </a:p>
          <a:p>
            <a:r>
              <a:rPr lang="en-US" sz="3200" b="1" dirty="0"/>
              <a:t>Example: You are looking for “Soda tax reduces type 2 diabetes”</a:t>
            </a:r>
          </a:p>
          <a:p>
            <a:r>
              <a:rPr lang="en-US" sz="3200" b="1" dirty="0"/>
              <a:t>Type in: Soda tax diabetes</a:t>
            </a:r>
          </a:p>
          <a:p>
            <a:r>
              <a:rPr lang="en-US" sz="3200" b="1" dirty="0"/>
              <a:t>What did you find?</a:t>
            </a:r>
          </a:p>
          <a:p>
            <a:r>
              <a:rPr lang="en-US" sz="3200" b="1" dirty="0"/>
              <a:t>But you can and should also try . . .</a:t>
            </a:r>
          </a:p>
          <a:p>
            <a:endParaRPr lang="en-US" sz="3200" b="1" dirty="0"/>
          </a:p>
          <a:p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594659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ADA3B-D786-4BD3-85F5-BD168D74B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SYNONYM SEARCHES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593F0-F97E-4234-BD72-8CE5118CD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8" y="2011680"/>
            <a:ext cx="10387719" cy="4206240"/>
          </a:xfrm>
        </p:spPr>
        <p:txBody>
          <a:bodyPr>
            <a:normAutofit fontScale="92500" lnSpcReduction="10000"/>
          </a:bodyPr>
          <a:lstStyle/>
          <a:p>
            <a:r>
              <a:rPr lang="en-US" sz="3200" b="1" dirty="0"/>
              <a:t>But you can and should also try . . .</a:t>
            </a:r>
          </a:p>
          <a:p>
            <a:r>
              <a:rPr lang="en-US" sz="3200" b="1" dirty="0"/>
              <a:t>Soda tax sugary drink tax Carbonated beverage tax Coke tax</a:t>
            </a:r>
          </a:p>
          <a:p>
            <a:r>
              <a:rPr lang="en-US" sz="3200" b="1" dirty="0"/>
              <a:t>Tip: Type the word into MS Word/Google Docs and look for synonyms.</a:t>
            </a:r>
          </a:p>
          <a:p>
            <a:r>
              <a:rPr lang="en-US" sz="3200" b="1" dirty="0"/>
              <a:t>ALSO Think: How would you word a sentence that made your argument? Use those words in your search</a:t>
            </a:r>
          </a:p>
          <a:p>
            <a:r>
              <a:rPr lang="en-US" sz="3200" b="1" dirty="0"/>
              <a:t>What did you find?</a:t>
            </a:r>
          </a:p>
          <a:p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01882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ADA3B-D786-4BD3-85F5-BD168D74B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USING WHAT YOU FIND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593F0-F97E-4234-BD72-8CE5118CD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8" y="2011680"/>
            <a:ext cx="10387719" cy="4206240"/>
          </a:xfrm>
        </p:spPr>
        <p:txBody>
          <a:bodyPr>
            <a:normAutofit fontScale="92500" lnSpcReduction="10000"/>
          </a:bodyPr>
          <a:lstStyle/>
          <a:p>
            <a:r>
              <a:rPr lang="en-US" sz="3200" b="1" dirty="0"/>
              <a:t>Copy and Paste the section you found (that makes the argument and gives reasons for the argument) into your document</a:t>
            </a:r>
          </a:p>
          <a:p>
            <a:r>
              <a:rPr lang="en-US" sz="3200" b="1" dirty="0"/>
              <a:t>Then include a citation/source ABOVE what you copied and pasted</a:t>
            </a:r>
          </a:p>
          <a:p>
            <a:r>
              <a:rPr lang="en-US" sz="3200" b="1" dirty="0"/>
              <a:t>Author, qualifications, Date</a:t>
            </a:r>
          </a:p>
          <a:p>
            <a:r>
              <a:rPr lang="en-US" sz="3200" b="1" dirty="0"/>
              <a:t>Web page address</a:t>
            </a:r>
          </a:p>
          <a:p>
            <a:r>
              <a:rPr lang="en-US" sz="3200" b="1" dirty="0"/>
              <a:t>Doing the citation/source is irritating but it </a:t>
            </a:r>
            <a:r>
              <a:rPr lang="en-US" sz="3200" b="1" u="sng" dirty="0"/>
              <a:t>REALLY HELPS</a:t>
            </a:r>
            <a:r>
              <a:rPr lang="en-US" sz="3200" b="1" dirty="0"/>
              <a:t>. You’ll do it faster after you get used to it.</a:t>
            </a:r>
          </a:p>
          <a:p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568102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ADA3B-D786-4BD3-85F5-BD168D74B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YOUR WORK SHOULD LOOK SOMETHING LIKE THIS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593F0-F97E-4234-BD72-8CE5118CD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8" y="2011680"/>
            <a:ext cx="10387719" cy="4206240"/>
          </a:xfrm>
        </p:spPr>
        <p:txBody>
          <a:bodyPr>
            <a:normAutofit/>
          </a:bodyPr>
          <a:lstStyle/>
          <a:p>
            <a:endParaRPr lang="en-US" sz="3200" b="1" dirty="0"/>
          </a:p>
          <a:p>
            <a:endParaRPr lang="en-US" sz="32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81E1C9-DF74-491E-9E85-9AA3D67C8E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104" y="2310172"/>
            <a:ext cx="11571710" cy="247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13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ADA3B-D786-4BD3-85F5-BD168D74B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RIGHT NOW, RESEARCH THEN . . . </a:t>
            </a:r>
            <a:br>
              <a:rPr lang="en-US" b="1" dirty="0"/>
            </a:br>
            <a:r>
              <a:rPr lang="en-US" b="1" dirty="0"/>
              <a:t>SHARE YOUR WORK in the chat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00B750A-50CE-4E09-BA56-5F6D273B95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870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F87CD-4280-497C-BA9D-BC0E33CD4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8" y="284176"/>
            <a:ext cx="10409273" cy="1508760"/>
          </a:xfrm>
        </p:spPr>
        <p:txBody>
          <a:bodyPr/>
          <a:lstStyle/>
          <a:p>
            <a:r>
              <a:rPr lang="en-US" b="1" dirty="0"/>
              <a:t>NOW, WORK WITH YOUR PARTNERS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7E64C-3CE7-4C98-9903-8B2C4E24C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546" y="2011680"/>
            <a:ext cx="11164250" cy="4206240"/>
          </a:xfrm>
        </p:spPr>
        <p:txBody>
          <a:bodyPr>
            <a:normAutofit/>
          </a:bodyPr>
          <a:lstStyle/>
          <a:p>
            <a:r>
              <a:rPr lang="en-US" sz="3200" b="1" dirty="0"/>
              <a:t>TALK ABOUT YOUR CASES, RESPONSES, ETC.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563145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Banded</Template>
  <TotalTime>775</TotalTime>
  <Words>714</Words>
  <Application>Microsoft Office PowerPoint</Application>
  <PresentationFormat>Widescreen</PresentationFormat>
  <Paragraphs>78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Tahoma</vt:lpstr>
      <vt:lpstr>Wingdings</vt:lpstr>
      <vt:lpstr>Banded</vt:lpstr>
      <vt:lpstr>MAKING STRONGER CASES &amp; RESPONSES WITH QUALITY MATERIAL</vt:lpstr>
      <vt:lpstr>Open the case-responses file</vt:lpstr>
      <vt:lpstr>RESEARCHING IS NOT EASY</vt:lpstr>
      <vt:lpstr>SEARCH FOR AN ARGUMENT</vt:lpstr>
      <vt:lpstr>SYNONYM SEARCHES</vt:lpstr>
      <vt:lpstr>USING WHAT YOU FIND</vt:lpstr>
      <vt:lpstr>YOUR WORK SHOULD LOOK SOMETHING LIKE THIS</vt:lpstr>
      <vt:lpstr>RIGHT NOW, RESEARCH THEN . . .  SHARE YOUR WORK in the chat</vt:lpstr>
      <vt:lpstr>NOW, WORK WITH YOUR PARTNERS</vt:lpstr>
      <vt:lpstr>NOW, HOW ABOUT QUALITY RESEARCH?</vt:lpstr>
      <vt:lpstr>Is this true?</vt:lpstr>
      <vt:lpstr>Lesson: if it sounds too good to be true—it probably isn’t true</vt:lpstr>
      <vt:lpstr>FALSE! </vt:lpstr>
      <vt:lpstr>LESSON: CHECK SNOPES WHEN IT SOUNDS FISHY</vt:lpstr>
      <vt:lpstr>FALSE again</vt:lpstr>
      <vt:lpstr>Smoking doesn’t cause cancer</vt:lpstr>
      <vt:lpstr>lesson</vt:lpstr>
      <vt:lpstr>QUALITY RESEARCH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Let’s debate!</dc:title>
  <dc:creator>Jim Climb the Mountain</dc:creator>
  <cp:lastModifiedBy>Jim Climb the Mountain</cp:lastModifiedBy>
  <cp:revision>238</cp:revision>
  <dcterms:created xsi:type="dcterms:W3CDTF">2019-10-15T19:44:54Z</dcterms:created>
  <dcterms:modified xsi:type="dcterms:W3CDTF">2022-07-08T19:21:38Z</dcterms:modified>
</cp:coreProperties>
</file>