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7" r:id="rId11"/>
    <p:sldId id="268" r:id="rId12"/>
    <p:sldId id="270" r:id="rId13"/>
    <p:sldId id="271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560" y="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e4f6abc78b_0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e4f6abc78b_0_1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e4f6abc78b_0_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e4f6abc78b_0_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e4f6abc78b_0_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e4f6abc78b_0_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13394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e4f6abc78b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e4f6abc78b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e4f6abc78b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e4f6abc78b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e4f6abc78b_0_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e4f6abc78b_0_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e4f6abc78b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e4f6abc78b_0_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e4f6abc78b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e4f6abc78b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e4f6abc78b_0_1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e4f6abc78b_0_1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e4f6abc78b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e4f6abc78b_0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e4f6abc78b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e4f6abc78b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6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2"/>
          <p:cNvSpPr txBox="1">
            <a:spLocks noGrp="1"/>
          </p:cNvSpPr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35" name="Google Shape;35;p2"/>
          <p:cNvSpPr txBox="1">
            <a:spLocks noGrp="1"/>
          </p:cNvSpPr>
          <p:nvPr>
            <p:ph type="subTitle" idx="1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119;p11"/>
          <p:cNvSpPr txBox="1">
            <a:spLocks noGrp="1"/>
          </p:cNvSpPr>
          <p:nvPr>
            <p:ph type="title" hasCustomPrompt="1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>
            <a:spLocks noGrp="1"/>
          </p:cNvSpPr>
          <p:nvPr>
            <p:ph type="body" idx="1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1" name="Google Shape;121;p1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47;p3"/>
          <p:cNvSpPr txBox="1">
            <a:spLocks noGrp="1"/>
          </p:cNvSpPr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3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dk2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54" name="Google Shape;54;p4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4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dk2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5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5"/>
          <p:cNvSpPr txBox="1">
            <a:spLocks noGrp="1"/>
          </p:cNvSpPr>
          <p:nvPr>
            <p:ph type="body" idx="2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3" name="Google Shape;63;p5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dk2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3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7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5" name="Google Shape;75;p7"/>
          <p:cNvSpPr txBox="1">
            <a:spLocks noGrp="1"/>
          </p:cNvSpPr>
          <p:nvPr>
            <p:ph type="body" idx="1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6" name="Google Shape;76;p7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" name="Google Shape;93;p8"/>
          <p:cNvSpPr txBox="1">
            <a:spLocks noGrp="1"/>
          </p:cNvSpPr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2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9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0" name="Google Shape;100;p9"/>
          <p:cNvSpPr txBox="1">
            <a:spLocks noGrp="1"/>
          </p:cNvSpPr>
          <p:nvPr>
            <p:ph type="subTitle" idx="1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p9"/>
          <p:cNvSpPr txBox="1">
            <a:spLocks noGrp="1"/>
          </p:cNvSpPr>
          <p:nvPr>
            <p:ph type="body" idx="2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02" name="Google Shape;102;p9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accent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0"/>
          <p:cNvSpPr txBox="1">
            <a:spLocks noGrp="1"/>
          </p:cNvSpPr>
          <p:nvPr>
            <p:ph type="body" idx="1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8" name="Google Shape;108;p10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hift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>
            <a:spLocks noGrp="1"/>
          </p:cNvSpPr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Stronger Support for Arguments</a:t>
            </a:r>
            <a:endParaRPr/>
          </a:p>
        </p:txBody>
      </p:sp>
      <p:sp>
        <p:nvSpPr>
          <p:cNvPr id="129" name="Google Shape;129;p13"/>
          <p:cNvSpPr txBox="1">
            <a:spLocks noGrp="1"/>
          </p:cNvSpPr>
          <p:nvPr>
            <p:ph type="subTitle" idx="1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4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 is Logos?</a:t>
            </a:r>
            <a:endParaRPr dirty="0"/>
          </a:p>
        </p:txBody>
      </p:sp>
      <p:sp>
        <p:nvSpPr>
          <p:cNvPr id="191" name="Google Shape;191;p24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Logos = Logical Appeal</a:t>
            </a:r>
            <a:endParaRPr sz="18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Convince the audience by using facts and reasoning</a:t>
            </a:r>
            <a:endParaRPr sz="16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Examples</a:t>
            </a:r>
            <a:endParaRPr sz="18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This statistic proves that our side decreases poverty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In Switzerland, Universal Basic Income programs increased people’s happiness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According to the Seattle Times, more ferry crossings increased tourism</a:t>
            </a:r>
            <a:endParaRPr sz="16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5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 to strengthen Logos</a:t>
            </a:r>
            <a:endParaRPr dirty="0"/>
          </a:p>
        </p:txBody>
      </p:sp>
      <p:sp>
        <p:nvSpPr>
          <p:cNvPr id="197" name="Google Shape;197;p25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600"/>
              <a:t>Provide commentary for your evidence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Don’t just say “40%,” explain why that’s relevant.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On this note, make sure to explain your evidence if its complicated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Use better sources (again!)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Academic sources will be more specific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Newer sources are almost always better</a:t>
            </a:r>
            <a:endParaRPr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These form the rhetorical triangle </a:t>
            </a:r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BB56A7-2FB9-47AF-B136-C7B4C80ACB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6322" y="1308265"/>
            <a:ext cx="4481421" cy="3604889"/>
          </a:xfrm>
          <a:prstGeom prst="rect">
            <a:avLst/>
          </a:prstGeom>
        </p:spPr>
      </p:pic>
      <p:sp>
        <p:nvSpPr>
          <p:cNvPr id="203" name="Google Shape;203;p26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4163077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36059-5013-4E1C-8675-50899FADD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721F4-8EA8-4F48-8045-2C8413EF3D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Make an argument (about anything) and use all three parts of the triangle in your AREI to make the strongest argument</a:t>
            </a:r>
          </a:p>
          <a:p>
            <a:r>
              <a:rPr lang="en-US" sz="1600" dirty="0"/>
              <a:t>After this we will pair off and read/respond to each argument </a:t>
            </a:r>
          </a:p>
          <a:p>
            <a:pPr lvl="1"/>
            <a:r>
              <a:rPr lang="en-US" sz="1400" dirty="0"/>
              <a:t>Make sure your response attacks all three parts, and use the triangle for form your </a:t>
            </a:r>
            <a:r>
              <a:rPr lang="en-US" sz="1400"/>
              <a:t>own responses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056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>
            <a:spLocks noGrp="1"/>
          </p:cNvSpPr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Rhetorical Triangle: Ethos, Pathos, and Logos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"/>
          <p:cNvSpPr txBox="1">
            <a:spLocks noGrp="1"/>
          </p:cNvSpPr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Ethos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 is Ethos?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Ethos = Ethical Appeal</a:t>
            </a:r>
            <a:endParaRPr sz="18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Convince the audience of your source’s credibility</a:t>
            </a:r>
            <a:endParaRPr sz="16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Examples</a:t>
            </a:r>
            <a:endParaRPr sz="18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Academic authors are more credible than bloggers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Advocacy organizations might be biased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What are your sources qualifications?</a:t>
            </a:r>
            <a:endParaRPr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7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 to strengthen Ethos</a:t>
            </a:r>
            <a:endParaRPr dirty="0"/>
          </a:p>
        </p:txBody>
      </p:sp>
      <p:sp>
        <p:nvSpPr>
          <p:cNvPr id="151" name="Google Shape;151;p17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Have better sources!</a:t>
            </a:r>
            <a:endParaRPr sz="18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Search Engines: Google Scholar + JSTOR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If you can’t access an article, copy the “DOI number” or use SciHub</a:t>
            </a:r>
            <a:endParaRPr sz="16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Explain your source’s qualifications in case</a:t>
            </a:r>
            <a:endParaRPr sz="18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Not “Dr. Hayes,” but “Dr. Joseph Hayes, who is a professor of economics at Cornell University</a:t>
            </a:r>
            <a:endParaRPr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9"/>
          <p:cNvSpPr txBox="1">
            <a:spLocks noGrp="1"/>
          </p:cNvSpPr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Pathos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0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 is Pathos?</a:t>
            </a:r>
            <a:endParaRPr dirty="0"/>
          </a:p>
        </p:txBody>
      </p:sp>
      <p:sp>
        <p:nvSpPr>
          <p:cNvPr id="168" name="Google Shape;168;p20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Pathos = Emotional Appeal</a:t>
            </a:r>
            <a:endParaRPr sz="18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Persuade the audience by appealing to their emotions and personal interests</a:t>
            </a:r>
            <a:endParaRPr sz="16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Examples</a:t>
            </a:r>
            <a:endParaRPr sz="18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Death is bad and we should avoid it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Homeless people are suffering and so we should help them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Everybody knows what a difference having more money would make in their life</a:t>
            </a:r>
            <a:endParaRPr sz="16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1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 to strengthen Pathos</a:t>
            </a:r>
            <a:endParaRPr dirty="0"/>
          </a:p>
        </p:txBody>
      </p:sp>
      <p:sp>
        <p:nvSpPr>
          <p:cNvPr id="174" name="Google Shape;174;p21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Make your examples true</a:t>
            </a:r>
            <a:endParaRPr sz="18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Hypothetical examples can be easily dismissed, but it's harder to dismiss lived experiences.</a:t>
            </a:r>
            <a:endParaRPr sz="16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Connect the big-picture to relatable things</a:t>
            </a:r>
            <a:endParaRPr sz="18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Regular people don’t care about the national debt - Tell the judge how it affects their day-to-day life</a:t>
            </a:r>
            <a:endParaRPr sz="1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3"/>
          <p:cNvSpPr txBox="1">
            <a:spLocks noGrp="1"/>
          </p:cNvSpPr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Logos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364</Words>
  <Application>Microsoft Office PowerPoint</Application>
  <PresentationFormat>On-screen Show (16:9)</PresentationFormat>
  <Paragraphs>49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Nunito</vt:lpstr>
      <vt:lpstr>Shift</vt:lpstr>
      <vt:lpstr>Stronger Support for Arguments</vt:lpstr>
      <vt:lpstr>Rhetorical Triangle: Ethos, Pathos, and Logos</vt:lpstr>
      <vt:lpstr>Ethos</vt:lpstr>
      <vt:lpstr>What is Ethos?</vt:lpstr>
      <vt:lpstr>How to strengthen Ethos</vt:lpstr>
      <vt:lpstr>Pathos</vt:lpstr>
      <vt:lpstr>What is Pathos?</vt:lpstr>
      <vt:lpstr>How to strengthen Pathos</vt:lpstr>
      <vt:lpstr>Logos</vt:lpstr>
      <vt:lpstr>What is Logos?</vt:lpstr>
      <vt:lpstr>How to strengthen Logos</vt:lpstr>
      <vt:lpstr>These form the rhetorical triangle </vt:lpstr>
      <vt:lpstr>Activity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Stronger Support for Arguments</dc:title>
  <cp:lastModifiedBy>Aniko Roachau</cp:lastModifiedBy>
  <cp:revision>1</cp:revision>
  <dcterms:modified xsi:type="dcterms:W3CDTF">2021-08-16T01:44:08Z</dcterms:modified>
</cp:coreProperties>
</file>