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56" d="100"/>
          <a:sy n="156" d="100"/>
        </p:scale>
        <p:origin x="12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 Badgley" userId="20cbebea696d2f69" providerId="LiveId" clId="{6084A87A-19E5-4F7A-80B6-181D638CCD5E}"/>
    <pc:docChg chg="custSel addSld modSld">
      <pc:chgData name="Julie Badgley" userId="20cbebea696d2f69" providerId="LiveId" clId="{6084A87A-19E5-4F7A-80B6-181D638CCD5E}" dt="2021-07-19T00:15:00.810" v="4471" actId="20577"/>
      <pc:docMkLst>
        <pc:docMk/>
      </pc:docMkLst>
      <pc:sldChg chg="modSp mod">
        <pc:chgData name="Julie Badgley" userId="20cbebea696d2f69" providerId="LiveId" clId="{6084A87A-19E5-4F7A-80B6-181D638CCD5E}" dt="2021-07-18T23:02:42.438" v="62" actId="1076"/>
        <pc:sldMkLst>
          <pc:docMk/>
          <pc:sldMk cId="3241398778" sldId="256"/>
        </pc:sldMkLst>
        <pc:spChg chg="mod">
          <ac:chgData name="Julie Badgley" userId="20cbebea696d2f69" providerId="LiveId" clId="{6084A87A-19E5-4F7A-80B6-181D638CCD5E}" dt="2021-07-18T23:02:36.936" v="61" actId="1076"/>
          <ac:spMkLst>
            <pc:docMk/>
            <pc:sldMk cId="3241398778" sldId="256"/>
            <ac:spMk id="2" creationId="{0C21CD6D-8EB8-44D9-BE1D-755EC701E338}"/>
          </ac:spMkLst>
        </pc:spChg>
        <pc:spChg chg="mod">
          <ac:chgData name="Julie Badgley" userId="20cbebea696d2f69" providerId="LiveId" clId="{6084A87A-19E5-4F7A-80B6-181D638CCD5E}" dt="2021-07-18T23:02:42.438" v="62" actId="1076"/>
          <ac:spMkLst>
            <pc:docMk/>
            <pc:sldMk cId="3241398778" sldId="256"/>
            <ac:spMk id="3" creationId="{38AD8059-7041-4E40-A2C7-53BE020BE6FD}"/>
          </ac:spMkLst>
        </pc:spChg>
      </pc:sldChg>
      <pc:sldChg chg="modSp new mod">
        <pc:chgData name="Julie Badgley" userId="20cbebea696d2f69" providerId="LiveId" clId="{6084A87A-19E5-4F7A-80B6-181D638CCD5E}" dt="2021-07-19T00:03:27.696" v="4463" actId="20577"/>
        <pc:sldMkLst>
          <pc:docMk/>
          <pc:sldMk cId="2155707182" sldId="257"/>
        </pc:sldMkLst>
        <pc:spChg chg="mod">
          <ac:chgData name="Julie Badgley" userId="20cbebea696d2f69" providerId="LiveId" clId="{6084A87A-19E5-4F7A-80B6-181D638CCD5E}" dt="2021-07-18T23:13:22.612" v="464" actId="20577"/>
          <ac:spMkLst>
            <pc:docMk/>
            <pc:sldMk cId="2155707182" sldId="257"/>
            <ac:spMk id="2" creationId="{B867205C-65FE-4F0D-838B-A201F358D5B1}"/>
          </ac:spMkLst>
        </pc:spChg>
        <pc:spChg chg="mod">
          <ac:chgData name="Julie Badgley" userId="20cbebea696d2f69" providerId="LiveId" clId="{6084A87A-19E5-4F7A-80B6-181D638CCD5E}" dt="2021-07-19T00:03:27.696" v="4463" actId="20577"/>
          <ac:spMkLst>
            <pc:docMk/>
            <pc:sldMk cId="2155707182" sldId="257"/>
            <ac:spMk id="3" creationId="{1C6448C4-59A3-4764-B74C-90B8DEA57A34}"/>
          </ac:spMkLst>
        </pc:spChg>
      </pc:sldChg>
      <pc:sldChg chg="modSp new mod">
        <pc:chgData name="Julie Badgley" userId="20cbebea696d2f69" providerId="LiveId" clId="{6084A87A-19E5-4F7A-80B6-181D638CCD5E}" dt="2021-07-18T23:20:38.410" v="948" actId="20577"/>
        <pc:sldMkLst>
          <pc:docMk/>
          <pc:sldMk cId="3667197684" sldId="258"/>
        </pc:sldMkLst>
        <pc:spChg chg="mod">
          <ac:chgData name="Julie Badgley" userId="20cbebea696d2f69" providerId="LiveId" clId="{6084A87A-19E5-4F7A-80B6-181D638CCD5E}" dt="2021-07-18T23:12:26.687" v="442" actId="313"/>
          <ac:spMkLst>
            <pc:docMk/>
            <pc:sldMk cId="3667197684" sldId="258"/>
            <ac:spMk id="2" creationId="{35F5DDF8-77F2-47D0-BBA7-07BB833D36C5}"/>
          </ac:spMkLst>
        </pc:spChg>
        <pc:spChg chg="mod">
          <ac:chgData name="Julie Badgley" userId="20cbebea696d2f69" providerId="LiveId" clId="{6084A87A-19E5-4F7A-80B6-181D638CCD5E}" dt="2021-07-18T23:20:38.410" v="948" actId="20577"/>
          <ac:spMkLst>
            <pc:docMk/>
            <pc:sldMk cId="3667197684" sldId="258"/>
            <ac:spMk id="3" creationId="{6CA716A1-D9DD-47D9-8FFC-46AEEA3595EF}"/>
          </ac:spMkLst>
        </pc:spChg>
      </pc:sldChg>
      <pc:sldChg chg="modSp new mod">
        <pc:chgData name="Julie Badgley" userId="20cbebea696d2f69" providerId="LiveId" clId="{6084A87A-19E5-4F7A-80B6-181D638CCD5E}" dt="2021-07-18T23:52:33.726" v="3580" actId="20577"/>
        <pc:sldMkLst>
          <pc:docMk/>
          <pc:sldMk cId="3946007334" sldId="259"/>
        </pc:sldMkLst>
        <pc:spChg chg="mod">
          <ac:chgData name="Julie Badgley" userId="20cbebea696d2f69" providerId="LiveId" clId="{6084A87A-19E5-4F7A-80B6-181D638CCD5E}" dt="2021-07-18T23:13:11.752" v="460" actId="20577"/>
          <ac:spMkLst>
            <pc:docMk/>
            <pc:sldMk cId="3946007334" sldId="259"/>
            <ac:spMk id="2" creationId="{89DDCBFE-B4D4-4592-88F9-4B92DEC6C788}"/>
          </ac:spMkLst>
        </pc:spChg>
        <pc:spChg chg="mod">
          <ac:chgData name="Julie Badgley" userId="20cbebea696d2f69" providerId="LiveId" clId="{6084A87A-19E5-4F7A-80B6-181D638CCD5E}" dt="2021-07-18T23:52:33.726" v="3580" actId="20577"/>
          <ac:spMkLst>
            <pc:docMk/>
            <pc:sldMk cId="3946007334" sldId="259"/>
            <ac:spMk id="3" creationId="{11459298-DE22-4A11-9691-1F1DA52F7069}"/>
          </ac:spMkLst>
        </pc:spChg>
      </pc:sldChg>
      <pc:sldChg chg="modSp new mod">
        <pc:chgData name="Julie Badgley" userId="20cbebea696d2f69" providerId="LiveId" clId="{6084A87A-19E5-4F7A-80B6-181D638CCD5E}" dt="2021-07-18T23:25:01.495" v="1463" actId="20577"/>
        <pc:sldMkLst>
          <pc:docMk/>
          <pc:sldMk cId="2817367320" sldId="260"/>
        </pc:sldMkLst>
        <pc:spChg chg="mod">
          <ac:chgData name="Julie Badgley" userId="20cbebea696d2f69" providerId="LiveId" clId="{6084A87A-19E5-4F7A-80B6-181D638CCD5E}" dt="2021-07-18T23:13:43.576" v="479" actId="20577"/>
          <ac:spMkLst>
            <pc:docMk/>
            <pc:sldMk cId="2817367320" sldId="260"/>
            <ac:spMk id="2" creationId="{81641742-55F8-4225-BEF2-469A3D0E65FC}"/>
          </ac:spMkLst>
        </pc:spChg>
        <pc:spChg chg="mod">
          <ac:chgData name="Julie Badgley" userId="20cbebea696d2f69" providerId="LiveId" clId="{6084A87A-19E5-4F7A-80B6-181D638CCD5E}" dt="2021-07-18T23:25:01.495" v="1463" actId="20577"/>
          <ac:spMkLst>
            <pc:docMk/>
            <pc:sldMk cId="2817367320" sldId="260"/>
            <ac:spMk id="3" creationId="{93E1941F-C31C-4334-9DE1-CB15CFFF1E29}"/>
          </ac:spMkLst>
        </pc:spChg>
      </pc:sldChg>
      <pc:sldChg chg="modSp new mod">
        <pc:chgData name="Julie Badgley" userId="20cbebea696d2f69" providerId="LiveId" clId="{6084A87A-19E5-4F7A-80B6-181D638CCD5E}" dt="2021-07-18T23:28:14.124" v="1810" actId="33524"/>
        <pc:sldMkLst>
          <pc:docMk/>
          <pc:sldMk cId="2971526397" sldId="261"/>
        </pc:sldMkLst>
        <pc:spChg chg="mod">
          <ac:chgData name="Julie Badgley" userId="20cbebea696d2f69" providerId="LiveId" clId="{6084A87A-19E5-4F7A-80B6-181D638CCD5E}" dt="2021-07-18T23:14:00.235" v="500" actId="20577"/>
          <ac:spMkLst>
            <pc:docMk/>
            <pc:sldMk cId="2971526397" sldId="261"/>
            <ac:spMk id="2" creationId="{B7E6DF05-189C-4FF7-B164-C20159CD1C86}"/>
          </ac:spMkLst>
        </pc:spChg>
        <pc:spChg chg="mod">
          <ac:chgData name="Julie Badgley" userId="20cbebea696d2f69" providerId="LiveId" clId="{6084A87A-19E5-4F7A-80B6-181D638CCD5E}" dt="2021-07-18T23:28:14.124" v="1810" actId="33524"/>
          <ac:spMkLst>
            <pc:docMk/>
            <pc:sldMk cId="2971526397" sldId="261"/>
            <ac:spMk id="3" creationId="{1D5B8811-7FFB-447F-A006-461677CF2123}"/>
          </ac:spMkLst>
        </pc:spChg>
      </pc:sldChg>
      <pc:sldChg chg="modSp new mod">
        <pc:chgData name="Julie Badgley" userId="20cbebea696d2f69" providerId="LiveId" clId="{6084A87A-19E5-4F7A-80B6-181D638CCD5E}" dt="2021-07-18T23:30:33.051" v="2074" actId="20577"/>
        <pc:sldMkLst>
          <pc:docMk/>
          <pc:sldMk cId="1101064313" sldId="262"/>
        </pc:sldMkLst>
        <pc:spChg chg="mod">
          <ac:chgData name="Julie Badgley" userId="20cbebea696d2f69" providerId="LiveId" clId="{6084A87A-19E5-4F7A-80B6-181D638CCD5E}" dt="2021-07-18T23:14:23.664" v="524" actId="20577"/>
          <ac:spMkLst>
            <pc:docMk/>
            <pc:sldMk cId="1101064313" sldId="262"/>
            <ac:spMk id="2" creationId="{B4415187-5AF2-46B9-B9B9-F9EF0E46216F}"/>
          </ac:spMkLst>
        </pc:spChg>
        <pc:spChg chg="mod">
          <ac:chgData name="Julie Badgley" userId="20cbebea696d2f69" providerId="LiveId" clId="{6084A87A-19E5-4F7A-80B6-181D638CCD5E}" dt="2021-07-18T23:30:33.051" v="2074" actId="20577"/>
          <ac:spMkLst>
            <pc:docMk/>
            <pc:sldMk cId="1101064313" sldId="262"/>
            <ac:spMk id="3" creationId="{56A29304-2962-482F-A673-3148CEB99EFE}"/>
          </ac:spMkLst>
        </pc:spChg>
      </pc:sldChg>
      <pc:sldChg chg="modSp new mod">
        <pc:chgData name="Julie Badgley" userId="20cbebea696d2f69" providerId="LiveId" clId="{6084A87A-19E5-4F7A-80B6-181D638CCD5E}" dt="2021-07-18T23:50:04.707" v="3252" actId="20577"/>
        <pc:sldMkLst>
          <pc:docMk/>
          <pc:sldMk cId="2486930640" sldId="263"/>
        </pc:sldMkLst>
        <pc:spChg chg="mod">
          <ac:chgData name="Julie Badgley" userId="20cbebea696d2f69" providerId="LiveId" clId="{6084A87A-19E5-4F7A-80B6-181D638CCD5E}" dt="2021-07-18T23:15:12.040" v="560" actId="20577"/>
          <ac:spMkLst>
            <pc:docMk/>
            <pc:sldMk cId="2486930640" sldId="263"/>
            <ac:spMk id="2" creationId="{3FEE12AC-5C80-4C48-B520-473AE1953A25}"/>
          </ac:spMkLst>
        </pc:spChg>
        <pc:spChg chg="mod">
          <ac:chgData name="Julie Badgley" userId="20cbebea696d2f69" providerId="LiveId" clId="{6084A87A-19E5-4F7A-80B6-181D638CCD5E}" dt="2021-07-18T23:50:04.707" v="3252" actId="20577"/>
          <ac:spMkLst>
            <pc:docMk/>
            <pc:sldMk cId="2486930640" sldId="263"/>
            <ac:spMk id="3" creationId="{9BD0C4D2-0D49-4225-ACE9-5F6D8356E541}"/>
          </ac:spMkLst>
        </pc:spChg>
      </pc:sldChg>
      <pc:sldChg chg="modSp new mod">
        <pc:chgData name="Julie Badgley" userId="20cbebea696d2f69" providerId="LiveId" clId="{6084A87A-19E5-4F7A-80B6-181D638CCD5E}" dt="2021-07-19T00:14:04.428" v="4464" actId="20577"/>
        <pc:sldMkLst>
          <pc:docMk/>
          <pc:sldMk cId="278240129" sldId="264"/>
        </pc:sldMkLst>
        <pc:spChg chg="mod">
          <ac:chgData name="Julie Badgley" userId="20cbebea696d2f69" providerId="LiveId" clId="{6084A87A-19E5-4F7A-80B6-181D638CCD5E}" dt="2021-07-18T23:15:38.649" v="569" actId="20577"/>
          <ac:spMkLst>
            <pc:docMk/>
            <pc:sldMk cId="278240129" sldId="264"/>
            <ac:spMk id="2" creationId="{A053B863-0341-4C1A-8F37-E6680F66A151}"/>
          </ac:spMkLst>
        </pc:spChg>
        <pc:spChg chg="mod">
          <ac:chgData name="Julie Badgley" userId="20cbebea696d2f69" providerId="LiveId" clId="{6084A87A-19E5-4F7A-80B6-181D638CCD5E}" dt="2021-07-19T00:14:04.428" v="4464" actId="20577"/>
          <ac:spMkLst>
            <pc:docMk/>
            <pc:sldMk cId="278240129" sldId="264"/>
            <ac:spMk id="3" creationId="{5163F9AB-AD4D-45DB-AB0F-2FD2CDFF17D1}"/>
          </ac:spMkLst>
        </pc:spChg>
      </pc:sldChg>
      <pc:sldChg chg="modSp new mod">
        <pc:chgData name="Julie Badgley" userId="20cbebea696d2f69" providerId="LiveId" clId="{6084A87A-19E5-4F7A-80B6-181D638CCD5E}" dt="2021-07-19T00:15:00.810" v="4471" actId="20577"/>
        <pc:sldMkLst>
          <pc:docMk/>
          <pc:sldMk cId="644249919" sldId="265"/>
        </pc:sldMkLst>
        <pc:spChg chg="mod">
          <ac:chgData name="Julie Badgley" userId="20cbebea696d2f69" providerId="LiveId" clId="{6084A87A-19E5-4F7A-80B6-181D638CCD5E}" dt="2021-07-18T23:17:18.390" v="587" actId="20577"/>
          <ac:spMkLst>
            <pc:docMk/>
            <pc:sldMk cId="644249919" sldId="265"/>
            <ac:spMk id="2" creationId="{4EA043A6-91C2-4EB0-85FC-F1AEF3C7AAAB}"/>
          </ac:spMkLst>
        </pc:spChg>
        <pc:spChg chg="mod">
          <ac:chgData name="Julie Badgley" userId="20cbebea696d2f69" providerId="LiveId" clId="{6084A87A-19E5-4F7A-80B6-181D638CCD5E}" dt="2021-07-19T00:15:00.810" v="4471" actId="20577"/>
          <ac:spMkLst>
            <pc:docMk/>
            <pc:sldMk cId="644249919" sldId="265"/>
            <ac:spMk id="3" creationId="{BBABBFF7-CE5F-47D0-903A-2491662F4DBE}"/>
          </ac:spMkLst>
        </pc:spChg>
      </pc:sldChg>
      <pc:sldChg chg="modSp new mod">
        <pc:chgData name="Julie Badgley" userId="20cbebea696d2f69" providerId="LiveId" clId="{6084A87A-19E5-4F7A-80B6-181D638CCD5E}" dt="2021-07-18T23:58:48.628" v="4089" actId="20577"/>
        <pc:sldMkLst>
          <pc:docMk/>
          <pc:sldMk cId="1332114645" sldId="266"/>
        </pc:sldMkLst>
        <pc:spChg chg="mod">
          <ac:chgData name="Julie Badgley" userId="20cbebea696d2f69" providerId="LiveId" clId="{6084A87A-19E5-4F7A-80B6-181D638CCD5E}" dt="2021-07-18T23:18:01.590" v="615" actId="313"/>
          <ac:spMkLst>
            <pc:docMk/>
            <pc:sldMk cId="1332114645" sldId="266"/>
            <ac:spMk id="2" creationId="{8A13D02D-DF2A-4B3D-BFBB-E0CBBA59A514}"/>
          </ac:spMkLst>
        </pc:spChg>
        <pc:spChg chg="mod">
          <ac:chgData name="Julie Badgley" userId="20cbebea696d2f69" providerId="LiveId" clId="{6084A87A-19E5-4F7A-80B6-181D638CCD5E}" dt="2021-07-18T23:58:48.628" v="4089" actId="20577"/>
          <ac:spMkLst>
            <pc:docMk/>
            <pc:sldMk cId="1332114645" sldId="266"/>
            <ac:spMk id="3" creationId="{A5D6BB89-DB51-4971-9D3F-4D7320F8E2A2}"/>
          </ac:spMkLst>
        </pc:spChg>
      </pc:sldChg>
      <pc:sldChg chg="modSp new mod">
        <pc:chgData name="Julie Badgley" userId="20cbebea696d2f69" providerId="LiveId" clId="{6084A87A-19E5-4F7A-80B6-181D638CCD5E}" dt="2021-07-19T00:01:38.316" v="4462" actId="20577"/>
        <pc:sldMkLst>
          <pc:docMk/>
          <pc:sldMk cId="3837918607" sldId="267"/>
        </pc:sldMkLst>
        <pc:spChg chg="mod">
          <ac:chgData name="Julie Badgley" userId="20cbebea696d2f69" providerId="LiveId" clId="{6084A87A-19E5-4F7A-80B6-181D638CCD5E}" dt="2021-07-18T23:18:17.204" v="641" actId="20577"/>
          <ac:spMkLst>
            <pc:docMk/>
            <pc:sldMk cId="3837918607" sldId="267"/>
            <ac:spMk id="2" creationId="{50639FD8-75BF-42EF-8ECD-137C2BAFCEE0}"/>
          </ac:spMkLst>
        </pc:spChg>
        <pc:spChg chg="mod">
          <ac:chgData name="Julie Badgley" userId="20cbebea696d2f69" providerId="LiveId" clId="{6084A87A-19E5-4F7A-80B6-181D638CCD5E}" dt="2021-07-19T00:01:38.316" v="4462" actId="20577"/>
          <ac:spMkLst>
            <pc:docMk/>
            <pc:sldMk cId="3837918607" sldId="267"/>
            <ac:spMk id="3" creationId="{AB5994E7-81C0-412F-B2E3-C457FA88165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9E74-BC89-4A0E-9022-33590A3C1AAD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555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9E74-BC89-4A0E-9022-33590A3C1AAD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02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9E74-BC89-4A0E-9022-33590A3C1AAD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70073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9E74-BC89-4A0E-9022-33590A3C1AAD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759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9E74-BC89-4A0E-9022-33590A3C1AAD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11532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9E74-BC89-4A0E-9022-33590A3C1AAD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811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9E74-BC89-4A0E-9022-33590A3C1AAD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4557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9E74-BC89-4A0E-9022-33590A3C1AAD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25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9E74-BC89-4A0E-9022-33590A3C1AAD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80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9E74-BC89-4A0E-9022-33590A3C1AAD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73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9E74-BC89-4A0E-9022-33590A3C1AAD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998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9E74-BC89-4A0E-9022-33590A3C1AAD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71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9E74-BC89-4A0E-9022-33590A3C1AAD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776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9E74-BC89-4A0E-9022-33590A3C1AAD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365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9E74-BC89-4A0E-9022-33590A3C1AAD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870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9E74-BC89-4A0E-9022-33590A3C1AAD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3308E6-DB48-429F-B213-A116777BD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541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 Black" panose="020B0A04020102020204" pitchFamily="34" charset="0"/>
              </a:defRPr>
            </a:lvl1pPr>
          </a:lstStyle>
          <a:p>
            <a:fld id="{12C49E74-BC89-4A0E-9022-33590A3C1AAD}" type="datetimeFigureOut">
              <a:rPr lang="en-US" smtClean="0"/>
              <a:pPr/>
              <a:t>7/8/2022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 Black" panose="020B0A040201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  <a:latin typeface="Arial Black" panose="020B0A04020102020204" pitchFamily="34" charset="0"/>
              </a:defRPr>
            </a:lvl1pPr>
          </a:lstStyle>
          <a:p>
            <a:fld id="{DF3308E6-DB48-429F-B213-A116777BDBD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004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Arial Black" panose="020B0A04020102020204" pitchFamily="34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Arial Black" panose="020B0A04020102020204" pitchFamily="34" charset="0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Arial Black" panose="020B0A04020102020204" pitchFamily="34" charset="0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Arial Black" panose="020B0A04020102020204" pitchFamily="34" charset="0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Arial Black" panose="020B0A04020102020204" pitchFamily="34" charset="0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Arial Black" panose="020B0A04020102020204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jim@climbthemountain.u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1CD6D-8EB8-44D9-BE1D-755EC701E3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7876" y="727784"/>
            <a:ext cx="8915399" cy="2262781"/>
          </a:xfrm>
        </p:spPr>
        <p:txBody>
          <a:bodyPr/>
          <a:lstStyle/>
          <a:p>
            <a:pPr algn="ctr"/>
            <a:r>
              <a:rPr lang="en-US" dirty="0"/>
              <a:t>Logical Fallacies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AD8059-7041-4E40-A2C7-53BE020BE6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13825" y="3064597"/>
            <a:ext cx="8915399" cy="1126283"/>
          </a:xfrm>
        </p:spPr>
        <p:txBody>
          <a:bodyPr>
            <a:normAutofit/>
          </a:bodyPr>
          <a:lstStyle/>
          <a:p>
            <a:r>
              <a:rPr lang="en-US" sz="2000" dirty="0"/>
              <a:t>How thinking skills can go wrong</a:t>
            </a:r>
          </a:p>
        </p:txBody>
      </p:sp>
    </p:spTree>
    <p:extLst>
      <p:ext uri="{BB962C8B-B14F-4D97-AF65-F5344CB8AC3E}">
        <p14:creationId xmlns:p14="http://schemas.microsoft.com/office/powerpoint/2010/main" val="3241398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3B863-0341-4C1A-8F37-E6680F66A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Straw 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3F9AB-AD4D-45DB-AB0F-2FD2CDFF1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fallacy takes an argument made by someone else and makes it weaker.  Then, the person attacks this weaker argument.  This is done to make the attacker’s plan look superior.  </a:t>
            </a:r>
          </a:p>
          <a:p>
            <a:endParaRPr lang="en-US" dirty="0"/>
          </a:p>
          <a:p>
            <a:r>
              <a:rPr lang="en-US" dirty="0"/>
              <a:t>We do not want to mischaracterize our opponents' arguments.  It looks bad to the judge. </a:t>
            </a:r>
          </a:p>
          <a:p>
            <a:endParaRPr lang="en-US" dirty="0"/>
          </a:p>
          <a:p>
            <a:r>
              <a:rPr lang="en-US" dirty="0"/>
              <a:t>Example:  Debater one: climate change is causing weather problems.  Debater two: My opponent thinks a hurricane in Florida causes drought in California!</a:t>
            </a:r>
          </a:p>
        </p:txBody>
      </p:sp>
    </p:spTree>
    <p:extLst>
      <p:ext uri="{BB962C8B-B14F-4D97-AF65-F5344CB8AC3E}">
        <p14:creationId xmlns:p14="http://schemas.microsoft.com/office/powerpoint/2010/main" val="278240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043A6-91C2-4EB0-85FC-F1AEF3C7A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Circular Reasoning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BBFF7-CE5F-47D0-903A-2491662F4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a form of argument  that uses a claim to prove itself.</a:t>
            </a:r>
          </a:p>
          <a:p>
            <a:endParaRPr lang="en-US" dirty="0"/>
          </a:p>
          <a:p>
            <a:r>
              <a:rPr lang="en-US" dirty="0"/>
              <a:t>We must use evidence other than the conclusion to prove the support for an argument.</a:t>
            </a:r>
          </a:p>
          <a:p>
            <a:endParaRPr lang="en-US" dirty="0"/>
          </a:p>
          <a:p>
            <a:r>
              <a:rPr lang="en-US" dirty="0"/>
              <a:t>Example:  You must obey the law because it is illegal to commit crimes.</a:t>
            </a:r>
          </a:p>
          <a:p>
            <a:endParaRPr lang="en-US" dirty="0"/>
          </a:p>
          <a:p>
            <a:r>
              <a:rPr lang="en-US" dirty="0"/>
              <a:t>How would we make this better?</a:t>
            </a:r>
          </a:p>
        </p:txBody>
      </p:sp>
    </p:spTree>
    <p:extLst>
      <p:ext uri="{BB962C8B-B14F-4D97-AF65-F5344CB8AC3E}">
        <p14:creationId xmlns:p14="http://schemas.microsoft.com/office/powerpoint/2010/main" val="6442499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3D02D-DF2A-4B3D-BFBB-E0CBBA59A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Appeal to False Authority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D6BB89-DB51-4971-9D3F-4D7320F8E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03638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This fallacy occurs when a debater uses statements or beliefs of someone who is not in a good position to know the subject matter as evidence. </a:t>
            </a:r>
          </a:p>
          <a:p>
            <a:endParaRPr lang="en-US" dirty="0"/>
          </a:p>
          <a:p>
            <a:r>
              <a:rPr lang="en-US" dirty="0"/>
              <a:t>Example:  Asking a police officer what choices to make on educational policy.  The police officer is probably not in a position to know how to best educate children.</a:t>
            </a:r>
          </a:p>
          <a:p>
            <a:endParaRPr lang="en-US" dirty="0"/>
          </a:p>
          <a:p>
            <a:r>
              <a:rPr lang="en-US" dirty="0"/>
              <a:t>Who should we ask instead?</a:t>
            </a:r>
          </a:p>
          <a:p>
            <a:endParaRPr lang="en-US" dirty="0"/>
          </a:p>
          <a:p>
            <a:r>
              <a:rPr lang="en-US" dirty="0"/>
              <a:t>Sometimes, people who are bad authorities on one subject can be a reliable expert on another.  </a:t>
            </a:r>
          </a:p>
        </p:txBody>
      </p:sp>
    </p:spTree>
    <p:extLst>
      <p:ext uri="{BB962C8B-B14F-4D97-AF65-F5344CB8AC3E}">
        <p14:creationId xmlns:p14="http://schemas.microsoft.com/office/powerpoint/2010/main" val="13321146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39FD8-75BF-42EF-8ECD-137C2BAFC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Composition and Division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994E7-81C0-412F-B2E3-C457FA881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Composition occurs when a person assumes that because something is true of the parts, it is true of the thing itself.</a:t>
            </a:r>
          </a:p>
          <a:p>
            <a:endParaRPr lang="en-US" dirty="0"/>
          </a:p>
          <a:p>
            <a:r>
              <a:rPr lang="en-US" dirty="0"/>
              <a:t>Division occurs when someone assumes that because something is true of a thing, it is true of all of the individual parts.</a:t>
            </a:r>
          </a:p>
          <a:p>
            <a:endParaRPr lang="en-US" dirty="0"/>
          </a:p>
          <a:p>
            <a:r>
              <a:rPr lang="en-US" dirty="0"/>
              <a:t>Example:  Airplanes can fly.  Landing gear is part of an airplane.  Therefore, landing gear can fly.  </a:t>
            </a:r>
          </a:p>
        </p:txBody>
      </p:sp>
    </p:spTree>
    <p:extLst>
      <p:ext uri="{BB962C8B-B14F-4D97-AF65-F5344CB8AC3E}">
        <p14:creationId xmlns:p14="http://schemas.microsoft.com/office/powerpoint/2010/main" val="38379186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EBB83-E917-4638-B578-549F6880F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FD001-6FC1-403E-ACB1-4040BCEDB6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Everyone make two arguments USING different of the logical fallacies</a:t>
            </a:r>
          </a:p>
          <a:p>
            <a:pPr lvl="1"/>
            <a:r>
              <a:rPr lang="en-US" dirty="0"/>
              <a:t>Next share your arguments, then everyone try to identify which fallacy it is, and how can it be answered? </a:t>
            </a:r>
          </a:p>
        </p:txBody>
      </p:sp>
    </p:spTree>
    <p:extLst>
      <p:ext uri="{BB962C8B-B14F-4D97-AF65-F5344CB8AC3E}">
        <p14:creationId xmlns:p14="http://schemas.microsoft.com/office/powerpoint/2010/main" val="937283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7205C-65FE-4F0D-838B-A201F358D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Instructor using this PowerPoint?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448C4-59A3-4764-B74C-90B8DEA57A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You need to add in _at least_ 2 more activities before you give this lecture.</a:t>
            </a:r>
            <a:endParaRPr lang="en-US" dirty="0"/>
          </a:p>
          <a:p>
            <a:r>
              <a:rPr lang="en-US" dirty="0"/>
              <a:t>When you do—please share the revised </a:t>
            </a:r>
            <a:r>
              <a:rPr lang="en-US" dirty="0" err="1"/>
              <a:t>powerpoint</a:t>
            </a:r>
            <a:r>
              <a:rPr lang="en-US" dirty="0"/>
              <a:t> with Jim Hanson at </a:t>
            </a:r>
            <a:r>
              <a:rPr lang="en-US" dirty="0">
                <a:hlinkClick r:id="rId2"/>
              </a:rPr>
              <a:t>jim@climbthemountain.us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55707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7205C-65FE-4F0D-838B-A201F358D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Logical Fallacy?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448C4-59A3-4764-B74C-90B8DEA57A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logical fallacy is a false, or logically flawed argument that appears to be true at first.</a:t>
            </a:r>
          </a:p>
          <a:p>
            <a:endParaRPr lang="en-US" dirty="0"/>
          </a:p>
          <a:p>
            <a:r>
              <a:rPr lang="en-US" dirty="0"/>
              <a:t>They are a misuse of thinking skills </a:t>
            </a:r>
          </a:p>
          <a:p>
            <a:endParaRPr lang="en-US" dirty="0"/>
          </a:p>
          <a:p>
            <a:r>
              <a:rPr lang="en-US" dirty="0"/>
              <a:t>These thinking mistakes tend to happen in predictable ways, and we can learn the patterns! </a:t>
            </a:r>
          </a:p>
        </p:txBody>
      </p:sp>
    </p:spTree>
    <p:extLst>
      <p:ext uri="{BB962C8B-B14F-4D97-AF65-F5344CB8AC3E}">
        <p14:creationId xmlns:p14="http://schemas.microsoft.com/office/powerpoint/2010/main" val="3874647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5DDF8-77F2-47D0-BBA7-07BB833D3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Correlation versus causation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716A1-D9DD-47D9-8FFC-46AEEA3595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because two things have happened together does not mean that one thing caused the other.</a:t>
            </a:r>
          </a:p>
          <a:p>
            <a:endParaRPr lang="en-US" dirty="0"/>
          </a:p>
          <a:p>
            <a:r>
              <a:rPr lang="en-US" dirty="0"/>
              <a:t>When ice cream sales go up, home break-ins go up.  This frequently occurs, but one didn’t likely cause the other.</a:t>
            </a:r>
          </a:p>
          <a:p>
            <a:endParaRPr lang="en-US" dirty="0"/>
          </a:p>
          <a:p>
            <a:r>
              <a:rPr lang="en-US" dirty="0"/>
              <a:t>What else may cause this correlation?   </a:t>
            </a:r>
          </a:p>
        </p:txBody>
      </p:sp>
    </p:spTree>
    <p:extLst>
      <p:ext uri="{BB962C8B-B14F-4D97-AF65-F5344CB8AC3E}">
        <p14:creationId xmlns:p14="http://schemas.microsoft.com/office/powerpoint/2010/main" val="3667197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DCBFE-B4D4-4592-88F9-4B92DEC6C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 Hominem Attacks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59298-DE22-4A11-9691-1F1DA52F70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Translates to an attack against the person.</a:t>
            </a:r>
          </a:p>
          <a:p>
            <a:endParaRPr lang="en-US" dirty="0"/>
          </a:p>
          <a:p>
            <a:r>
              <a:rPr lang="en-US" dirty="0"/>
              <a:t>In debate we want to attack arguments, not people.</a:t>
            </a:r>
          </a:p>
          <a:p>
            <a:endParaRPr lang="en-US" dirty="0"/>
          </a:p>
          <a:p>
            <a:r>
              <a:rPr lang="en-US" dirty="0"/>
              <a:t>Exception:  The person you are attacking has been inappropriately held up as an expert by your opponent when they should not be. </a:t>
            </a:r>
          </a:p>
          <a:p>
            <a:endParaRPr lang="en-US" dirty="0"/>
          </a:p>
          <a:p>
            <a:r>
              <a:rPr lang="en-US" dirty="0"/>
              <a:t>Example:  Jim, a doctor, is not qualified to be giving medical advice because his blood pressure is not a perfect 120/80.</a:t>
            </a:r>
          </a:p>
        </p:txBody>
      </p:sp>
    </p:spTree>
    <p:extLst>
      <p:ext uri="{BB962C8B-B14F-4D97-AF65-F5344CB8AC3E}">
        <p14:creationId xmlns:p14="http://schemas.microsoft.com/office/powerpoint/2010/main" val="3946007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41742-55F8-4225-BEF2-469A3D0E6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False Analogies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E1941F-C31C-4334-9DE1-CB15CFFF1E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Comparing two things that are not the same.</a:t>
            </a:r>
          </a:p>
          <a:p>
            <a:endParaRPr lang="en-US" dirty="0"/>
          </a:p>
          <a:p>
            <a:r>
              <a:rPr lang="en-US" dirty="0"/>
              <a:t>In false analogies, relevant differences are often overlooked.</a:t>
            </a:r>
          </a:p>
          <a:p>
            <a:endParaRPr lang="en-US" dirty="0"/>
          </a:p>
          <a:p>
            <a:r>
              <a:rPr lang="en-US" dirty="0"/>
              <a:t>Grapes and plums are purple foods that are good for you, purple syrup is also good for you.</a:t>
            </a:r>
          </a:p>
          <a:p>
            <a:endParaRPr lang="en-US" dirty="0"/>
          </a:p>
          <a:p>
            <a:r>
              <a:rPr lang="en-US" dirty="0"/>
              <a:t>What are the relevant differences?  </a:t>
            </a:r>
          </a:p>
        </p:txBody>
      </p:sp>
    </p:spTree>
    <p:extLst>
      <p:ext uri="{BB962C8B-B14F-4D97-AF65-F5344CB8AC3E}">
        <p14:creationId xmlns:p14="http://schemas.microsoft.com/office/powerpoint/2010/main" val="2817367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6DF05-189C-4FF7-B164-C20159CD1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Hasty Generalization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B8811-7FFB-447F-A006-461677CF21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logical claim that rests on insufficient evidence to prove its point.</a:t>
            </a:r>
          </a:p>
          <a:p>
            <a:endParaRPr lang="en-US" dirty="0"/>
          </a:p>
          <a:p>
            <a:r>
              <a:rPr lang="en-US" dirty="0"/>
              <a:t>Sometimes these claims could work if more evidence is used?</a:t>
            </a:r>
          </a:p>
          <a:p>
            <a:endParaRPr lang="en-US" dirty="0"/>
          </a:p>
          <a:p>
            <a:r>
              <a:rPr lang="en-US" dirty="0"/>
              <a:t>Saying “My family and I have never had the problem this topic is trying to solve; therefore, the problem is not real in society.”</a:t>
            </a:r>
          </a:p>
          <a:p>
            <a:endParaRPr lang="en-US" dirty="0"/>
          </a:p>
          <a:p>
            <a:r>
              <a:rPr lang="en-US" dirty="0"/>
              <a:t>Your experience might not be like everyone else’s.</a:t>
            </a:r>
          </a:p>
        </p:txBody>
      </p:sp>
    </p:spTree>
    <p:extLst>
      <p:ext uri="{BB962C8B-B14F-4D97-AF65-F5344CB8AC3E}">
        <p14:creationId xmlns:p14="http://schemas.microsoft.com/office/powerpoint/2010/main" val="2971526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15187-5AF2-46B9-B9B9-F9EF0E462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Either/ Or Reasoning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29304-2962-482F-A673-3148CEB99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fallacy presents choices as there being only two options.</a:t>
            </a:r>
          </a:p>
          <a:p>
            <a:endParaRPr lang="en-US" dirty="0"/>
          </a:p>
          <a:p>
            <a:r>
              <a:rPr lang="en-US" dirty="0"/>
              <a:t>Most often, more than two policy choices will be available.  </a:t>
            </a:r>
          </a:p>
          <a:p>
            <a:endParaRPr lang="en-US" dirty="0"/>
          </a:p>
          <a:p>
            <a:r>
              <a:rPr lang="en-US" dirty="0"/>
              <a:t>Do not let your opponents box you into either/or thinking!</a:t>
            </a:r>
          </a:p>
          <a:p>
            <a:endParaRPr lang="en-US" dirty="0"/>
          </a:p>
          <a:p>
            <a:r>
              <a:rPr lang="en-US" dirty="0"/>
              <a:t>We can fund education OR healthcare.</a:t>
            </a:r>
          </a:p>
          <a:p>
            <a:endParaRPr lang="en-US" dirty="0"/>
          </a:p>
          <a:p>
            <a:r>
              <a:rPr lang="en-US" dirty="0"/>
              <a:t>What are the other options?</a:t>
            </a:r>
          </a:p>
        </p:txBody>
      </p:sp>
    </p:spTree>
    <p:extLst>
      <p:ext uri="{BB962C8B-B14F-4D97-AF65-F5344CB8AC3E}">
        <p14:creationId xmlns:p14="http://schemas.microsoft.com/office/powerpoint/2010/main" val="1101064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E12AC-5C80-4C48-B520-473AE1953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Appeal to Popularity or Tradition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0C4D2-0D49-4225-ACE9-5F6D8356E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Sometimes, people try to claim that something should be done because it is popular or has always been done that way.</a:t>
            </a:r>
          </a:p>
          <a:p>
            <a:endParaRPr lang="en-US" dirty="0"/>
          </a:p>
          <a:p>
            <a:r>
              <a:rPr lang="en-US" dirty="0"/>
              <a:t>This is not a good argument.  There may be little evidence to support doing popular or traditional things.</a:t>
            </a:r>
          </a:p>
          <a:p>
            <a:endParaRPr lang="en-US" dirty="0"/>
          </a:p>
          <a:p>
            <a:r>
              <a:rPr lang="en-US" dirty="0"/>
              <a:t>We like evidence in debate!</a:t>
            </a:r>
          </a:p>
          <a:p>
            <a:endParaRPr lang="en-US" dirty="0"/>
          </a:p>
          <a:p>
            <a:r>
              <a:rPr lang="en-US" dirty="0"/>
              <a:t>Example: Students have been going to school for five days a week for decades, so we should not consider a four-day week.</a:t>
            </a:r>
          </a:p>
        </p:txBody>
      </p:sp>
    </p:spTree>
    <p:extLst>
      <p:ext uri="{BB962C8B-B14F-4D97-AF65-F5344CB8AC3E}">
        <p14:creationId xmlns:p14="http://schemas.microsoft.com/office/powerpoint/2010/main" val="248693064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88</TotalTime>
  <Words>787</Words>
  <Application>Microsoft Office PowerPoint</Application>
  <PresentationFormat>Widescreen</PresentationFormat>
  <Paragraphs>90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Arial Black</vt:lpstr>
      <vt:lpstr>Wingdings 3</vt:lpstr>
      <vt:lpstr>Wisp</vt:lpstr>
      <vt:lpstr>Logical Fallacies </vt:lpstr>
      <vt:lpstr>Instructor using this PowerPoint?</vt:lpstr>
      <vt:lpstr>What is a Logical Fallacy?</vt:lpstr>
      <vt:lpstr>Correlation versus causation </vt:lpstr>
      <vt:lpstr>Ad Hominem Attacks</vt:lpstr>
      <vt:lpstr>False Analogies</vt:lpstr>
      <vt:lpstr>Hasty Generalization </vt:lpstr>
      <vt:lpstr>Either/ Or Reasoning</vt:lpstr>
      <vt:lpstr>Appeal to Popularity or Tradition </vt:lpstr>
      <vt:lpstr>Straw Man</vt:lpstr>
      <vt:lpstr>Circular Reasoning</vt:lpstr>
      <vt:lpstr>Appeal to False Authority </vt:lpstr>
      <vt:lpstr>Composition and Division</vt:lpstr>
      <vt:lpstr>Activity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Badgley</dc:creator>
  <cp:lastModifiedBy>Jim Climb the Mountain</cp:lastModifiedBy>
  <cp:revision>5</cp:revision>
  <dcterms:created xsi:type="dcterms:W3CDTF">2021-07-18T23:00:17Z</dcterms:created>
  <dcterms:modified xsi:type="dcterms:W3CDTF">2022-07-08T21:11:28Z</dcterms:modified>
</cp:coreProperties>
</file>